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2"/>
  </p:notesMasterIdLst>
  <p:sldIdLst>
    <p:sldId id="283" r:id="rId3"/>
    <p:sldId id="286" r:id="rId4"/>
    <p:sldId id="267" r:id="rId5"/>
    <p:sldId id="326" r:id="rId6"/>
    <p:sldId id="285" r:id="rId7"/>
    <p:sldId id="284" r:id="rId8"/>
    <p:sldId id="333" r:id="rId9"/>
    <p:sldId id="328" r:id="rId10"/>
    <p:sldId id="335" r:id="rId11"/>
    <p:sldId id="289" r:id="rId12"/>
    <p:sldId id="325" r:id="rId13"/>
    <p:sldId id="322" r:id="rId14"/>
    <p:sldId id="336" r:id="rId15"/>
    <p:sldId id="297" r:id="rId16"/>
    <p:sldId id="319" r:id="rId17"/>
    <p:sldId id="337" r:id="rId18"/>
    <p:sldId id="338" r:id="rId19"/>
    <p:sldId id="340" r:id="rId20"/>
    <p:sldId id="341" r:id="rId21"/>
    <p:sldId id="339" r:id="rId22"/>
    <p:sldId id="344" r:id="rId23"/>
    <p:sldId id="343" r:id="rId24"/>
    <p:sldId id="345" r:id="rId25"/>
    <p:sldId id="346" r:id="rId26"/>
    <p:sldId id="324" r:id="rId27"/>
    <p:sldId id="347" r:id="rId28"/>
    <p:sldId id="295" r:id="rId29"/>
    <p:sldId id="348" r:id="rId30"/>
    <p:sldId id="323" r:id="rId31"/>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C4"/>
    <a:srgbClr val="004387"/>
    <a:srgbClr val="0070C0"/>
    <a:srgbClr val="215968"/>
    <a:srgbClr val="00A1DA"/>
    <a:srgbClr val="47CFFF"/>
    <a:srgbClr val="005EAC"/>
    <a:srgbClr val="009BD2"/>
    <a:srgbClr val="6D1D5C"/>
    <a:srgbClr val="5CB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79" autoAdjust="0"/>
  </p:normalViewPr>
  <p:slideViewPr>
    <p:cSldViewPr>
      <p:cViewPr varScale="1">
        <p:scale>
          <a:sx n="92" d="100"/>
          <a:sy n="92" d="100"/>
        </p:scale>
        <p:origin x="90" y="8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1FAED0-7D10-4239-9B56-C55805060B86}" type="datetimeFigureOut">
              <a:rPr lang="zh-CN" altLang="en-US" smtClean="0"/>
              <a:pPr/>
              <a:t>2017/3/22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147A23-5BA8-44CE-9215-79B767159C41}" type="slidenum">
              <a:rPr lang="zh-CN" altLang="en-US" smtClean="0"/>
              <a:pPr/>
              <a:t>‹#›</a:t>
            </a:fld>
            <a:endParaRPr lang="zh-CN" altLang="en-US"/>
          </a:p>
        </p:txBody>
      </p:sp>
    </p:spTree>
    <p:extLst>
      <p:ext uri="{BB962C8B-B14F-4D97-AF65-F5344CB8AC3E}">
        <p14:creationId xmlns:p14="http://schemas.microsoft.com/office/powerpoint/2010/main" val="227286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a:t>
            </a:fld>
            <a:endParaRPr lang="zh-CN" altLang="en-US"/>
          </a:p>
        </p:txBody>
      </p:sp>
    </p:spTree>
    <p:extLst>
      <p:ext uri="{BB962C8B-B14F-4D97-AF65-F5344CB8AC3E}">
        <p14:creationId xmlns:p14="http://schemas.microsoft.com/office/powerpoint/2010/main" val="1007157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10</a:t>
            </a:fld>
            <a:endParaRPr lang="zh-CN" altLang="en-US"/>
          </a:p>
        </p:txBody>
      </p:sp>
    </p:spTree>
    <p:extLst>
      <p:ext uri="{BB962C8B-B14F-4D97-AF65-F5344CB8AC3E}">
        <p14:creationId xmlns:p14="http://schemas.microsoft.com/office/powerpoint/2010/main" val="35415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11</a:t>
            </a:fld>
            <a:endParaRPr lang="zh-CN" altLang="en-US"/>
          </a:p>
        </p:txBody>
      </p:sp>
    </p:spTree>
    <p:extLst>
      <p:ext uri="{BB962C8B-B14F-4D97-AF65-F5344CB8AC3E}">
        <p14:creationId xmlns:p14="http://schemas.microsoft.com/office/powerpoint/2010/main" val="3729314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12</a:t>
            </a:fld>
            <a:endParaRPr lang="zh-CN" altLang="en-US"/>
          </a:p>
        </p:txBody>
      </p:sp>
    </p:spTree>
    <p:extLst>
      <p:ext uri="{BB962C8B-B14F-4D97-AF65-F5344CB8AC3E}">
        <p14:creationId xmlns:p14="http://schemas.microsoft.com/office/powerpoint/2010/main" val="2178904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13</a:t>
            </a:fld>
            <a:endParaRPr lang="zh-CN" altLang="en-US"/>
          </a:p>
        </p:txBody>
      </p:sp>
    </p:spTree>
    <p:extLst>
      <p:ext uri="{BB962C8B-B14F-4D97-AF65-F5344CB8AC3E}">
        <p14:creationId xmlns:p14="http://schemas.microsoft.com/office/powerpoint/2010/main" val="2543539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14</a:t>
            </a:fld>
            <a:endParaRPr lang="zh-CN" altLang="en-US"/>
          </a:p>
        </p:txBody>
      </p:sp>
    </p:spTree>
    <p:extLst>
      <p:ext uri="{BB962C8B-B14F-4D97-AF65-F5344CB8AC3E}">
        <p14:creationId xmlns:p14="http://schemas.microsoft.com/office/powerpoint/2010/main" val="3305304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15</a:t>
            </a:fld>
            <a:endParaRPr lang="zh-CN" altLang="en-US"/>
          </a:p>
        </p:txBody>
      </p:sp>
    </p:spTree>
    <p:extLst>
      <p:ext uri="{BB962C8B-B14F-4D97-AF65-F5344CB8AC3E}">
        <p14:creationId xmlns:p14="http://schemas.microsoft.com/office/powerpoint/2010/main" val="3176425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16</a:t>
            </a:fld>
            <a:endParaRPr lang="zh-CN" altLang="en-US"/>
          </a:p>
        </p:txBody>
      </p:sp>
    </p:spTree>
    <p:extLst>
      <p:ext uri="{BB962C8B-B14F-4D97-AF65-F5344CB8AC3E}">
        <p14:creationId xmlns:p14="http://schemas.microsoft.com/office/powerpoint/2010/main" val="2502725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17</a:t>
            </a:fld>
            <a:endParaRPr lang="zh-CN" altLang="en-US"/>
          </a:p>
        </p:txBody>
      </p:sp>
    </p:spTree>
    <p:extLst>
      <p:ext uri="{BB962C8B-B14F-4D97-AF65-F5344CB8AC3E}">
        <p14:creationId xmlns:p14="http://schemas.microsoft.com/office/powerpoint/2010/main" val="3974891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19</a:t>
            </a:fld>
            <a:endParaRPr lang="zh-CN" altLang="en-US"/>
          </a:p>
        </p:txBody>
      </p:sp>
    </p:spTree>
    <p:extLst>
      <p:ext uri="{BB962C8B-B14F-4D97-AF65-F5344CB8AC3E}">
        <p14:creationId xmlns:p14="http://schemas.microsoft.com/office/powerpoint/2010/main" val="3775267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20</a:t>
            </a:fld>
            <a:endParaRPr lang="zh-CN" altLang="en-US"/>
          </a:p>
        </p:txBody>
      </p:sp>
    </p:spTree>
    <p:extLst>
      <p:ext uri="{BB962C8B-B14F-4D97-AF65-F5344CB8AC3E}">
        <p14:creationId xmlns:p14="http://schemas.microsoft.com/office/powerpoint/2010/main" val="351683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a:t>
            </a:fld>
            <a:endParaRPr lang="zh-CN" altLang="en-US"/>
          </a:p>
        </p:txBody>
      </p:sp>
    </p:spTree>
    <p:extLst>
      <p:ext uri="{BB962C8B-B14F-4D97-AF65-F5344CB8AC3E}">
        <p14:creationId xmlns:p14="http://schemas.microsoft.com/office/powerpoint/2010/main" val="2658918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21</a:t>
            </a:fld>
            <a:endParaRPr lang="zh-CN" altLang="en-US"/>
          </a:p>
        </p:txBody>
      </p:sp>
    </p:spTree>
    <p:extLst>
      <p:ext uri="{BB962C8B-B14F-4D97-AF65-F5344CB8AC3E}">
        <p14:creationId xmlns:p14="http://schemas.microsoft.com/office/powerpoint/2010/main" val="2466332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22</a:t>
            </a:fld>
            <a:endParaRPr lang="zh-CN" altLang="en-US"/>
          </a:p>
        </p:txBody>
      </p:sp>
    </p:spTree>
    <p:extLst>
      <p:ext uri="{BB962C8B-B14F-4D97-AF65-F5344CB8AC3E}">
        <p14:creationId xmlns:p14="http://schemas.microsoft.com/office/powerpoint/2010/main" val="3537314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23</a:t>
            </a:fld>
            <a:endParaRPr lang="zh-CN" altLang="en-US"/>
          </a:p>
        </p:txBody>
      </p:sp>
    </p:spTree>
    <p:extLst>
      <p:ext uri="{BB962C8B-B14F-4D97-AF65-F5344CB8AC3E}">
        <p14:creationId xmlns:p14="http://schemas.microsoft.com/office/powerpoint/2010/main" val="1103084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24</a:t>
            </a:fld>
            <a:endParaRPr lang="zh-CN" altLang="en-US"/>
          </a:p>
        </p:txBody>
      </p:sp>
    </p:spTree>
    <p:extLst>
      <p:ext uri="{BB962C8B-B14F-4D97-AF65-F5344CB8AC3E}">
        <p14:creationId xmlns:p14="http://schemas.microsoft.com/office/powerpoint/2010/main" val="1865021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25</a:t>
            </a:fld>
            <a:endParaRPr lang="zh-CN" altLang="en-US"/>
          </a:p>
        </p:txBody>
      </p:sp>
    </p:spTree>
    <p:extLst>
      <p:ext uri="{BB962C8B-B14F-4D97-AF65-F5344CB8AC3E}">
        <p14:creationId xmlns:p14="http://schemas.microsoft.com/office/powerpoint/2010/main" val="802737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26</a:t>
            </a:fld>
            <a:endParaRPr lang="zh-CN" altLang="en-US"/>
          </a:p>
        </p:txBody>
      </p:sp>
    </p:spTree>
    <p:extLst>
      <p:ext uri="{BB962C8B-B14F-4D97-AF65-F5344CB8AC3E}">
        <p14:creationId xmlns:p14="http://schemas.microsoft.com/office/powerpoint/2010/main" val="1534193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27</a:t>
            </a:fld>
            <a:endParaRPr lang="zh-CN" altLang="en-US"/>
          </a:p>
        </p:txBody>
      </p:sp>
    </p:spTree>
    <p:extLst>
      <p:ext uri="{BB962C8B-B14F-4D97-AF65-F5344CB8AC3E}">
        <p14:creationId xmlns:p14="http://schemas.microsoft.com/office/powerpoint/2010/main" val="2090023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28</a:t>
            </a:fld>
            <a:endParaRPr lang="zh-CN" altLang="en-US"/>
          </a:p>
        </p:txBody>
      </p:sp>
    </p:spTree>
    <p:extLst>
      <p:ext uri="{BB962C8B-B14F-4D97-AF65-F5344CB8AC3E}">
        <p14:creationId xmlns:p14="http://schemas.microsoft.com/office/powerpoint/2010/main" val="1270206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29</a:t>
            </a:fld>
            <a:endParaRPr lang="zh-CN" altLang="en-US"/>
          </a:p>
        </p:txBody>
      </p:sp>
    </p:spTree>
    <p:extLst>
      <p:ext uri="{BB962C8B-B14F-4D97-AF65-F5344CB8AC3E}">
        <p14:creationId xmlns:p14="http://schemas.microsoft.com/office/powerpoint/2010/main" val="32832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3</a:t>
            </a:fld>
            <a:endParaRPr lang="zh-CN" altLang="en-US"/>
          </a:p>
        </p:txBody>
      </p:sp>
    </p:spTree>
    <p:extLst>
      <p:ext uri="{BB962C8B-B14F-4D97-AF65-F5344CB8AC3E}">
        <p14:creationId xmlns:p14="http://schemas.microsoft.com/office/powerpoint/2010/main" val="187295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4</a:t>
            </a:fld>
            <a:endParaRPr lang="zh-CN" altLang="en-US"/>
          </a:p>
        </p:txBody>
      </p:sp>
    </p:spTree>
    <p:extLst>
      <p:ext uri="{BB962C8B-B14F-4D97-AF65-F5344CB8AC3E}">
        <p14:creationId xmlns:p14="http://schemas.microsoft.com/office/powerpoint/2010/main" val="815128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5</a:t>
            </a:fld>
            <a:endParaRPr lang="zh-CN" altLang="en-US"/>
          </a:p>
        </p:txBody>
      </p:sp>
    </p:spTree>
    <p:extLst>
      <p:ext uri="{BB962C8B-B14F-4D97-AF65-F5344CB8AC3E}">
        <p14:creationId xmlns:p14="http://schemas.microsoft.com/office/powerpoint/2010/main" val="75931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6</a:t>
            </a:fld>
            <a:endParaRPr lang="zh-CN" altLang="en-US"/>
          </a:p>
        </p:txBody>
      </p:sp>
    </p:spTree>
    <p:extLst>
      <p:ext uri="{BB962C8B-B14F-4D97-AF65-F5344CB8AC3E}">
        <p14:creationId xmlns:p14="http://schemas.microsoft.com/office/powerpoint/2010/main" val="174993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7</a:t>
            </a:fld>
            <a:endParaRPr lang="zh-CN" altLang="en-US"/>
          </a:p>
        </p:txBody>
      </p:sp>
    </p:spTree>
    <p:extLst>
      <p:ext uri="{BB962C8B-B14F-4D97-AF65-F5344CB8AC3E}">
        <p14:creationId xmlns:p14="http://schemas.microsoft.com/office/powerpoint/2010/main" val="8316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8</a:t>
            </a:fld>
            <a:endParaRPr lang="zh-CN" altLang="en-US"/>
          </a:p>
        </p:txBody>
      </p:sp>
    </p:spTree>
    <p:extLst>
      <p:ext uri="{BB962C8B-B14F-4D97-AF65-F5344CB8AC3E}">
        <p14:creationId xmlns:p14="http://schemas.microsoft.com/office/powerpoint/2010/main" val="72828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9</a:t>
            </a:fld>
            <a:endParaRPr lang="zh-CN" altLang="en-US"/>
          </a:p>
        </p:txBody>
      </p:sp>
    </p:spTree>
    <p:extLst>
      <p:ext uri="{BB962C8B-B14F-4D97-AF65-F5344CB8AC3E}">
        <p14:creationId xmlns:p14="http://schemas.microsoft.com/office/powerpoint/2010/main" val="327833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2017/3/22</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201"/>
            <a:ext cx="10971372"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2017/3/22</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694" y="274639"/>
            <a:ext cx="10768198"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2017/3/22</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2017/3/22</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2017/3/22</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1612"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1612"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2017/3/22</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086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0613"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2017/3/22</a:t>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79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79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2017/3/22</a:t>
            </a:fld>
            <a:endParaRPr lang="zh-CN" altLang="en-US"/>
          </a:p>
        </p:txBody>
      </p:sp>
      <p:sp>
        <p:nvSpPr>
          <p:cNvPr id="8" name="页脚占位符 7"/>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2017/3/22</a:t>
            </a:fld>
            <a:endParaRPr lang="zh-CN" altLang="en-US"/>
          </a:p>
        </p:txBody>
      </p:sp>
      <p:sp>
        <p:nvSpPr>
          <p:cNvPr id="4" name="页脚占位符 3"/>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2017/3/22</a:t>
            </a:fld>
            <a:endParaRPr lang="zh-CN" altLang="en-US"/>
          </a:p>
        </p:txBody>
      </p:sp>
      <p:sp>
        <p:nvSpPr>
          <p:cNvPr id="3" name="页脚占位符 2"/>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5675" y="273050"/>
            <a:ext cx="68151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002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2017/3/22</a:t>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521" y="1600201"/>
            <a:ext cx="10971372"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2017/3/22</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2017/3/22</a:t>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1213"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2017/3/22</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1613"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2017/3/22</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2017/3/22</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695" y="1600201"/>
            <a:ext cx="721054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26413" y="1600201"/>
            <a:ext cx="721266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2017/3/22</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2017/3/22</a:t>
            </a:fld>
            <a:endParaRPr lang="zh-CN" altLang="en-US"/>
          </a:p>
        </p:txBody>
      </p:sp>
      <p:sp>
        <p:nvSpPr>
          <p:cNvPr id="8" name="页脚占位符 7"/>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2017/3/22</a:t>
            </a:fld>
            <a:endParaRPr lang="zh-CN" altLang="en-US"/>
          </a:p>
        </p:txBody>
      </p:sp>
      <p:sp>
        <p:nvSpPr>
          <p:cNvPr id="4" name="页脚占位符 3"/>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2017/3/22</a:t>
            </a:fld>
            <a:endParaRPr lang="zh-CN" altLang="en-US"/>
          </a:p>
        </p:txBody>
      </p:sp>
      <p:sp>
        <p:nvSpPr>
          <p:cNvPr id="3" name="页脚占位符 2"/>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2017/3/22</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2017/3/22</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rot="10800000">
            <a:off x="-6898" y="-10666"/>
            <a:ext cx="12197310"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rot="10800000">
            <a:off x="-6898" y="-10666"/>
            <a:ext cx="12197310"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11958117" y="5445224"/>
            <a:ext cx="24681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1958117" y="6165304"/>
            <a:ext cx="246810" cy="7200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349080" y="764704"/>
            <a:ext cx="11449272" cy="0"/>
          </a:xfrm>
          <a:prstGeom prst="line">
            <a:avLst/>
          </a:prstGeom>
          <a:ln w="28575">
            <a:solidFill>
              <a:schemeClr val="bg1">
                <a:lumMod val="75000"/>
              </a:schemeClr>
            </a:solidFill>
          </a:ln>
          <a:effectLst>
            <a:outerShdw dist="254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313570" y="168029"/>
            <a:ext cx="246810" cy="2468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60380" y="414839"/>
            <a:ext cx="246810" cy="2468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8.png"/><Relationship Id="rId7"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40.jpeg"/><Relationship Id="rId5" Type="http://schemas.openxmlformats.org/officeDocument/2006/relationships/image" Target="../media/image39.jpe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3580"/>
          <a:stretch>
            <a:fillRect/>
          </a:stretch>
        </p:blipFill>
        <p:spPr bwMode="auto">
          <a:xfrm>
            <a:off x="-3175" y="4362044"/>
            <a:ext cx="12199938" cy="250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348"/>
          <a:stretch>
            <a:fillRect/>
          </a:stretch>
        </p:blipFill>
        <p:spPr bwMode="auto">
          <a:xfrm>
            <a:off x="6353" y="2636912"/>
            <a:ext cx="12190410" cy="3220583"/>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pic>
      <p:sp>
        <p:nvSpPr>
          <p:cNvPr id="5" name="文本框 3"/>
          <p:cNvSpPr txBox="1"/>
          <p:nvPr/>
        </p:nvSpPr>
        <p:spPr>
          <a:xfrm>
            <a:off x="1023109" y="420027"/>
            <a:ext cx="10144196" cy="1446550"/>
          </a:xfrm>
          <a:prstGeom prst="rect">
            <a:avLst/>
          </a:prstGeom>
          <a:noFill/>
          <a:effectLst/>
        </p:spPr>
        <p:txBody>
          <a:bodyPr wrap="square" rtlCol="0">
            <a:spAutoFit/>
          </a:bodyPr>
          <a:lstStyle/>
          <a:p>
            <a:pPr algn="ctr"/>
            <a:r>
              <a:rPr lang="zh-CN" altLang="en-US" sz="4400" b="1" kern="2200" spc="600" dirty="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latin typeface="微软雅黑" panose="020B0503020204020204" pitchFamily="34" charset="-122"/>
                <a:ea typeface="微软雅黑" panose="020B0503020204020204" pitchFamily="34" charset="-122"/>
              </a:rPr>
              <a:t>关于推进中国制造</a:t>
            </a:r>
            <a:r>
              <a:rPr lang="en-US" altLang="zh-CN" sz="4400" b="1" kern="2200" spc="600" dirty="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latin typeface="微软雅黑" panose="020B0503020204020204" pitchFamily="34" charset="-122"/>
                <a:ea typeface="微软雅黑" panose="020B0503020204020204" pitchFamily="34" charset="-122"/>
              </a:rPr>
              <a:t>2025</a:t>
            </a:r>
            <a:r>
              <a:rPr lang="zh-CN" altLang="en-US" sz="4400" b="1" kern="2200" spc="600" dirty="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latin typeface="微软雅黑" panose="020B0503020204020204" pitchFamily="34" charset="-122"/>
                <a:ea typeface="微软雅黑" panose="020B0503020204020204" pitchFamily="34" charset="-122"/>
              </a:rPr>
              <a:t>苏南城市群试点示范建设的实施意见</a:t>
            </a:r>
          </a:p>
        </p:txBody>
      </p:sp>
      <p:grpSp>
        <p:nvGrpSpPr>
          <p:cNvPr id="2" name="组合 1"/>
          <p:cNvGrpSpPr/>
          <p:nvPr/>
        </p:nvGrpSpPr>
        <p:grpSpPr>
          <a:xfrm>
            <a:off x="8341124" y="4672775"/>
            <a:ext cx="3738127" cy="2110121"/>
            <a:chOff x="7685671" y="1631370"/>
            <a:chExt cx="4414929" cy="2776014"/>
          </a:xfrm>
        </p:grpSpPr>
        <p:sp>
          <p:nvSpPr>
            <p:cNvPr id="9" name="流程图: 决策 8"/>
            <p:cNvSpPr/>
            <p:nvPr/>
          </p:nvSpPr>
          <p:spPr>
            <a:xfrm>
              <a:off x="8903518" y="1943268"/>
              <a:ext cx="2549085" cy="2464116"/>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决策 10"/>
            <p:cNvSpPr/>
            <p:nvPr/>
          </p:nvSpPr>
          <p:spPr>
            <a:xfrm>
              <a:off x="7685671" y="2980075"/>
              <a:ext cx="412034" cy="398300"/>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决策 13"/>
            <p:cNvSpPr/>
            <p:nvPr/>
          </p:nvSpPr>
          <p:spPr>
            <a:xfrm>
              <a:off x="8083240" y="2789921"/>
              <a:ext cx="824069" cy="796600"/>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决策 14"/>
            <p:cNvSpPr/>
            <p:nvPr/>
          </p:nvSpPr>
          <p:spPr>
            <a:xfrm>
              <a:off x="10525794" y="1755691"/>
              <a:ext cx="667662" cy="645407"/>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决策 16"/>
            <p:cNvSpPr/>
            <p:nvPr/>
          </p:nvSpPr>
          <p:spPr>
            <a:xfrm>
              <a:off x="11393508" y="1631370"/>
              <a:ext cx="257216" cy="248642"/>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决策 20"/>
            <p:cNvSpPr/>
            <p:nvPr/>
          </p:nvSpPr>
          <p:spPr>
            <a:xfrm>
              <a:off x="10943632" y="1953288"/>
              <a:ext cx="1156968" cy="1118403"/>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决策 22"/>
            <p:cNvSpPr/>
            <p:nvPr/>
          </p:nvSpPr>
          <p:spPr>
            <a:xfrm>
              <a:off x="11193456" y="3368064"/>
              <a:ext cx="667662" cy="645407"/>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descr="微信图片_20170321093327.png"/>
          <p:cNvPicPr>
            <a:picLocks noChangeAspect="1"/>
          </p:cNvPicPr>
          <p:nvPr/>
        </p:nvPicPr>
        <p:blipFill>
          <a:blip r:embed="rId5" cstate="print"/>
          <a:stretch>
            <a:fillRect/>
          </a:stretch>
        </p:blipFill>
        <p:spPr>
          <a:xfrm>
            <a:off x="-37770" y="-24"/>
            <a:ext cx="918002" cy="9286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4" name="组合 263"/>
          <p:cNvGrpSpPr/>
          <p:nvPr/>
        </p:nvGrpSpPr>
        <p:grpSpPr>
          <a:xfrm>
            <a:off x="334566" y="1594249"/>
            <a:ext cx="5264904" cy="3756317"/>
            <a:chOff x="902310" y="1112843"/>
            <a:chExt cx="7281128" cy="5019753"/>
          </a:xfrm>
        </p:grpSpPr>
        <p:grpSp>
          <p:nvGrpSpPr>
            <p:cNvPr id="2" name="组合 1"/>
            <p:cNvGrpSpPr/>
            <p:nvPr/>
          </p:nvGrpSpPr>
          <p:grpSpPr>
            <a:xfrm>
              <a:off x="902310" y="1112843"/>
              <a:ext cx="7281128" cy="5019753"/>
              <a:chOff x="2494806" y="1214742"/>
              <a:chExt cx="7281128" cy="5019753"/>
            </a:xfrm>
          </p:grpSpPr>
          <p:sp>
            <p:nvSpPr>
              <p:cNvPr id="3" name="Freeform 263"/>
              <p:cNvSpPr>
                <a:spLocks noEditPoints="1"/>
              </p:cNvSpPr>
              <p:nvPr/>
            </p:nvSpPr>
            <p:spPr bwMode="auto">
              <a:xfrm>
                <a:off x="4292309" y="1888460"/>
                <a:ext cx="3633661" cy="3672317"/>
              </a:xfrm>
              <a:custGeom>
                <a:avLst/>
                <a:gdLst>
                  <a:gd name="T0" fmla="*/ 962 w 1007"/>
                  <a:gd name="T1" fmla="*/ 539 h 1017"/>
                  <a:gd name="T2" fmla="*/ 793 w 1007"/>
                  <a:gd name="T3" fmla="*/ 931 h 1017"/>
                  <a:gd name="T4" fmla="*/ 695 w 1007"/>
                  <a:gd name="T5" fmla="*/ 436 h 1017"/>
                  <a:gd name="T6" fmla="*/ 885 w 1007"/>
                  <a:gd name="T7" fmla="*/ 424 h 1017"/>
                  <a:gd name="T8" fmla="*/ 864 w 1007"/>
                  <a:gd name="T9" fmla="*/ 412 h 1017"/>
                  <a:gd name="T10" fmla="*/ 779 w 1007"/>
                  <a:gd name="T11" fmla="*/ 390 h 1017"/>
                  <a:gd name="T12" fmla="*/ 802 w 1007"/>
                  <a:gd name="T13" fmla="*/ 255 h 1017"/>
                  <a:gd name="T14" fmla="*/ 855 w 1007"/>
                  <a:gd name="T15" fmla="*/ 135 h 1017"/>
                  <a:gd name="T16" fmla="*/ 770 w 1007"/>
                  <a:gd name="T17" fmla="*/ 136 h 1017"/>
                  <a:gd name="T18" fmla="*/ 695 w 1007"/>
                  <a:gd name="T19" fmla="*/ 34 h 1017"/>
                  <a:gd name="T20" fmla="*/ 962 w 1007"/>
                  <a:gd name="T21" fmla="*/ 539 h 1017"/>
                  <a:gd name="T22" fmla="*/ 693 w 1007"/>
                  <a:gd name="T23" fmla="*/ 407 h 1017"/>
                  <a:gd name="T24" fmla="*/ 695 w 1007"/>
                  <a:gd name="T25" fmla="*/ 280 h 1017"/>
                  <a:gd name="T26" fmla="*/ 686 w 1007"/>
                  <a:gd name="T27" fmla="*/ 986 h 1017"/>
                  <a:gd name="T28" fmla="*/ 677 w 1007"/>
                  <a:gd name="T29" fmla="*/ 417 h 1017"/>
                  <a:gd name="T30" fmla="*/ 683 w 1007"/>
                  <a:gd name="T31" fmla="*/ 246 h 1017"/>
                  <a:gd name="T32" fmla="*/ 671 w 1007"/>
                  <a:gd name="T33" fmla="*/ 301 h 1017"/>
                  <a:gd name="T34" fmla="*/ 621 w 1007"/>
                  <a:gd name="T35" fmla="*/ 1005 h 1017"/>
                  <a:gd name="T36" fmla="*/ 649 w 1007"/>
                  <a:gd name="T37" fmla="*/ 376 h 1017"/>
                  <a:gd name="T38" fmla="*/ 621 w 1007"/>
                  <a:gd name="T39" fmla="*/ 12 h 1017"/>
                  <a:gd name="T40" fmla="*/ 621 w 1007"/>
                  <a:gd name="T41" fmla="*/ 373 h 1017"/>
                  <a:gd name="T42" fmla="*/ 606 w 1007"/>
                  <a:gd name="T43" fmla="*/ 479 h 1017"/>
                  <a:gd name="T44" fmla="*/ 621 w 1007"/>
                  <a:gd name="T45" fmla="*/ 255 h 1017"/>
                  <a:gd name="T46" fmla="*/ 562 w 1007"/>
                  <a:gd name="T47" fmla="*/ 164 h 1017"/>
                  <a:gd name="T48" fmla="*/ 553 w 1007"/>
                  <a:gd name="T49" fmla="*/ 1015 h 1017"/>
                  <a:gd name="T50" fmla="*/ 560 w 1007"/>
                  <a:gd name="T51" fmla="*/ 462 h 1017"/>
                  <a:gd name="T52" fmla="*/ 553 w 1007"/>
                  <a:gd name="T53" fmla="*/ 2 h 1017"/>
                  <a:gd name="T54" fmla="*/ 553 w 1007"/>
                  <a:gd name="T55" fmla="*/ 608 h 1017"/>
                  <a:gd name="T56" fmla="*/ 538 w 1007"/>
                  <a:gd name="T57" fmla="*/ 171 h 1017"/>
                  <a:gd name="T58" fmla="*/ 553 w 1007"/>
                  <a:gd name="T59" fmla="*/ 2 h 1017"/>
                  <a:gd name="T60" fmla="*/ 321 w 1007"/>
                  <a:gd name="T61" fmla="*/ 941 h 1017"/>
                  <a:gd name="T62" fmla="*/ 537 w 1007"/>
                  <a:gd name="T63" fmla="*/ 468 h 1017"/>
                  <a:gd name="T64" fmla="*/ 497 w 1007"/>
                  <a:gd name="T65" fmla="*/ 28 h 1017"/>
                  <a:gd name="T66" fmla="*/ 305 w 1007"/>
                  <a:gd name="T67" fmla="*/ 85 h 1017"/>
                  <a:gd name="T68" fmla="*/ 267 w 1007"/>
                  <a:gd name="T69" fmla="*/ 679 h 1017"/>
                  <a:gd name="T70" fmla="*/ 256 w 1007"/>
                  <a:gd name="T71" fmla="*/ 67 h 1017"/>
                  <a:gd name="T72" fmla="*/ 213 w 1007"/>
                  <a:gd name="T73" fmla="*/ 314 h 1017"/>
                  <a:gd name="T74" fmla="*/ 213 w 1007"/>
                  <a:gd name="T75" fmla="*/ 354 h 1017"/>
                  <a:gd name="T76" fmla="*/ 197 w 1007"/>
                  <a:gd name="T77" fmla="*/ 376 h 1017"/>
                  <a:gd name="T78" fmla="*/ 213 w 1007"/>
                  <a:gd name="T79" fmla="*/ 95 h 1017"/>
                  <a:gd name="T80" fmla="*/ 213 w 1007"/>
                  <a:gd name="T81" fmla="*/ 138 h 1017"/>
                  <a:gd name="T82" fmla="*/ 195 w 1007"/>
                  <a:gd name="T83" fmla="*/ 364 h 1017"/>
                  <a:gd name="T84" fmla="*/ 153 w 1007"/>
                  <a:gd name="T85" fmla="*/ 648 h 1017"/>
                  <a:gd name="T86" fmla="*/ 197 w 1007"/>
                  <a:gd name="T87" fmla="*/ 180 h 1017"/>
                  <a:gd name="T88" fmla="*/ 176 w 1007"/>
                  <a:gd name="T89" fmla="*/ 317 h 1017"/>
                  <a:gd name="T90" fmla="*/ 153 w 1007"/>
                  <a:gd name="T91" fmla="*/ 391 h 1017"/>
                  <a:gd name="T92" fmla="*/ 116 w 1007"/>
                  <a:gd name="T93" fmla="*/ 574 h 1017"/>
                  <a:gd name="T94" fmla="*/ 103 w 1007"/>
                  <a:gd name="T95" fmla="*/ 815 h 1017"/>
                  <a:gd name="T96" fmla="*/ 103 w 1007"/>
                  <a:gd name="T97" fmla="*/ 241 h 1017"/>
                  <a:gd name="T98" fmla="*/ 102 w 1007"/>
                  <a:gd name="T99" fmla="*/ 527 h 1017"/>
                  <a:gd name="T100" fmla="*/ 79 w 1007"/>
                  <a:gd name="T101" fmla="*/ 653 h 1017"/>
                  <a:gd name="T102" fmla="*/ 103 w 1007"/>
                  <a:gd name="T103" fmla="*/ 241 h 1017"/>
                  <a:gd name="T104" fmla="*/ 103 w 1007"/>
                  <a:gd name="T105" fmla="*/ 814 h 1017"/>
                  <a:gd name="T106" fmla="*/ 79 w 1007"/>
                  <a:gd name="T107" fmla="*/ 522 h 1017"/>
                  <a:gd name="T108" fmla="*/ 79 w 1007"/>
                  <a:gd name="T109" fmla="*/ 236 h 1017"/>
                  <a:gd name="T110" fmla="*/ 0 w 1007"/>
                  <a:gd name="T111" fmla="*/ 508 h 1017"/>
                  <a:gd name="T112" fmla="*/ 0 w 1007"/>
                  <a:gd name="T113" fmla="*/ 499 h 1017"/>
                  <a:gd name="T114" fmla="*/ 31 w 1007"/>
                  <a:gd name="T115" fmla="*/ 62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7" h="1017">
                    <a:moveTo>
                      <a:pt x="962" y="391"/>
                    </a:moveTo>
                    <a:cubicBezTo>
                      <a:pt x="969" y="393"/>
                      <a:pt x="976" y="394"/>
                      <a:pt x="983" y="394"/>
                    </a:cubicBezTo>
                    <a:cubicBezTo>
                      <a:pt x="997" y="393"/>
                      <a:pt x="992" y="379"/>
                      <a:pt x="978" y="372"/>
                    </a:cubicBezTo>
                    <a:cubicBezTo>
                      <a:pt x="963" y="364"/>
                      <a:pt x="961" y="352"/>
                      <a:pt x="967" y="345"/>
                    </a:cubicBezTo>
                    <a:cubicBezTo>
                      <a:pt x="973" y="340"/>
                      <a:pt x="971" y="334"/>
                      <a:pt x="962" y="337"/>
                    </a:cubicBezTo>
                    <a:cubicBezTo>
                      <a:pt x="962" y="391"/>
                      <a:pt x="962" y="391"/>
                      <a:pt x="962" y="391"/>
                    </a:cubicBezTo>
                    <a:close/>
                    <a:moveTo>
                      <a:pt x="962" y="578"/>
                    </a:moveTo>
                    <a:cubicBezTo>
                      <a:pt x="962" y="539"/>
                      <a:pt x="962" y="539"/>
                      <a:pt x="962" y="539"/>
                    </a:cubicBezTo>
                    <a:cubicBezTo>
                      <a:pt x="962" y="539"/>
                      <a:pt x="962" y="539"/>
                      <a:pt x="962" y="539"/>
                    </a:cubicBezTo>
                    <a:cubicBezTo>
                      <a:pt x="971" y="562"/>
                      <a:pt x="994" y="590"/>
                      <a:pt x="1007" y="616"/>
                    </a:cubicBezTo>
                    <a:cubicBezTo>
                      <a:pt x="1005" y="622"/>
                      <a:pt x="1004" y="629"/>
                      <a:pt x="1002" y="635"/>
                    </a:cubicBezTo>
                    <a:cubicBezTo>
                      <a:pt x="998" y="632"/>
                      <a:pt x="994" y="629"/>
                      <a:pt x="991" y="625"/>
                    </a:cubicBezTo>
                    <a:cubicBezTo>
                      <a:pt x="979" y="613"/>
                      <a:pt x="970" y="594"/>
                      <a:pt x="962" y="578"/>
                    </a:cubicBezTo>
                    <a:close/>
                    <a:moveTo>
                      <a:pt x="695" y="983"/>
                    </a:moveTo>
                    <a:cubicBezTo>
                      <a:pt x="696" y="982"/>
                      <a:pt x="696" y="982"/>
                      <a:pt x="696" y="982"/>
                    </a:cubicBezTo>
                    <a:cubicBezTo>
                      <a:pt x="711" y="976"/>
                      <a:pt x="726" y="969"/>
                      <a:pt x="741" y="962"/>
                    </a:cubicBezTo>
                    <a:cubicBezTo>
                      <a:pt x="748" y="958"/>
                      <a:pt x="755" y="954"/>
                      <a:pt x="762" y="950"/>
                    </a:cubicBezTo>
                    <a:cubicBezTo>
                      <a:pt x="773" y="944"/>
                      <a:pt x="783" y="937"/>
                      <a:pt x="793" y="931"/>
                    </a:cubicBezTo>
                    <a:cubicBezTo>
                      <a:pt x="790" y="919"/>
                      <a:pt x="792" y="909"/>
                      <a:pt x="784" y="897"/>
                    </a:cubicBezTo>
                    <a:cubicBezTo>
                      <a:pt x="772" y="880"/>
                      <a:pt x="761" y="850"/>
                      <a:pt x="772" y="835"/>
                    </a:cubicBezTo>
                    <a:cubicBezTo>
                      <a:pt x="784" y="819"/>
                      <a:pt x="789" y="807"/>
                      <a:pt x="779" y="803"/>
                    </a:cubicBezTo>
                    <a:cubicBezTo>
                      <a:pt x="768" y="799"/>
                      <a:pt x="784" y="781"/>
                      <a:pt x="770" y="772"/>
                    </a:cubicBezTo>
                    <a:cubicBezTo>
                      <a:pt x="755" y="763"/>
                      <a:pt x="746" y="738"/>
                      <a:pt x="751" y="726"/>
                    </a:cubicBezTo>
                    <a:cubicBezTo>
                      <a:pt x="757" y="714"/>
                      <a:pt x="758" y="695"/>
                      <a:pt x="741" y="695"/>
                    </a:cubicBezTo>
                    <a:cubicBezTo>
                      <a:pt x="728" y="695"/>
                      <a:pt x="710" y="687"/>
                      <a:pt x="695" y="686"/>
                    </a:cubicBezTo>
                    <a:cubicBezTo>
                      <a:pt x="695" y="983"/>
                      <a:pt x="695" y="983"/>
                      <a:pt x="695" y="983"/>
                    </a:cubicBezTo>
                    <a:close/>
                    <a:moveTo>
                      <a:pt x="695" y="436"/>
                    </a:moveTo>
                    <a:cubicBezTo>
                      <a:pt x="702" y="433"/>
                      <a:pt x="710" y="430"/>
                      <a:pt x="723" y="430"/>
                    </a:cubicBezTo>
                    <a:cubicBezTo>
                      <a:pt x="747" y="430"/>
                      <a:pt x="766" y="421"/>
                      <a:pt x="763" y="441"/>
                    </a:cubicBezTo>
                    <a:cubicBezTo>
                      <a:pt x="761" y="461"/>
                      <a:pt x="785" y="464"/>
                      <a:pt x="798" y="472"/>
                    </a:cubicBezTo>
                    <a:cubicBezTo>
                      <a:pt x="812" y="480"/>
                      <a:pt x="830" y="491"/>
                      <a:pt x="835" y="479"/>
                    </a:cubicBezTo>
                    <a:cubicBezTo>
                      <a:pt x="840" y="467"/>
                      <a:pt x="857" y="471"/>
                      <a:pt x="872" y="474"/>
                    </a:cubicBezTo>
                    <a:cubicBezTo>
                      <a:pt x="886" y="476"/>
                      <a:pt x="911" y="481"/>
                      <a:pt x="924" y="480"/>
                    </a:cubicBezTo>
                    <a:cubicBezTo>
                      <a:pt x="937" y="479"/>
                      <a:pt x="950" y="467"/>
                      <a:pt x="951" y="455"/>
                    </a:cubicBezTo>
                    <a:cubicBezTo>
                      <a:pt x="953" y="444"/>
                      <a:pt x="934" y="441"/>
                      <a:pt x="912" y="441"/>
                    </a:cubicBezTo>
                    <a:cubicBezTo>
                      <a:pt x="890" y="441"/>
                      <a:pt x="881" y="437"/>
                      <a:pt x="885" y="424"/>
                    </a:cubicBezTo>
                    <a:cubicBezTo>
                      <a:pt x="889" y="411"/>
                      <a:pt x="895" y="399"/>
                      <a:pt x="907" y="394"/>
                    </a:cubicBezTo>
                    <a:cubicBezTo>
                      <a:pt x="919" y="389"/>
                      <a:pt x="929" y="386"/>
                      <a:pt x="941" y="386"/>
                    </a:cubicBezTo>
                    <a:cubicBezTo>
                      <a:pt x="947" y="386"/>
                      <a:pt x="954" y="388"/>
                      <a:pt x="962" y="391"/>
                    </a:cubicBezTo>
                    <a:cubicBezTo>
                      <a:pt x="962" y="337"/>
                      <a:pt x="962" y="337"/>
                      <a:pt x="962" y="337"/>
                    </a:cubicBezTo>
                    <a:cubicBezTo>
                      <a:pt x="961" y="338"/>
                      <a:pt x="959" y="338"/>
                      <a:pt x="958" y="339"/>
                    </a:cubicBezTo>
                    <a:cubicBezTo>
                      <a:pt x="946" y="345"/>
                      <a:pt x="929" y="362"/>
                      <a:pt x="925" y="352"/>
                    </a:cubicBezTo>
                    <a:cubicBezTo>
                      <a:pt x="921" y="342"/>
                      <a:pt x="893" y="351"/>
                      <a:pt x="893" y="366"/>
                    </a:cubicBezTo>
                    <a:cubicBezTo>
                      <a:pt x="893" y="382"/>
                      <a:pt x="897" y="385"/>
                      <a:pt x="891" y="395"/>
                    </a:cubicBezTo>
                    <a:cubicBezTo>
                      <a:pt x="886" y="406"/>
                      <a:pt x="874" y="413"/>
                      <a:pt x="864" y="412"/>
                    </a:cubicBezTo>
                    <a:cubicBezTo>
                      <a:pt x="853" y="411"/>
                      <a:pt x="865" y="430"/>
                      <a:pt x="855" y="436"/>
                    </a:cubicBezTo>
                    <a:cubicBezTo>
                      <a:pt x="844" y="441"/>
                      <a:pt x="839" y="428"/>
                      <a:pt x="832" y="415"/>
                    </a:cubicBezTo>
                    <a:cubicBezTo>
                      <a:pt x="826" y="402"/>
                      <a:pt x="821" y="394"/>
                      <a:pt x="814" y="386"/>
                    </a:cubicBezTo>
                    <a:cubicBezTo>
                      <a:pt x="808" y="378"/>
                      <a:pt x="804" y="374"/>
                      <a:pt x="795" y="366"/>
                    </a:cubicBezTo>
                    <a:cubicBezTo>
                      <a:pt x="785" y="359"/>
                      <a:pt x="778" y="364"/>
                      <a:pt x="787" y="373"/>
                    </a:cubicBezTo>
                    <a:cubicBezTo>
                      <a:pt x="796" y="382"/>
                      <a:pt x="798" y="386"/>
                      <a:pt x="809" y="386"/>
                    </a:cubicBezTo>
                    <a:cubicBezTo>
                      <a:pt x="819" y="386"/>
                      <a:pt x="814" y="404"/>
                      <a:pt x="812" y="412"/>
                    </a:cubicBezTo>
                    <a:cubicBezTo>
                      <a:pt x="809" y="420"/>
                      <a:pt x="795" y="445"/>
                      <a:pt x="795" y="427"/>
                    </a:cubicBezTo>
                    <a:cubicBezTo>
                      <a:pt x="795" y="408"/>
                      <a:pt x="793" y="395"/>
                      <a:pt x="779" y="390"/>
                    </a:cubicBezTo>
                    <a:cubicBezTo>
                      <a:pt x="764" y="385"/>
                      <a:pt x="762" y="370"/>
                      <a:pt x="741" y="370"/>
                    </a:cubicBezTo>
                    <a:cubicBezTo>
                      <a:pt x="720" y="370"/>
                      <a:pt x="695" y="365"/>
                      <a:pt x="699" y="379"/>
                    </a:cubicBezTo>
                    <a:cubicBezTo>
                      <a:pt x="703" y="393"/>
                      <a:pt x="701" y="405"/>
                      <a:pt x="695" y="407"/>
                    </a:cubicBezTo>
                    <a:cubicBezTo>
                      <a:pt x="695" y="436"/>
                      <a:pt x="695" y="436"/>
                      <a:pt x="695" y="436"/>
                    </a:cubicBezTo>
                    <a:close/>
                    <a:moveTo>
                      <a:pt x="695" y="302"/>
                    </a:moveTo>
                    <a:cubicBezTo>
                      <a:pt x="708" y="297"/>
                      <a:pt x="721" y="287"/>
                      <a:pt x="729" y="279"/>
                    </a:cubicBezTo>
                    <a:cubicBezTo>
                      <a:pt x="738" y="270"/>
                      <a:pt x="736" y="250"/>
                      <a:pt x="746" y="250"/>
                    </a:cubicBezTo>
                    <a:cubicBezTo>
                      <a:pt x="757" y="250"/>
                      <a:pt x="750" y="262"/>
                      <a:pt x="767" y="262"/>
                    </a:cubicBezTo>
                    <a:cubicBezTo>
                      <a:pt x="784" y="262"/>
                      <a:pt x="788" y="255"/>
                      <a:pt x="802" y="255"/>
                    </a:cubicBezTo>
                    <a:cubicBezTo>
                      <a:pt x="817" y="255"/>
                      <a:pt x="827" y="267"/>
                      <a:pt x="838" y="258"/>
                    </a:cubicBezTo>
                    <a:cubicBezTo>
                      <a:pt x="848" y="249"/>
                      <a:pt x="830" y="233"/>
                      <a:pt x="846" y="233"/>
                    </a:cubicBezTo>
                    <a:cubicBezTo>
                      <a:pt x="861" y="233"/>
                      <a:pt x="874" y="234"/>
                      <a:pt x="863" y="223"/>
                    </a:cubicBezTo>
                    <a:cubicBezTo>
                      <a:pt x="851" y="211"/>
                      <a:pt x="866" y="217"/>
                      <a:pt x="880" y="211"/>
                    </a:cubicBezTo>
                    <a:cubicBezTo>
                      <a:pt x="893" y="204"/>
                      <a:pt x="891" y="194"/>
                      <a:pt x="876" y="196"/>
                    </a:cubicBezTo>
                    <a:cubicBezTo>
                      <a:pt x="860" y="199"/>
                      <a:pt x="847" y="208"/>
                      <a:pt x="840" y="192"/>
                    </a:cubicBezTo>
                    <a:cubicBezTo>
                      <a:pt x="834" y="177"/>
                      <a:pt x="853" y="158"/>
                      <a:pt x="864" y="147"/>
                    </a:cubicBezTo>
                    <a:cubicBezTo>
                      <a:pt x="864" y="146"/>
                      <a:pt x="865" y="146"/>
                      <a:pt x="865" y="145"/>
                    </a:cubicBezTo>
                    <a:cubicBezTo>
                      <a:pt x="862" y="142"/>
                      <a:pt x="859" y="139"/>
                      <a:pt x="855" y="135"/>
                    </a:cubicBezTo>
                    <a:cubicBezTo>
                      <a:pt x="850" y="136"/>
                      <a:pt x="845" y="138"/>
                      <a:pt x="843" y="144"/>
                    </a:cubicBezTo>
                    <a:cubicBezTo>
                      <a:pt x="839" y="158"/>
                      <a:pt x="823" y="165"/>
                      <a:pt x="818" y="179"/>
                    </a:cubicBezTo>
                    <a:cubicBezTo>
                      <a:pt x="813" y="194"/>
                      <a:pt x="832" y="207"/>
                      <a:pt x="822" y="217"/>
                    </a:cubicBezTo>
                    <a:cubicBezTo>
                      <a:pt x="812" y="228"/>
                      <a:pt x="808" y="240"/>
                      <a:pt x="798" y="240"/>
                    </a:cubicBezTo>
                    <a:cubicBezTo>
                      <a:pt x="789" y="240"/>
                      <a:pt x="781" y="259"/>
                      <a:pt x="778" y="246"/>
                    </a:cubicBezTo>
                    <a:cubicBezTo>
                      <a:pt x="774" y="233"/>
                      <a:pt x="766" y="219"/>
                      <a:pt x="757" y="225"/>
                    </a:cubicBezTo>
                    <a:cubicBezTo>
                      <a:pt x="747" y="232"/>
                      <a:pt x="749" y="254"/>
                      <a:pt x="737" y="236"/>
                    </a:cubicBezTo>
                    <a:cubicBezTo>
                      <a:pt x="725" y="217"/>
                      <a:pt x="715" y="191"/>
                      <a:pt x="728" y="177"/>
                    </a:cubicBezTo>
                    <a:cubicBezTo>
                      <a:pt x="741" y="162"/>
                      <a:pt x="759" y="151"/>
                      <a:pt x="770" y="136"/>
                    </a:cubicBezTo>
                    <a:cubicBezTo>
                      <a:pt x="777" y="126"/>
                      <a:pt x="791" y="107"/>
                      <a:pt x="805" y="95"/>
                    </a:cubicBezTo>
                    <a:cubicBezTo>
                      <a:pt x="791" y="85"/>
                      <a:pt x="777" y="76"/>
                      <a:pt x="762" y="67"/>
                    </a:cubicBezTo>
                    <a:cubicBezTo>
                      <a:pt x="755" y="63"/>
                      <a:pt x="748" y="59"/>
                      <a:pt x="741" y="55"/>
                    </a:cubicBezTo>
                    <a:cubicBezTo>
                      <a:pt x="737" y="54"/>
                      <a:pt x="734" y="52"/>
                      <a:pt x="731" y="50"/>
                    </a:cubicBezTo>
                    <a:cubicBezTo>
                      <a:pt x="727" y="48"/>
                      <a:pt x="723" y="46"/>
                      <a:pt x="719" y="45"/>
                    </a:cubicBezTo>
                    <a:cubicBezTo>
                      <a:pt x="717" y="44"/>
                      <a:pt x="715" y="43"/>
                      <a:pt x="713" y="42"/>
                    </a:cubicBezTo>
                    <a:cubicBezTo>
                      <a:pt x="708" y="40"/>
                      <a:pt x="702" y="37"/>
                      <a:pt x="696" y="35"/>
                    </a:cubicBezTo>
                    <a:cubicBezTo>
                      <a:pt x="696" y="35"/>
                      <a:pt x="696" y="35"/>
                      <a:pt x="695" y="35"/>
                    </a:cubicBezTo>
                    <a:cubicBezTo>
                      <a:pt x="695" y="34"/>
                      <a:pt x="695" y="34"/>
                      <a:pt x="695" y="34"/>
                    </a:cubicBezTo>
                    <a:cubicBezTo>
                      <a:pt x="695" y="280"/>
                      <a:pt x="695" y="280"/>
                      <a:pt x="695" y="280"/>
                    </a:cubicBezTo>
                    <a:cubicBezTo>
                      <a:pt x="698" y="279"/>
                      <a:pt x="701" y="281"/>
                      <a:pt x="700" y="285"/>
                    </a:cubicBezTo>
                    <a:cubicBezTo>
                      <a:pt x="699" y="288"/>
                      <a:pt x="697" y="291"/>
                      <a:pt x="695" y="291"/>
                    </a:cubicBezTo>
                    <a:cubicBezTo>
                      <a:pt x="695" y="302"/>
                      <a:pt x="695" y="302"/>
                      <a:pt x="695" y="302"/>
                    </a:cubicBezTo>
                    <a:close/>
                    <a:moveTo>
                      <a:pt x="962" y="539"/>
                    </a:moveTo>
                    <a:cubicBezTo>
                      <a:pt x="962" y="578"/>
                      <a:pt x="962" y="578"/>
                      <a:pt x="962" y="578"/>
                    </a:cubicBezTo>
                    <a:cubicBezTo>
                      <a:pt x="960" y="573"/>
                      <a:pt x="957" y="569"/>
                      <a:pt x="955" y="565"/>
                    </a:cubicBezTo>
                    <a:cubicBezTo>
                      <a:pt x="946" y="548"/>
                      <a:pt x="925" y="501"/>
                      <a:pt x="934" y="500"/>
                    </a:cubicBezTo>
                    <a:cubicBezTo>
                      <a:pt x="944" y="498"/>
                      <a:pt x="953" y="514"/>
                      <a:pt x="962" y="539"/>
                    </a:cubicBezTo>
                    <a:close/>
                    <a:moveTo>
                      <a:pt x="686" y="986"/>
                    </a:moveTo>
                    <a:cubicBezTo>
                      <a:pt x="689" y="985"/>
                      <a:pt x="692" y="984"/>
                      <a:pt x="695" y="983"/>
                    </a:cubicBezTo>
                    <a:cubicBezTo>
                      <a:pt x="695" y="686"/>
                      <a:pt x="695" y="686"/>
                      <a:pt x="695" y="686"/>
                    </a:cubicBezTo>
                    <a:cubicBezTo>
                      <a:pt x="692" y="686"/>
                      <a:pt x="689" y="685"/>
                      <a:pt x="686" y="686"/>
                    </a:cubicBezTo>
                    <a:cubicBezTo>
                      <a:pt x="686" y="986"/>
                      <a:pt x="686" y="986"/>
                      <a:pt x="686" y="986"/>
                    </a:cubicBezTo>
                    <a:close/>
                    <a:moveTo>
                      <a:pt x="686" y="439"/>
                    </a:moveTo>
                    <a:cubicBezTo>
                      <a:pt x="689" y="439"/>
                      <a:pt x="692" y="437"/>
                      <a:pt x="695" y="436"/>
                    </a:cubicBezTo>
                    <a:cubicBezTo>
                      <a:pt x="695" y="407"/>
                      <a:pt x="695" y="407"/>
                      <a:pt x="695" y="407"/>
                    </a:cubicBezTo>
                    <a:cubicBezTo>
                      <a:pt x="694" y="407"/>
                      <a:pt x="693" y="407"/>
                      <a:pt x="693" y="407"/>
                    </a:cubicBezTo>
                    <a:cubicBezTo>
                      <a:pt x="690" y="407"/>
                      <a:pt x="688" y="407"/>
                      <a:pt x="686" y="407"/>
                    </a:cubicBezTo>
                    <a:cubicBezTo>
                      <a:pt x="686" y="439"/>
                      <a:pt x="686" y="439"/>
                      <a:pt x="686" y="439"/>
                    </a:cubicBezTo>
                    <a:close/>
                    <a:moveTo>
                      <a:pt x="686" y="304"/>
                    </a:moveTo>
                    <a:cubicBezTo>
                      <a:pt x="687" y="304"/>
                      <a:pt x="688" y="304"/>
                      <a:pt x="689" y="304"/>
                    </a:cubicBezTo>
                    <a:cubicBezTo>
                      <a:pt x="691" y="303"/>
                      <a:pt x="693" y="303"/>
                      <a:pt x="695" y="302"/>
                    </a:cubicBezTo>
                    <a:cubicBezTo>
                      <a:pt x="695" y="291"/>
                      <a:pt x="695" y="291"/>
                      <a:pt x="695" y="291"/>
                    </a:cubicBezTo>
                    <a:cubicBezTo>
                      <a:pt x="694" y="291"/>
                      <a:pt x="693" y="291"/>
                      <a:pt x="692" y="289"/>
                    </a:cubicBezTo>
                    <a:cubicBezTo>
                      <a:pt x="688" y="285"/>
                      <a:pt x="688" y="282"/>
                      <a:pt x="693" y="281"/>
                    </a:cubicBezTo>
                    <a:cubicBezTo>
                      <a:pt x="694" y="281"/>
                      <a:pt x="694" y="280"/>
                      <a:pt x="695" y="280"/>
                    </a:cubicBezTo>
                    <a:cubicBezTo>
                      <a:pt x="695" y="34"/>
                      <a:pt x="695" y="34"/>
                      <a:pt x="695" y="34"/>
                    </a:cubicBezTo>
                    <a:cubicBezTo>
                      <a:pt x="692" y="33"/>
                      <a:pt x="689" y="32"/>
                      <a:pt x="686" y="31"/>
                    </a:cubicBezTo>
                    <a:cubicBezTo>
                      <a:pt x="686" y="236"/>
                      <a:pt x="686" y="236"/>
                      <a:pt x="686" y="236"/>
                    </a:cubicBezTo>
                    <a:cubicBezTo>
                      <a:pt x="689" y="235"/>
                      <a:pt x="692" y="237"/>
                      <a:pt x="691" y="241"/>
                    </a:cubicBezTo>
                    <a:cubicBezTo>
                      <a:pt x="691" y="244"/>
                      <a:pt x="688" y="247"/>
                      <a:pt x="686" y="247"/>
                    </a:cubicBezTo>
                    <a:lnTo>
                      <a:pt x="686" y="304"/>
                    </a:lnTo>
                    <a:close/>
                    <a:moveTo>
                      <a:pt x="656" y="996"/>
                    </a:moveTo>
                    <a:cubicBezTo>
                      <a:pt x="662" y="994"/>
                      <a:pt x="667" y="992"/>
                      <a:pt x="672" y="991"/>
                    </a:cubicBezTo>
                    <a:cubicBezTo>
                      <a:pt x="677" y="989"/>
                      <a:pt x="681" y="987"/>
                      <a:pt x="686" y="986"/>
                    </a:cubicBezTo>
                    <a:cubicBezTo>
                      <a:pt x="686" y="686"/>
                      <a:pt x="686" y="686"/>
                      <a:pt x="686" y="686"/>
                    </a:cubicBezTo>
                    <a:cubicBezTo>
                      <a:pt x="684" y="686"/>
                      <a:pt x="682" y="686"/>
                      <a:pt x="679" y="687"/>
                    </a:cubicBezTo>
                    <a:cubicBezTo>
                      <a:pt x="671" y="689"/>
                      <a:pt x="663" y="692"/>
                      <a:pt x="656" y="694"/>
                    </a:cubicBezTo>
                    <a:cubicBezTo>
                      <a:pt x="656" y="996"/>
                      <a:pt x="656" y="996"/>
                      <a:pt x="656" y="996"/>
                    </a:cubicBezTo>
                    <a:close/>
                    <a:moveTo>
                      <a:pt x="656" y="443"/>
                    </a:moveTo>
                    <a:cubicBezTo>
                      <a:pt x="659" y="443"/>
                      <a:pt x="663" y="442"/>
                      <a:pt x="668" y="442"/>
                    </a:cubicBezTo>
                    <a:cubicBezTo>
                      <a:pt x="675" y="442"/>
                      <a:pt x="681" y="441"/>
                      <a:pt x="686" y="439"/>
                    </a:cubicBezTo>
                    <a:cubicBezTo>
                      <a:pt x="686" y="407"/>
                      <a:pt x="686" y="407"/>
                      <a:pt x="686" y="407"/>
                    </a:cubicBezTo>
                    <a:cubicBezTo>
                      <a:pt x="680" y="408"/>
                      <a:pt x="676" y="411"/>
                      <a:pt x="677" y="417"/>
                    </a:cubicBezTo>
                    <a:cubicBezTo>
                      <a:pt x="678" y="427"/>
                      <a:pt x="674" y="425"/>
                      <a:pt x="668" y="430"/>
                    </a:cubicBezTo>
                    <a:cubicBezTo>
                      <a:pt x="665" y="433"/>
                      <a:pt x="661" y="436"/>
                      <a:pt x="656" y="437"/>
                    </a:cubicBezTo>
                    <a:cubicBezTo>
                      <a:pt x="656" y="443"/>
                      <a:pt x="656" y="443"/>
                      <a:pt x="656" y="443"/>
                    </a:cubicBezTo>
                    <a:close/>
                    <a:moveTo>
                      <a:pt x="656" y="374"/>
                    </a:moveTo>
                    <a:cubicBezTo>
                      <a:pt x="667" y="371"/>
                      <a:pt x="674" y="359"/>
                      <a:pt x="664" y="351"/>
                    </a:cubicBezTo>
                    <a:cubicBezTo>
                      <a:pt x="652" y="340"/>
                      <a:pt x="656" y="326"/>
                      <a:pt x="662" y="314"/>
                    </a:cubicBezTo>
                    <a:cubicBezTo>
                      <a:pt x="669" y="303"/>
                      <a:pt x="672" y="307"/>
                      <a:pt x="686" y="304"/>
                    </a:cubicBezTo>
                    <a:cubicBezTo>
                      <a:pt x="686" y="247"/>
                      <a:pt x="686" y="247"/>
                      <a:pt x="686" y="247"/>
                    </a:cubicBezTo>
                    <a:cubicBezTo>
                      <a:pt x="685" y="247"/>
                      <a:pt x="684" y="247"/>
                      <a:pt x="683" y="246"/>
                    </a:cubicBezTo>
                    <a:cubicBezTo>
                      <a:pt x="680" y="241"/>
                      <a:pt x="680" y="238"/>
                      <a:pt x="685" y="237"/>
                    </a:cubicBezTo>
                    <a:cubicBezTo>
                      <a:pt x="685" y="237"/>
                      <a:pt x="686" y="237"/>
                      <a:pt x="686" y="236"/>
                    </a:cubicBezTo>
                    <a:cubicBezTo>
                      <a:pt x="686" y="31"/>
                      <a:pt x="686" y="31"/>
                      <a:pt x="686" y="31"/>
                    </a:cubicBezTo>
                    <a:cubicBezTo>
                      <a:pt x="683" y="30"/>
                      <a:pt x="680" y="29"/>
                      <a:pt x="676" y="28"/>
                    </a:cubicBezTo>
                    <a:cubicBezTo>
                      <a:pt x="675" y="27"/>
                      <a:pt x="674" y="27"/>
                      <a:pt x="672" y="26"/>
                    </a:cubicBezTo>
                    <a:cubicBezTo>
                      <a:pt x="667" y="25"/>
                      <a:pt x="662" y="23"/>
                      <a:pt x="656" y="21"/>
                    </a:cubicBezTo>
                    <a:cubicBezTo>
                      <a:pt x="656" y="224"/>
                      <a:pt x="656" y="224"/>
                      <a:pt x="656" y="224"/>
                    </a:cubicBezTo>
                    <a:cubicBezTo>
                      <a:pt x="674" y="223"/>
                      <a:pt x="676" y="248"/>
                      <a:pt x="673" y="258"/>
                    </a:cubicBezTo>
                    <a:cubicBezTo>
                      <a:pt x="670" y="268"/>
                      <a:pt x="691" y="301"/>
                      <a:pt x="671" y="301"/>
                    </a:cubicBezTo>
                    <a:cubicBezTo>
                      <a:pt x="666" y="301"/>
                      <a:pt x="661" y="303"/>
                      <a:pt x="656" y="304"/>
                    </a:cubicBezTo>
                    <a:lnTo>
                      <a:pt x="656" y="374"/>
                    </a:lnTo>
                    <a:close/>
                    <a:moveTo>
                      <a:pt x="621" y="1005"/>
                    </a:moveTo>
                    <a:cubicBezTo>
                      <a:pt x="622" y="1005"/>
                      <a:pt x="622" y="1005"/>
                      <a:pt x="622" y="1005"/>
                    </a:cubicBezTo>
                    <a:cubicBezTo>
                      <a:pt x="634" y="1002"/>
                      <a:pt x="645" y="999"/>
                      <a:pt x="656" y="996"/>
                    </a:cubicBezTo>
                    <a:cubicBezTo>
                      <a:pt x="656" y="694"/>
                      <a:pt x="656" y="694"/>
                      <a:pt x="656" y="694"/>
                    </a:cubicBezTo>
                    <a:cubicBezTo>
                      <a:pt x="649" y="696"/>
                      <a:pt x="643" y="698"/>
                      <a:pt x="638" y="700"/>
                    </a:cubicBezTo>
                    <a:cubicBezTo>
                      <a:pt x="633" y="701"/>
                      <a:pt x="627" y="699"/>
                      <a:pt x="621" y="694"/>
                    </a:cubicBezTo>
                    <a:cubicBezTo>
                      <a:pt x="621" y="1005"/>
                      <a:pt x="621" y="1005"/>
                      <a:pt x="621" y="1005"/>
                    </a:cubicBezTo>
                    <a:close/>
                    <a:moveTo>
                      <a:pt x="621" y="457"/>
                    </a:moveTo>
                    <a:cubicBezTo>
                      <a:pt x="623" y="455"/>
                      <a:pt x="626" y="455"/>
                      <a:pt x="628" y="454"/>
                    </a:cubicBezTo>
                    <a:cubicBezTo>
                      <a:pt x="639" y="452"/>
                      <a:pt x="643" y="446"/>
                      <a:pt x="656" y="443"/>
                    </a:cubicBezTo>
                    <a:cubicBezTo>
                      <a:pt x="656" y="437"/>
                      <a:pt x="656" y="437"/>
                      <a:pt x="656" y="437"/>
                    </a:cubicBezTo>
                    <a:cubicBezTo>
                      <a:pt x="651" y="439"/>
                      <a:pt x="646" y="439"/>
                      <a:pt x="640" y="436"/>
                    </a:cubicBezTo>
                    <a:cubicBezTo>
                      <a:pt x="635" y="432"/>
                      <a:pt x="627" y="433"/>
                      <a:pt x="621" y="434"/>
                    </a:cubicBezTo>
                    <a:cubicBezTo>
                      <a:pt x="621" y="457"/>
                      <a:pt x="621" y="457"/>
                      <a:pt x="621" y="457"/>
                    </a:cubicBezTo>
                    <a:close/>
                    <a:moveTo>
                      <a:pt x="621" y="373"/>
                    </a:moveTo>
                    <a:cubicBezTo>
                      <a:pt x="633" y="373"/>
                      <a:pt x="636" y="376"/>
                      <a:pt x="649" y="376"/>
                    </a:cubicBezTo>
                    <a:cubicBezTo>
                      <a:pt x="652" y="376"/>
                      <a:pt x="654" y="375"/>
                      <a:pt x="656" y="374"/>
                    </a:cubicBezTo>
                    <a:cubicBezTo>
                      <a:pt x="656" y="304"/>
                      <a:pt x="656" y="304"/>
                      <a:pt x="656" y="304"/>
                    </a:cubicBezTo>
                    <a:cubicBezTo>
                      <a:pt x="645" y="309"/>
                      <a:pt x="637" y="316"/>
                      <a:pt x="634" y="302"/>
                    </a:cubicBezTo>
                    <a:cubicBezTo>
                      <a:pt x="631" y="283"/>
                      <a:pt x="630" y="285"/>
                      <a:pt x="648" y="277"/>
                    </a:cubicBezTo>
                    <a:cubicBezTo>
                      <a:pt x="665" y="270"/>
                      <a:pt x="640" y="222"/>
                      <a:pt x="654" y="224"/>
                    </a:cubicBezTo>
                    <a:cubicBezTo>
                      <a:pt x="654" y="224"/>
                      <a:pt x="655" y="224"/>
                      <a:pt x="656" y="224"/>
                    </a:cubicBezTo>
                    <a:cubicBezTo>
                      <a:pt x="656" y="21"/>
                      <a:pt x="656" y="21"/>
                      <a:pt x="656" y="21"/>
                    </a:cubicBezTo>
                    <a:cubicBezTo>
                      <a:pt x="646" y="18"/>
                      <a:pt x="636" y="16"/>
                      <a:pt x="626" y="13"/>
                    </a:cubicBezTo>
                    <a:cubicBezTo>
                      <a:pt x="624" y="13"/>
                      <a:pt x="623" y="12"/>
                      <a:pt x="621" y="12"/>
                    </a:cubicBezTo>
                    <a:cubicBezTo>
                      <a:pt x="621" y="58"/>
                      <a:pt x="621" y="58"/>
                      <a:pt x="621" y="58"/>
                    </a:cubicBezTo>
                    <a:cubicBezTo>
                      <a:pt x="622" y="58"/>
                      <a:pt x="623" y="58"/>
                      <a:pt x="624" y="58"/>
                    </a:cubicBezTo>
                    <a:cubicBezTo>
                      <a:pt x="634" y="58"/>
                      <a:pt x="642" y="76"/>
                      <a:pt x="629" y="76"/>
                    </a:cubicBezTo>
                    <a:cubicBezTo>
                      <a:pt x="626" y="76"/>
                      <a:pt x="623" y="75"/>
                      <a:pt x="621" y="74"/>
                    </a:cubicBezTo>
                    <a:cubicBezTo>
                      <a:pt x="621" y="255"/>
                      <a:pt x="621" y="255"/>
                      <a:pt x="621" y="255"/>
                    </a:cubicBezTo>
                    <a:cubicBezTo>
                      <a:pt x="621" y="255"/>
                      <a:pt x="622" y="255"/>
                      <a:pt x="623" y="255"/>
                    </a:cubicBezTo>
                    <a:cubicBezTo>
                      <a:pt x="634" y="254"/>
                      <a:pt x="634" y="277"/>
                      <a:pt x="629" y="290"/>
                    </a:cubicBezTo>
                    <a:cubicBezTo>
                      <a:pt x="627" y="295"/>
                      <a:pt x="624" y="297"/>
                      <a:pt x="621" y="298"/>
                    </a:cubicBezTo>
                    <a:lnTo>
                      <a:pt x="621" y="373"/>
                    </a:lnTo>
                    <a:close/>
                    <a:moveTo>
                      <a:pt x="562" y="1015"/>
                    </a:moveTo>
                    <a:cubicBezTo>
                      <a:pt x="582" y="1013"/>
                      <a:pt x="601" y="1009"/>
                      <a:pt x="621" y="1005"/>
                    </a:cubicBezTo>
                    <a:cubicBezTo>
                      <a:pt x="621" y="694"/>
                      <a:pt x="621" y="694"/>
                      <a:pt x="621" y="694"/>
                    </a:cubicBezTo>
                    <a:cubicBezTo>
                      <a:pt x="610" y="687"/>
                      <a:pt x="598" y="674"/>
                      <a:pt x="588" y="663"/>
                    </a:cubicBezTo>
                    <a:cubicBezTo>
                      <a:pt x="580" y="656"/>
                      <a:pt x="570" y="646"/>
                      <a:pt x="562" y="637"/>
                    </a:cubicBezTo>
                    <a:cubicBezTo>
                      <a:pt x="562" y="1015"/>
                      <a:pt x="562" y="1015"/>
                      <a:pt x="562" y="1015"/>
                    </a:cubicBezTo>
                    <a:close/>
                    <a:moveTo>
                      <a:pt x="562" y="546"/>
                    </a:moveTo>
                    <a:cubicBezTo>
                      <a:pt x="568" y="535"/>
                      <a:pt x="572" y="508"/>
                      <a:pt x="584" y="506"/>
                    </a:cubicBezTo>
                    <a:cubicBezTo>
                      <a:pt x="597" y="505"/>
                      <a:pt x="606" y="491"/>
                      <a:pt x="606" y="479"/>
                    </a:cubicBezTo>
                    <a:cubicBezTo>
                      <a:pt x="606" y="470"/>
                      <a:pt x="612" y="461"/>
                      <a:pt x="621" y="457"/>
                    </a:cubicBezTo>
                    <a:cubicBezTo>
                      <a:pt x="621" y="434"/>
                      <a:pt x="621" y="434"/>
                      <a:pt x="621" y="434"/>
                    </a:cubicBezTo>
                    <a:cubicBezTo>
                      <a:pt x="614" y="434"/>
                      <a:pt x="609" y="433"/>
                      <a:pt x="609" y="427"/>
                    </a:cubicBezTo>
                    <a:cubicBezTo>
                      <a:pt x="609" y="413"/>
                      <a:pt x="600" y="408"/>
                      <a:pt x="606" y="396"/>
                    </a:cubicBezTo>
                    <a:cubicBezTo>
                      <a:pt x="613" y="385"/>
                      <a:pt x="606" y="373"/>
                      <a:pt x="619" y="373"/>
                    </a:cubicBezTo>
                    <a:cubicBezTo>
                      <a:pt x="620" y="373"/>
                      <a:pt x="620" y="373"/>
                      <a:pt x="621" y="373"/>
                    </a:cubicBezTo>
                    <a:cubicBezTo>
                      <a:pt x="621" y="298"/>
                      <a:pt x="621" y="298"/>
                      <a:pt x="621" y="298"/>
                    </a:cubicBezTo>
                    <a:cubicBezTo>
                      <a:pt x="614" y="300"/>
                      <a:pt x="607" y="295"/>
                      <a:pt x="609" y="286"/>
                    </a:cubicBezTo>
                    <a:cubicBezTo>
                      <a:pt x="612" y="273"/>
                      <a:pt x="603" y="253"/>
                      <a:pt x="621" y="255"/>
                    </a:cubicBezTo>
                    <a:cubicBezTo>
                      <a:pt x="621" y="74"/>
                      <a:pt x="621" y="74"/>
                      <a:pt x="621" y="74"/>
                    </a:cubicBezTo>
                    <a:cubicBezTo>
                      <a:pt x="613" y="69"/>
                      <a:pt x="611" y="59"/>
                      <a:pt x="621" y="58"/>
                    </a:cubicBezTo>
                    <a:cubicBezTo>
                      <a:pt x="621" y="12"/>
                      <a:pt x="621" y="12"/>
                      <a:pt x="621" y="12"/>
                    </a:cubicBezTo>
                    <a:cubicBezTo>
                      <a:pt x="618" y="11"/>
                      <a:pt x="615" y="11"/>
                      <a:pt x="611" y="10"/>
                    </a:cubicBezTo>
                    <a:cubicBezTo>
                      <a:pt x="608" y="9"/>
                      <a:pt x="604" y="9"/>
                      <a:pt x="601" y="8"/>
                    </a:cubicBezTo>
                    <a:cubicBezTo>
                      <a:pt x="588" y="6"/>
                      <a:pt x="575" y="4"/>
                      <a:pt x="562" y="2"/>
                    </a:cubicBezTo>
                    <a:cubicBezTo>
                      <a:pt x="562" y="132"/>
                      <a:pt x="562" y="132"/>
                      <a:pt x="562" y="132"/>
                    </a:cubicBezTo>
                    <a:cubicBezTo>
                      <a:pt x="575" y="133"/>
                      <a:pt x="581" y="145"/>
                      <a:pt x="572" y="155"/>
                    </a:cubicBezTo>
                    <a:cubicBezTo>
                      <a:pt x="570" y="158"/>
                      <a:pt x="566" y="161"/>
                      <a:pt x="562" y="164"/>
                    </a:cubicBezTo>
                    <a:cubicBezTo>
                      <a:pt x="562" y="462"/>
                      <a:pt x="562" y="462"/>
                      <a:pt x="562" y="462"/>
                    </a:cubicBezTo>
                    <a:cubicBezTo>
                      <a:pt x="565" y="461"/>
                      <a:pt x="568" y="463"/>
                      <a:pt x="567" y="466"/>
                    </a:cubicBezTo>
                    <a:cubicBezTo>
                      <a:pt x="566" y="469"/>
                      <a:pt x="564" y="473"/>
                      <a:pt x="562" y="473"/>
                    </a:cubicBezTo>
                    <a:lnTo>
                      <a:pt x="562" y="546"/>
                    </a:lnTo>
                    <a:close/>
                    <a:moveTo>
                      <a:pt x="553" y="1015"/>
                    </a:moveTo>
                    <a:cubicBezTo>
                      <a:pt x="556" y="1015"/>
                      <a:pt x="559" y="1015"/>
                      <a:pt x="562" y="1015"/>
                    </a:cubicBezTo>
                    <a:cubicBezTo>
                      <a:pt x="562" y="637"/>
                      <a:pt x="562" y="637"/>
                      <a:pt x="562" y="637"/>
                    </a:cubicBezTo>
                    <a:cubicBezTo>
                      <a:pt x="558" y="633"/>
                      <a:pt x="555" y="629"/>
                      <a:pt x="553" y="625"/>
                    </a:cubicBezTo>
                    <a:cubicBezTo>
                      <a:pt x="553" y="1015"/>
                      <a:pt x="553" y="1015"/>
                      <a:pt x="553" y="1015"/>
                    </a:cubicBezTo>
                    <a:close/>
                    <a:moveTo>
                      <a:pt x="553" y="608"/>
                    </a:moveTo>
                    <a:cubicBezTo>
                      <a:pt x="565" y="597"/>
                      <a:pt x="559" y="594"/>
                      <a:pt x="553" y="587"/>
                    </a:cubicBezTo>
                    <a:cubicBezTo>
                      <a:pt x="553" y="608"/>
                      <a:pt x="553" y="608"/>
                      <a:pt x="553" y="608"/>
                    </a:cubicBezTo>
                    <a:close/>
                    <a:moveTo>
                      <a:pt x="553" y="561"/>
                    </a:moveTo>
                    <a:cubicBezTo>
                      <a:pt x="555" y="556"/>
                      <a:pt x="558" y="552"/>
                      <a:pt x="560" y="548"/>
                    </a:cubicBezTo>
                    <a:cubicBezTo>
                      <a:pt x="561" y="548"/>
                      <a:pt x="561" y="547"/>
                      <a:pt x="562" y="546"/>
                    </a:cubicBezTo>
                    <a:cubicBezTo>
                      <a:pt x="562" y="473"/>
                      <a:pt x="562" y="473"/>
                      <a:pt x="562" y="473"/>
                    </a:cubicBezTo>
                    <a:cubicBezTo>
                      <a:pt x="561" y="473"/>
                      <a:pt x="560" y="472"/>
                      <a:pt x="559" y="471"/>
                    </a:cubicBezTo>
                    <a:cubicBezTo>
                      <a:pt x="555" y="467"/>
                      <a:pt x="556" y="464"/>
                      <a:pt x="560" y="462"/>
                    </a:cubicBezTo>
                    <a:cubicBezTo>
                      <a:pt x="561" y="462"/>
                      <a:pt x="561" y="462"/>
                      <a:pt x="562" y="462"/>
                    </a:cubicBezTo>
                    <a:cubicBezTo>
                      <a:pt x="562" y="164"/>
                      <a:pt x="562" y="164"/>
                      <a:pt x="562" y="164"/>
                    </a:cubicBezTo>
                    <a:cubicBezTo>
                      <a:pt x="559" y="166"/>
                      <a:pt x="556" y="167"/>
                      <a:pt x="553" y="168"/>
                    </a:cubicBezTo>
                    <a:cubicBezTo>
                      <a:pt x="553" y="494"/>
                      <a:pt x="553" y="494"/>
                      <a:pt x="553" y="494"/>
                    </a:cubicBezTo>
                    <a:cubicBezTo>
                      <a:pt x="556" y="493"/>
                      <a:pt x="559" y="495"/>
                      <a:pt x="558" y="498"/>
                    </a:cubicBezTo>
                    <a:cubicBezTo>
                      <a:pt x="558" y="502"/>
                      <a:pt x="555" y="505"/>
                      <a:pt x="553" y="505"/>
                    </a:cubicBezTo>
                    <a:cubicBezTo>
                      <a:pt x="553" y="561"/>
                      <a:pt x="553" y="561"/>
                      <a:pt x="553" y="561"/>
                    </a:cubicBezTo>
                    <a:close/>
                    <a:moveTo>
                      <a:pt x="562" y="2"/>
                    </a:moveTo>
                    <a:cubicBezTo>
                      <a:pt x="559" y="2"/>
                      <a:pt x="556" y="2"/>
                      <a:pt x="553" y="2"/>
                    </a:cubicBezTo>
                    <a:cubicBezTo>
                      <a:pt x="553" y="134"/>
                      <a:pt x="553" y="134"/>
                      <a:pt x="553" y="134"/>
                    </a:cubicBezTo>
                    <a:cubicBezTo>
                      <a:pt x="553" y="134"/>
                      <a:pt x="553" y="134"/>
                      <a:pt x="553" y="134"/>
                    </a:cubicBezTo>
                    <a:cubicBezTo>
                      <a:pt x="556" y="133"/>
                      <a:pt x="559" y="132"/>
                      <a:pt x="562" y="132"/>
                    </a:cubicBezTo>
                    <a:lnTo>
                      <a:pt x="562" y="2"/>
                    </a:lnTo>
                    <a:close/>
                    <a:moveTo>
                      <a:pt x="538" y="1017"/>
                    </a:moveTo>
                    <a:cubicBezTo>
                      <a:pt x="543" y="1016"/>
                      <a:pt x="548" y="1016"/>
                      <a:pt x="553" y="1015"/>
                    </a:cubicBezTo>
                    <a:cubicBezTo>
                      <a:pt x="553" y="625"/>
                      <a:pt x="553" y="625"/>
                      <a:pt x="553" y="625"/>
                    </a:cubicBezTo>
                    <a:cubicBezTo>
                      <a:pt x="549" y="619"/>
                      <a:pt x="548" y="613"/>
                      <a:pt x="553" y="608"/>
                    </a:cubicBezTo>
                    <a:cubicBezTo>
                      <a:pt x="553" y="608"/>
                      <a:pt x="553" y="608"/>
                      <a:pt x="553" y="608"/>
                    </a:cubicBezTo>
                    <a:cubicBezTo>
                      <a:pt x="553" y="587"/>
                      <a:pt x="553" y="587"/>
                      <a:pt x="553" y="587"/>
                    </a:cubicBezTo>
                    <a:cubicBezTo>
                      <a:pt x="552" y="586"/>
                      <a:pt x="552" y="586"/>
                      <a:pt x="551" y="585"/>
                    </a:cubicBezTo>
                    <a:cubicBezTo>
                      <a:pt x="547" y="579"/>
                      <a:pt x="549" y="570"/>
                      <a:pt x="553" y="561"/>
                    </a:cubicBezTo>
                    <a:cubicBezTo>
                      <a:pt x="553" y="505"/>
                      <a:pt x="553" y="505"/>
                      <a:pt x="553" y="505"/>
                    </a:cubicBezTo>
                    <a:cubicBezTo>
                      <a:pt x="552" y="505"/>
                      <a:pt x="551" y="504"/>
                      <a:pt x="550" y="503"/>
                    </a:cubicBezTo>
                    <a:cubicBezTo>
                      <a:pt x="546" y="499"/>
                      <a:pt x="547" y="496"/>
                      <a:pt x="551" y="495"/>
                    </a:cubicBezTo>
                    <a:cubicBezTo>
                      <a:pt x="552" y="494"/>
                      <a:pt x="552" y="494"/>
                      <a:pt x="553" y="494"/>
                    </a:cubicBezTo>
                    <a:cubicBezTo>
                      <a:pt x="553" y="168"/>
                      <a:pt x="553" y="168"/>
                      <a:pt x="553" y="168"/>
                    </a:cubicBezTo>
                    <a:cubicBezTo>
                      <a:pt x="548" y="170"/>
                      <a:pt x="543" y="171"/>
                      <a:pt x="538" y="171"/>
                    </a:cubicBezTo>
                    <a:cubicBezTo>
                      <a:pt x="538" y="468"/>
                      <a:pt x="538" y="468"/>
                      <a:pt x="538" y="468"/>
                    </a:cubicBezTo>
                    <a:cubicBezTo>
                      <a:pt x="542" y="467"/>
                      <a:pt x="544" y="469"/>
                      <a:pt x="544" y="472"/>
                    </a:cubicBezTo>
                    <a:cubicBezTo>
                      <a:pt x="543" y="475"/>
                      <a:pt x="541" y="479"/>
                      <a:pt x="538" y="479"/>
                    </a:cubicBezTo>
                    <a:cubicBezTo>
                      <a:pt x="538" y="1017"/>
                      <a:pt x="538" y="1017"/>
                      <a:pt x="538" y="1017"/>
                    </a:cubicBezTo>
                    <a:close/>
                    <a:moveTo>
                      <a:pt x="553" y="2"/>
                    </a:moveTo>
                    <a:cubicBezTo>
                      <a:pt x="548" y="1"/>
                      <a:pt x="543" y="1"/>
                      <a:pt x="538" y="0"/>
                    </a:cubicBezTo>
                    <a:cubicBezTo>
                      <a:pt x="538" y="132"/>
                      <a:pt x="538" y="132"/>
                      <a:pt x="538" y="132"/>
                    </a:cubicBezTo>
                    <a:cubicBezTo>
                      <a:pt x="543" y="133"/>
                      <a:pt x="547" y="133"/>
                      <a:pt x="553" y="134"/>
                    </a:cubicBezTo>
                    <a:lnTo>
                      <a:pt x="553" y="2"/>
                    </a:lnTo>
                    <a:close/>
                    <a:moveTo>
                      <a:pt x="267" y="679"/>
                    </a:moveTo>
                    <a:cubicBezTo>
                      <a:pt x="276" y="685"/>
                      <a:pt x="284" y="689"/>
                      <a:pt x="292" y="689"/>
                    </a:cubicBezTo>
                    <a:cubicBezTo>
                      <a:pt x="309" y="689"/>
                      <a:pt x="306" y="705"/>
                      <a:pt x="306" y="722"/>
                    </a:cubicBezTo>
                    <a:cubicBezTo>
                      <a:pt x="306" y="738"/>
                      <a:pt x="327" y="738"/>
                      <a:pt x="350" y="745"/>
                    </a:cubicBezTo>
                    <a:cubicBezTo>
                      <a:pt x="372" y="753"/>
                      <a:pt x="382" y="751"/>
                      <a:pt x="404" y="765"/>
                    </a:cubicBezTo>
                    <a:cubicBezTo>
                      <a:pt x="426" y="779"/>
                      <a:pt x="431" y="786"/>
                      <a:pt x="420" y="802"/>
                    </a:cubicBezTo>
                    <a:cubicBezTo>
                      <a:pt x="409" y="818"/>
                      <a:pt x="385" y="843"/>
                      <a:pt x="384" y="867"/>
                    </a:cubicBezTo>
                    <a:cubicBezTo>
                      <a:pt x="383" y="890"/>
                      <a:pt x="368" y="913"/>
                      <a:pt x="352" y="915"/>
                    </a:cubicBezTo>
                    <a:cubicBezTo>
                      <a:pt x="336" y="917"/>
                      <a:pt x="321" y="930"/>
                      <a:pt x="321" y="941"/>
                    </a:cubicBezTo>
                    <a:cubicBezTo>
                      <a:pt x="321" y="952"/>
                      <a:pt x="306" y="947"/>
                      <a:pt x="305" y="968"/>
                    </a:cubicBezTo>
                    <a:cubicBezTo>
                      <a:pt x="305" y="970"/>
                      <a:pt x="304" y="972"/>
                      <a:pt x="304" y="974"/>
                    </a:cubicBezTo>
                    <a:cubicBezTo>
                      <a:pt x="310" y="977"/>
                      <a:pt x="316" y="980"/>
                      <a:pt x="323" y="982"/>
                    </a:cubicBezTo>
                    <a:cubicBezTo>
                      <a:pt x="330" y="985"/>
                      <a:pt x="338" y="988"/>
                      <a:pt x="346" y="991"/>
                    </a:cubicBezTo>
                    <a:cubicBezTo>
                      <a:pt x="397" y="1008"/>
                      <a:pt x="452" y="1017"/>
                      <a:pt x="509" y="1017"/>
                    </a:cubicBezTo>
                    <a:cubicBezTo>
                      <a:pt x="519" y="1017"/>
                      <a:pt x="529" y="1017"/>
                      <a:pt x="538" y="1017"/>
                    </a:cubicBezTo>
                    <a:cubicBezTo>
                      <a:pt x="538" y="479"/>
                      <a:pt x="538" y="479"/>
                      <a:pt x="538" y="479"/>
                    </a:cubicBezTo>
                    <a:cubicBezTo>
                      <a:pt x="537" y="479"/>
                      <a:pt x="536" y="478"/>
                      <a:pt x="535" y="477"/>
                    </a:cubicBezTo>
                    <a:cubicBezTo>
                      <a:pt x="532" y="472"/>
                      <a:pt x="532" y="470"/>
                      <a:pt x="537" y="468"/>
                    </a:cubicBezTo>
                    <a:cubicBezTo>
                      <a:pt x="537" y="468"/>
                      <a:pt x="538" y="468"/>
                      <a:pt x="538" y="468"/>
                    </a:cubicBezTo>
                    <a:cubicBezTo>
                      <a:pt x="538" y="171"/>
                      <a:pt x="538" y="171"/>
                      <a:pt x="538" y="171"/>
                    </a:cubicBezTo>
                    <a:cubicBezTo>
                      <a:pt x="532" y="171"/>
                      <a:pt x="526" y="168"/>
                      <a:pt x="519" y="163"/>
                    </a:cubicBezTo>
                    <a:cubicBezTo>
                      <a:pt x="498" y="147"/>
                      <a:pt x="512" y="122"/>
                      <a:pt x="525" y="128"/>
                    </a:cubicBezTo>
                    <a:cubicBezTo>
                      <a:pt x="531" y="130"/>
                      <a:pt x="535" y="132"/>
                      <a:pt x="538" y="132"/>
                    </a:cubicBezTo>
                    <a:cubicBezTo>
                      <a:pt x="538" y="0"/>
                      <a:pt x="538" y="0"/>
                      <a:pt x="538" y="0"/>
                    </a:cubicBezTo>
                    <a:cubicBezTo>
                      <a:pt x="535" y="0"/>
                      <a:pt x="531" y="0"/>
                      <a:pt x="528" y="0"/>
                    </a:cubicBezTo>
                    <a:cubicBezTo>
                      <a:pt x="527" y="2"/>
                      <a:pt x="526" y="5"/>
                      <a:pt x="523" y="7"/>
                    </a:cubicBezTo>
                    <a:cubicBezTo>
                      <a:pt x="511" y="20"/>
                      <a:pt x="514" y="28"/>
                      <a:pt x="497" y="28"/>
                    </a:cubicBezTo>
                    <a:cubicBezTo>
                      <a:pt x="480" y="28"/>
                      <a:pt x="518" y="56"/>
                      <a:pt x="498" y="56"/>
                    </a:cubicBezTo>
                    <a:cubicBezTo>
                      <a:pt x="478" y="56"/>
                      <a:pt x="472" y="80"/>
                      <a:pt x="492" y="78"/>
                    </a:cubicBezTo>
                    <a:cubicBezTo>
                      <a:pt x="512" y="75"/>
                      <a:pt x="511" y="84"/>
                      <a:pt x="490" y="94"/>
                    </a:cubicBezTo>
                    <a:cubicBezTo>
                      <a:pt x="469" y="104"/>
                      <a:pt x="435" y="104"/>
                      <a:pt x="425" y="120"/>
                    </a:cubicBezTo>
                    <a:cubicBezTo>
                      <a:pt x="415" y="136"/>
                      <a:pt x="378" y="135"/>
                      <a:pt x="378" y="150"/>
                    </a:cubicBezTo>
                    <a:cubicBezTo>
                      <a:pt x="378" y="165"/>
                      <a:pt x="372" y="219"/>
                      <a:pt x="343" y="209"/>
                    </a:cubicBezTo>
                    <a:cubicBezTo>
                      <a:pt x="315" y="199"/>
                      <a:pt x="309" y="171"/>
                      <a:pt x="297" y="154"/>
                    </a:cubicBezTo>
                    <a:cubicBezTo>
                      <a:pt x="286" y="136"/>
                      <a:pt x="304" y="118"/>
                      <a:pt x="292" y="111"/>
                    </a:cubicBezTo>
                    <a:cubicBezTo>
                      <a:pt x="281" y="105"/>
                      <a:pt x="317" y="77"/>
                      <a:pt x="305" y="85"/>
                    </a:cubicBezTo>
                    <a:cubicBezTo>
                      <a:pt x="292" y="94"/>
                      <a:pt x="273" y="82"/>
                      <a:pt x="290" y="78"/>
                    </a:cubicBezTo>
                    <a:cubicBezTo>
                      <a:pt x="307" y="74"/>
                      <a:pt x="301" y="57"/>
                      <a:pt x="289" y="61"/>
                    </a:cubicBezTo>
                    <a:cubicBezTo>
                      <a:pt x="282" y="63"/>
                      <a:pt x="274" y="62"/>
                      <a:pt x="272" y="58"/>
                    </a:cubicBezTo>
                    <a:cubicBezTo>
                      <a:pt x="270" y="59"/>
                      <a:pt x="268" y="60"/>
                      <a:pt x="267" y="61"/>
                    </a:cubicBezTo>
                    <a:cubicBezTo>
                      <a:pt x="267" y="304"/>
                      <a:pt x="267" y="304"/>
                      <a:pt x="267" y="304"/>
                    </a:cubicBezTo>
                    <a:cubicBezTo>
                      <a:pt x="278" y="307"/>
                      <a:pt x="281" y="319"/>
                      <a:pt x="286" y="329"/>
                    </a:cubicBezTo>
                    <a:cubicBezTo>
                      <a:pt x="291" y="341"/>
                      <a:pt x="288" y="353"/>
                      <a:pt x="269" y="345"/>
                    </a:cubicBezTo>
                    <a:cubicBezTo>
                      <a:pt x="268" y="345"/>
                      <a:pt x="267" y="344"/>
                      <a:pt x="267" y="344"/>
                    </a:cubicBezTo>
                    <a:lnTo>
                      <a:pt x="267" y="679"/>
                    </a:lnTo>
                    <a:close/>
                    <a:moveTo>
                      <a:pt x="213" y="651"/>
                    </a:moveTo>
                    <a:cubicBezTo>
                      <a:pt x="220" y="652"/>
                      <a:pt x="229" y="654"/>
                      <a:pt x="238" y="660"/>
                    </a:cubicBezTo>
                    <a:cubicBezTo>
                      <a:pt x="248" y="666"/>
                      <a:pt x="258" y="673"/>
                      <a:pt x="267" y="679"/>
                    </a:cubicBezTo>
                    <a:cubicBezTo>
                      <a:pt x="267" y="344"/>
                      <a:pt x="267" y="344"/>
                      <a:pt x="267" y="344"/>
                    </a:cubicBezTo>
                    <a:cubicBezTo>
                      <a:pt x="250" y="337"/>
                      <a:pt x="241" y="336"/>
                      <a:pt x="248" y="319"/>
                    </a:cubicBezTo>
                    <a:cubicBezTo>
                      <a:pt x="255" y="301"/>
                      <a:pt x="246" y="302"/>
                      <a:pt x="258" y="303"/>
                    </a:cubicBezTo>
                    <a:cubicBezTo>
                      <a:pt x="261" y="303"/>
                      <a:pt x="264" y="303"/>
                      <a:pt x="267" y="304"/>
                    </a:cubicBezTo>
                    <a:cubicBezTo>
                      <a:pt x="267" y="61"/>
                      <a:pt x="267" y="61"/>
                      <a:pt x="267" y="61"/>
                    </a:cubicBezTo>
                    <a:cubicBezTo>
                      <a:pt x="263" y="63"/>
                      <a:pt x="259" y="65"/>
                      <a:pt x="256" y="67"/>
                    </a:cubicBezTo>
                    <a:cubicBezTo>
                      <a:pt x="241" y="76"/>
                      <a:pt x="227" y="85"/>
                      <a:pt x="213" y="95"/>
                    </a:cubicBezTo>
                    <a:cubicBezTo>
                      <a:pt x="213" y="122"/>
                      <a:pt x="213" y="122"/>
                      <a:pt x="213" y="122"/>
                    </a:cubicBezTo>
                    <a:cubicBezTo>
                      <a:pt x="217" y="129"/>
                      <a:pt x="218" y="136"/>
                      <a:pt x="213" y="138"/>
                    </a:cubicBezTo>
                    <a:cubicBezTo>
                      <a:pt x="213" y="211"/>
                      <a:pt x="213" y="211"/>
                      <a:pt x="213" y="211"/>
                    </a:cubicBezTo>
                    <a:cubicBezTo>
                      <a:pt x="219" y="220"/>
                      <a:pt x="220" y="238"/>
                      <a:pt x="227" y="245"/>
                    </a:cubicBezTo>
                    <a:cubicBezTo>
                      <a:pt x="237" y="255"/>
                      <a:pt x="255" y="259"/>
                      <a:pt x="252" y="268"/>
                    </a:cubicBezTo>
                    <a:cubicBezTo>
                      <a:pt x="248" y="276"/>
                      <a:pt x="279" y="297"/>
                      <a:pt x="258" y="297"/>
                    </a:cubicBezTo>
                    <a:cubicBezTo>
                      <a:pt x="237" y="297"/>
                      <a:pt x="227" y="304"/>
                      <a:pt x="222" y="312"/>
                    </a:cubicBezTo>
                    <a:cubicBezTo>
                      <a:pt x="219" y="318"/>
                      <a:pt x="216" y="317"/>
                      <a:pt x="213" y="314"/>
                    </a:cubicBezTo>
                    <a:cubicBezTo>
                      <a:pt x="213" y="354"/>
                      <a:pt x="213" y="354"/>
                      <a:pt x="213" y="354"/>
                    </a:cubicBezTo>
                    <a:cubicBezTo>
                      <a:pt x="223" y="353"/>
                      <a:pt x="225" y="370"/>
                      <a:pt x="215" y="370"/>
                    </a:cubicBezTo>
                    <a:cubicBezTo>
                      <a:pt x="214" y="370"/>
                      <a:pt x="214" y="370"/>
                      <a:pt x="213" y="370"/>
                    </a:cubicBezTo>
                    <a:lnTo>
                      <a:pt x="213" y="651"/>
                    </a:lnTo>
                    <a:close/>
                    <a:moveTo>
                      <a:pt x="197" y="650"/>
                    </a:moveTo>
                    <a:cubicBezTo>
                      <a:pt x="202" y="650"/>
                      <a:pt x="207" y="650"/>
                      <a:pt x="213" y="651"/>
                    </a:cubicBezTo>
                    <a:cubicBezTo>
                      <a:pt x="213" y="370"/>
                      <a:pt x="213" y="370"/>
                      <a:pt x="213" y="370"/>
                    </a:cubicBezTo>
                    <a:cubicBezTo>
                      <a:pt x="204" y="368"/>
                      <a:pt x="200" y="356"/>
                      <a:pt x="210" y="354"/>
                    </a:cubicBezTo>
                    <a:cubicBezTo>
                      <a:pt x="211" y="354"/>
                      <a:pt x="212" y="354"/>
                      <a:pt x="213" y="354"/>
                    </a:cubicBezTo>
                    <a:cubicBezTo>
                      <a:pt x="213" y="314"/>
                      <a:pt x="213" y="314"/>
                      <a:pt x="213" y="314"/>
                    </a:cubicBezTo>
                    <a:cubicBezTo>
                      <a:pt x="211" y="312"/>
                      <a:pt x="209" y="310"/>
                      <a:pt x="206" y="307"/>
                    </a:cubicBezTo>
                    <a:cubicBezTo>
                      <a:pt x="204" y="306"/>
                      <a:pt x="200" y="306"/>
                      <a:pt x="197" y="306"/>
                    </a:cubicBezTo>
                    <a:cubicBezTo>
                      <a:pt x="197" y="329"/>
                      <a:pt x="197" y="329"/>
                      <a:pt x="197" y="329"/>
                    </a:cubicBezTo>
                    <a:cubicBezTo>
                      <a:pt x="203" y="335"/>
                      <a:pt x="205" y="344"/>
                      <a:pt x="198" y="353"/>
                    </a:cubicBezTo>
                    <a:cubicBezTo>
                      <a:pt x="198" y="354"/>
                      <a:pt x="197" y="354"/>
                      <a:pt x="197" y="355"/>
                    </a:cubicBezTo>
                    <a:cubicBezTo>
                      <a:pt x="197" y="364"/>
                      <a:pt x="197" y="364"/>
                      <a:pt x="197" y="364"/>
                    </a:cubicBezTo>
                    <a:cubicBezTo>
                      <a:pt x="204" y="364"/>
                      <a:pt x="205" y="376"/>
                      <a:pt x="198" y="376"/>
                    </a:cubicBezTo>
                    <a:cubicBezTo>
                      <a:pt x="198" y="376"/>
                      <a:pt x="197" y="376"/>
                      <a:pt x="197" y="376"/>
                    </a:cubicBezTo>
                    <a:cubicBezTo>
                      <a:pt x="197" y="594"/>
                      <a:pt x="197" y="594"/>
                      <a:pt x="197" y="594"/>
                    </a:cubicBezTo>
                    <a:cubicBezTo>
                      <a:pt x="198" y="595"/>
                      <a:pt x="198" y="596"/>
                      <a:pt x="197" y="597"/>
                    </a:cubicBezTo>
                    <a:cubicBezTo>
                      <a:pt x="197" y="650"/>
                      <a:pt x="197" y="650"/>
                      <a:pt x="197" y="650"/>
                    </a:cubicBezTo>
                    <a:close/>
                    <a:moveTo>
                      <a:pt x="213" y="95"/>
                    </a:moveTo>
                    <a:cubicBezTo>
                      <a:pt x="207" y="99"/>
                      <a:pt x="202" y="103"/>
                      <a:pt x="197" y="107"/>
                    </a:cubicBezTo>
                    <a:cubicBezTo>
                      <a:pt x="197" y="110"/>
                      <a:pt x="197" y="110"/>
                      <a:pt x="197" y="110"/>
                    </a:cubicBezTo>
                    <a:cubicBezTo>
                      <a:pt x="197" y="110"/>
                      <a:pt x="198" y="110"/>
                      <a:pt x="198" y="110"/>
                    </a:cubicBezTo>
                    <a:cubicBezTo>
                      <a:pt x="205" y="112"/>
                      <a:pt x="210" y="117"/>
                      <a:pt x="213" y="122"/>
                    </a:cubicBezTo>
                    <a:cubicBezTo>
                      <a:pt x="213" y="95"/>
                      <a:pt x="213" y="95"/>
                      <a:pt x="213" y="95"/>
                    </a:cubicBezTo>
                    <a:close/>
                    <a:moveTo>
                      <a:pt x="213" y="138"/>
                    </a:moveTo>
                    <a:cubicBezTo>
                      <a:pt x="211" y="138"/>
                      <a:pt x="209" y="138"/>
                      <a:pt x="207" y="137"/>
                    </a:cubicBezTo>
                    <a:cubicBezTo>
                      <a:pt x="203" y="136"/>
                      <a:pt x="200" y="136"/>
                      <a:pt x="197" y="136"/>
                    </a:cubicBezTo>
                    <a:cubicBezTo>
                      <a:pt x="197" y="157"/>
                      <a:pt x="197" y="157"/>
                      <a:pt x="197" y="157"/>
                    </a:cubicBezTo>
                    <a:cubicBezTo>
                      <a:pt x="204" y="166"/>
                      <a:pt x="202" y="176"/>
                      <a:pt x="197" y="180"/>
                    </a:cubicBezTo>
                    <a:cubicBezTo>
                      <a:pt x="197" y="205"/>
                      <a:pt x="197" y="205"/>
                      <a:pt x="197" y="205"/>
                    </a:cubicBezTo>
                    <a:cubicBezTo>
                      <a:pt x="198" y="204"/>
                      <a:pt x="200" y="204"/>
                      <a:pt x="203" y="204"/>
                    </a:cubicBezTo>
                    <a:cubicBezTo>
                      <a:pt x="208" y="205"/>
                      <a:pt x="211" y="207"/>
                      <a:pt x="213" y="211"/>
                    </a:cubicBezTo>
                    <a:lnTo>
                      <a:pt x="213" y="138"/>
                    </a:lnTo>
                    <a:close/>
                    <a:moveTo>
                      <a:pt x="153" y="648"/>
                    </a:moveTo>
                    <a:cubicBezTo>
                      <a:pt x="161" y="654"/>
                      <a:pt x="177" y="651"/>
                      <a:pt x="187" y="651"/>
                    </a:cubicBezTo>
                    <a:cubicBezTo>
                      <a:pt x="190" y="651"/>
                      <a:pt x="193" y="651"/>
                      <a:pt x="197" y="650"/>
                    </a:cubicBezTo>
                    <a:cubicBezTo>
                      <a:pt x="197" y="597"/>
                      <a:pt x="197" y="597"/>
                      <a:pt x="197" y="597"/>
                    </a:cubicBezTo>
                    <a:cubicBezTo>
                      <a:pt x="196" y="598"/>
                      <a:pt x="194" y="598"/>
                      <a:pt x="190" y="598"/>
                    </a:cubicBezTo>
                    <a:cubicBezTo>
                      <a:pt x="176" y="597"/>
                      <a:pt x="166" y="588"/>
                      <a:pt x="185" y="589"/>
                    </a:cubicBezTo>
                    <a:cubicBezTo>
                      <a:pt x="190" y="589"/>
                      <a:pt x="195" y="592"/>
                      <a:pt x="197" y="594"/>
                    </a:cubicBezTo>
                    <a:cubicBezTo>
                      <a:pt x="197" y="376"/>
                      <a:pt x="197" y="376"/>
                      <a:pt x="197" y="376"/>
                    </a:cubicBezTo>
                    <a:cubicBezTo>
                      <a:pt x="190" y="375"/>
                      <a:pt x="187" y="366"/>
                      <a:pt x="195" y="364"/>
                    </a:cubicBezTo>
                    <a:cubicBezTo>
                      <a:pt x="196" y="364"/>
                      <a:pt x="196" y="364"/>
                      <a:pt x="197" y="364"/>
                    </a:cubicBezTo>
                    <a:cubicBezTo>
                      <a:pt x="197" y="355"/>
                      <a:pt x="197" y="355"/>
                      <a:pt x="197" y="355"/>
                    </a:cubicBezTo>
                    <a:cubicBezTo>
                      <a:pt x="183" y="371"/>
                      <a:pt x="169" y="371"/>
                      <a:pt x="161" y="379"/>
                    </a:cubicBezTo>
                    <a:cubicBezTo>
                      <a:pt x="158" y="383"/>
                      <a:pt x="155" y="387"/>
                      <a:pt x="153" y="391"/>
                    </a:cubicBezTo>
                    <a:cubicBezTo>
                      <a:pt x="153" y="579"/>
                      <a:pt x="153" y="579"/>
                      <a:pt x="153" y="579"/>
                    </a:cubicBezTo>
                    <a:cubicBezTo>
                      <a:pt x="154" y="579"/>
                      <a:pt x="156" y="579"/>
                      <a:pt x="157" y="579"/>
                    </a:cubicBezTo>
                    <a:cubicBezTo>
                      <a:pt x="168" y="578"/>
                      <a:pt x="167" y="596"/>
                      <a:pt x="155" y="596"/>
                    </a:cubicBezTo>
                    <a:cubicBezTo>
                      <a:pt x="154" y="596"/>
                      <a:pt x="154" y="596"/>
                      <a:pt x="153" y="596"/>
                    </a:cubicBezTo>
                    <a:cubicBezTo>
                      <a:pt x="153" y="648"/>
                      <a:pt x="153" y="648"/>
                      <a:pt x="153" y="648"/>
                    </a:cubicBezTo>
                    <a:close/>
                    <a:moveTo>
                      <a:pt x="197" y="107"/>
                    </a:moveTo>
                    <a:cubicBezTo>
                      <a:pt x="195" y="108"/>
                      <a:pt x="195" y="108"/>
                      <a:pt x="195" y="108"/>
                    </a:cubicBezTo>
                    <a:cubicBezTo>
                      <a:pt x="195" y="109"/>
                      <a:pt x="196" y="109"/>
                      <a:pt x="197" y="110"/>
                    </a:cubicBezTo>
                    <a:cubicBezTo>
                      <a:pt x="197" y="107"/>
                      <a:pt x="197" y="107"/>
                      <a:pt x="197" y="107"/>
                    </a:cubicBezTo>
                    <a:close/>
                    <a:moveTo>
                      <a:pt x="197" y="136"/>
                    </a:moveTo>
                    <a:cubicBezTo>
                      <a:pt x="186" y="136"/>
                      <a:pt x="181" y="142"/>
                      <a:pt x="193" y="154"/>
                    </a:cubicBezTo>
                    <a:cubicBezTo>
                      <a:pt x="195" y="155"/>
                      <a:pt x="196" y="156"/>
                      <a:pt x="197" y="157"/>
                    </a:cubicBezTo>
                    <a:cubicBezTo>
                      <a:pt x="197" y="136"/>
                      <a:pt x="197" y="136"/>
                      <a:pt x="197" y="136"/>
                    </a:cubicBezTo>
                    <a:close/>
                    <a:moveTo>
                      <a:pt x="197" y="180"/>
                    </a:moveTo>
                    <a:cubicBezTo>
                      <a:pt x="194" y="183"/>
                      <a:pt x="190" y="184"/>
                      <a:pt x="186" y="182"/>
                    </a:cubicBezTo>
                    <a:cubicBezTo>
                      <a:pt x="180" y="180"/>
                      <a:pt x="167" y="175"/>
                      <a:pt x="153" y="170"/>
                    </a:cubicBezTo>
                    <a:cubicBezTo>
                      <a:pt x="153" y="188"/>
                      <a:pt x="153" y="188"/>
                      <a:pt x="153" y="188"/>
                    </a:cubicBezTo>
                    <a:cubicBezTo>
                      <a:pt x="161" y="194"/>
                      <a:pt x="167" y="201"/>
                      <a:pt x="167" y="206"/>
                    </a:cubicBezTo>
                    <a:cubicBezTo>
                      <a:pt x="167" y="217"/>
                      <a:pt x="173" y="223"/>
                      <a:pt x="186" y="219"/>
                    </a:cubicBezTo>
                    <a:cubicBezTo>
                      <a:pt x="196" y="216"/>
                      <a:pt x="190" y="207"/>
                      <a:pt x="197" y="205"/>
                    </a:cubicBezTo>
                    <a:cubicBezTo>
                      <a:pt x="197" y="180"/>
                      <a:pt x="197" y="180"/>
                      <a:pt x="197" y="180"/>
                    </a:cubicBezTo>
                    <a:close/>
                    <a:moveTo>
                      <a:pt x="197" y="306"/>
                    </a:moveTo>
                    <a:cubicBezTo>
                      <a:pt x="184" y="308"/>
                      <a:pt x="166" y="317"/>
                      <a:pt x="176" y="317"/>
                    </a:cubicBezTo>
                    <a:cubicBezTo>
                      <a:pt x="182" y="317"/>
                      <a:pt x="191" y="322"/>
                      <a:pt x="197" y="329"/>
                    </a:cubicBezTo>
                    <a:lnTo>
                      <a:pt x="197" y="306"/>
                    </a:lnTo>
                    <a:close/>
                    <a:moveTo>
                      <a:pt x="103" y="651"/>
                    </a:moveTo>
                    <a:cubicBezTo>
                      <a:pt x="111" y="652"/>
                      <a:pt x="119" y="653"/>
                      <a:pt x="125" y="650"/>
                    </a:cubicBezTo>
                    <a:cubicBezTo>
                      <a:pt x="135" y="643"/>
                      <a:pt x="145" y="631"/>
                      <a:pt x="150" y="643"/>
                    </a:cubicBezTo>
                    <a:cubicBezTo>
                      <a:pt x="151" y="645"/>
                      <a:pt x="152" y="647"/>
                      <a:pt x="153" y="648"/>
                    </a:cubicBezTo>
                    <a:cubicBezTo>
                      <a:pt x="153" y="596"/>
                      <a:pt x="153" y="596"/>
                      <a:pt x="153" y="596"/>
                    </a:cubicBezTo>
                    <a:cubicBezTo>
                      <a:pt x="143" y="594"/>
                      <a:pt x="133" y="580"/>
                      <a:pt x="153" y="579"/>
                    </a:cubicBezTo>
                    <a:cubicBezTo>
                      <a:pt x="153" y="391"/>
                      <a:pt x="153" y="391"/>
                      <a:pt x="153" y="391"/>
                    </a:cubicBezTo>
                    <a:cubicBezTo>
                      <a:pt x="149" y="397"/>
                      <a:pt x="146" y="403"/>
                      <a:pt x="137" y="403"/>
                    </a:cubicBezTo>
                    <a:cubicBezTo>
                      <a:pt x="124" y="403"/>
                      <a:pt x="116" y="434"/>
                      <a:pt x="116" y="445"/>
                    </a:cubicBezTo>
                    <a:cubicBezTo>
                      <a:pt x="116" y="451"/>
                      <a:pt x="110" y="456"/>
                      <a:pt x="103" y="460"/>
                    </a:cubicBezTo>
                    <a:cubicBezTo>
                      <a:pt x="103" y="527"/>
                      <a:pt x="103" y="527"/>
                      <a:pt x="103" y="527"/>
                    </a:cubicBezTo>
                    <a:cubicBezTo>
                      <a:pt x="118" y="528"/>
                      <a:pt x="131" y="551"/>
                      <a:pt x="120" y="545"/>
                    </a:cubicBezTo>
                    <a:cubicBezTo>
                      <a:pt x="113" y="541"/>
                      <a:pt x="108" y="544"/>
                      <a:pt x="103" y="545"/>
                    </a:cubicBezTo>
                    <a:cubicBezTo>
                      <a:pt x="103" y="563"/>
                      <a:pt x="103" y="563"/>
                      <a:pt x="103" y="563"/>
                    </a:cubicBezTo>
                    <a:cubicBezTo>
                      <a:pt x="104" y="563"/>
                      <a:pt x="105" y="563"/>
                      <a:pt x="106" y="563"/>
                    </a:cubicBezTo>
                    <a:cubicBezTo>
                      <a:pt x="118" y="562"/>
                      <a:pt x="129" y="574"/>
                      <a:pt x="116" y="574"/>
                    </a:cubicBezTo>
                    <a:cubicBezTo>
                      <a:pt x="111" y="574"/>
                      <a:pt x="106" y="572"/>
                      <a:pt x="103" y="570"/>
                    </a:cubicBezTo>
                    <a:cubicBezTo>
                      <a:pt x="103" y="651"/>
                      <a:pt x="103" y="651"/>
                      <a:pt x="103" y="651"/>
                    </a:cubicBezTo>
                    <a:close/>
                    <a:moveTo>
                      <a:pt x="153" y="170"/>
                    </a:moveTo>
                    <a:cubicBezTo>
                      <a:pt x="147" y="168"/>
                      <a:pt x="140" y="166"/>
                      <a:pt x="134" y="165"/>
                    </a:cubicBezTo>
                    <a:cubicBezTo>
                      <a:pt x="134" y="165"/>
                      <a:pt x="133" y="166"/>
                      <a:pt x="132" y="166"/>
                    </a:cubicBezTo>
                    <a:cubicBezTo>
                      <a:pt x="130" y="169"/>
                      <a:pt x="127" y="172"/>
                      <a:pt x="125" y="175"/>
                    </a:cubicBezTo>
                    <a:cubicBezTo>
                      <a:pt x="134" y="177"/>
                      <a:pt x="145" y="182"/>
                      <a:pt x="153" y="188"/>
                    </a:cubicBezTo>
                    <a:cubicBezTo>
                      <a:pt x="153" y="170"/>
                      <a:pt x="153" y="170"/>
                      <a:pt x="153" y="170"/>
                    </a:cubicBezTo>
                    <a:close/>
                    <a:moveTo>
                      <a:pt x="103" y="815"/>
                    </a:moveTo>
                    <a:cubicBezTo>
                      <a:pt x="103" y="814"/>
                      <a:pt x="103" y="814"/>
                      <a:pt x="103" y="814"/>
                    </a:cubicBezTo>
                    <a:cubicBezTo>
                      <a:pt x="106" y="817"/>
                      <a:pt x="108" y="821"/>
                      <a:pt x="109" y="824"/>
                    </a:cubicBezTo>
                    <a:cubicBezTo>
                      <a:pt x="109" y="823"/>
                      <a:pt x="109" y="823"/>
                      <a:pt x="109" y="823"/>
                    </a:cubicBezTo>
                    <a:cubicBezTo>
                      <a:pt x="107" y="820"/>
                      <a:pt x="105" y="818"/>
                      <a:pt x="103" y="815"/>
                    </a:cubicBezTo>
                    <a:close/>
                    <a:moveTo>
                      <a:pt x="103" y="705"/>
                    </a:moveTo>
                    <a:cubicBezTo>
                      <a:pt x="103" y="680"/>
                      <a:pt x="103" y="680"/>
                      <a:pt x="103" y="680"/>
                    </a:cubicBezTo>
                    <a:cubicBezTo>
                      <a:pt x="108" y="689"/>
                      <a:pt x="113" y="701"/>
                      <a:pt x="103" y="705"/>
                    </a:cubicBezTo>
                    <a:close/>
                    <a:moveTo>
                      <a:pt x="103" y="248"/>
                    </a:moveTo>
                    <a:cubicBezTo>
                      <a:pt x="103" y="241"/>
                      <a:pt x="103" y="241"/>
                      <a:pt x="103" y="241"/>
                    </a:cubicBezTo>
                    <a:cubicBezTo>
                      <a:pt x="104" y="244"/>
                      <a:pt x="104" y="246"/>
                      <a:pt x="103" y="248"/>
                    </a:cubicBezTo>
                    <a:close/>
                    <a:moveTo>
                      <a:pt x="79" y="653"/>
                    </a:moveTo>
                    <a:cubicBezTo>
                      <a:pt x="82" y="653"/>
                      <a:pt x="85" y="653"/>
                      <a:pt x="88" y="652"/>
                    </a:cubicBezTo>
                    <a:cubicBezTo>
                      <a:pt x="92" y="651"/>
                      <a:pt x="97" y="651"/>
                      <a:pt x="103" y="651"/>
                    </a:cubicBezTo>
                    <a:cubicBezTo>
                      <a:pt x="103" y="570"/>
                      <a:pt x="103" y="570"/>
                      <a:pt x="103" y="570"/>
                    </a:cubicBezTo>
                    <a:cubicBezTo>
                      <a:pt x="99" y="567"/>
                      <a:pt x="98" y="564"/>
                      <a:pt x="103" y="563"/>
                    </a:cubicBezTo>
                    <a:cubicBezTo>
                      <a:pt x="103" y="545"/>
                      <a:pt x="103" y="545"/>
                      <a:pt x="103" y="545"/>
                    </a:cubicBezTo>
                    <a:cubicBezTo>
                      <a:pt x="101" y="546"/>
                      <a:pt x="98" y="546"/>
                      <a:pt x="96" y="545"/>
                    </a:cubicBezTo>
                    <a:cubicBezTo>
                      <a:pt x="89" y="541"/>
                      <a:pt x="91" y="529"/>
                      <a:pt x="102" y="527"/>
                    </a:cubicBezTo>
                    <a:cubicBezTo>
                      <a:pt x="103" y="527"/>
                      <a:pt x="103" y="527"/>
                      <a:pt x="103" y="527"/>
                    </a:cubicBezTo>
                    <a:cubicBezTo>
                      <a:pt x="103" y="460"/>
                      <a:pt x="103" y="460"/>
                      <a:pt x="103" y="460"/>
                    </a:cubicBezTo>
                    <a:cubicBezTo>
                      <a:pt x="97" y="465"/>
                      <a:pt x="90" y="469"/>
                      <a:pt x="87" y="474"/>
                    </a:cubicBezTo>
                    <a:cubicBezTo>
                      <a:pt x="80" y="483"/>
                      <a:pt x="85" y="493"/>
                      <a:pt x="85" y="511"/>
                    </a:cubicBezTo>
                    <a:cubicBezTo>
                      <a:pt x="85" y="520"/>
                      <a:pt x="83" y="524"/>
                      <a:pt x="79" y="522"/>
                    </a:cubicBezTo>
                    <a:cubicBezTo>
                      <a:pt x="79" y="548"/>
                      <a:pt x="79" y="548"/>
                      <a:pt x="79" y="548"/>
                    </a:cubicBezTo>
                    <a:cubicBezTo>
                      <a:pt x="90" y="551"/>
                      <a:pt x="96" y="563"/>
                      <a:pt x="84" y="562"/>
                    </a:cubicBezTo>
                    <a:cubicBezTo>
                      <a:pt x="82" y="562"/>
                      <a:pt x="81" y="561"/>
                      <a:pt x="79" y="561"/>
                    </a:cubicBezTo>
                    <a:cubicBezTo>
                      <a:pt x="79" y="653"/>
                      <a:pt x="79" y="653"/>
                      <a:pt x="79" y="653"/>
                    </a:cubicBezTo>
                    <a:close/>
                    <a:moveTo>
                      <a:pt x="103" y="241"/>
                    </a:moveTo>
                    <a:cubicBezTo>
                      <a:pt x="103" y="248"/>
                      <a:pt x="103" y="248"/>
                      <a:pt x="103" y="248"/>
                    </a:cubicBezTo>
                    <a:cubicBezTo>
                      <a:pt x="102" y="249"/>
                      <a:pt x="101" y="249"/>
                      <a:pt x="99" y="249"/>
                    </a:cubicBezTo>
                    <a:cubicBezTo>
                      <a:pt x="89" y="249"/>
                      <a:pt x="89" y="264"/>
                      <a:pt x="88" y="287"/>
                    </a:cubicBezTo>
                    <a:cubicBezTo>
                      <a:pt x="87" y="299"/>
                      <a:pt x="83" y="298"/>
                      <a:pt x="79" y="292"/>
                    </a:cubicBezTo>
                    <a:cubicBezTo>
                      <a:pt x="79" y="236"/>
                      <a:pt x="79" y="236"/>
                      <a:pt x="79" y="236"/>
                    </a:cubicBezTo>
                    <a:cubicBezTo>
                      <a:pt x="84" y="228"/>
                      <a:pt x="90" y="220"/>
                      <a:pt x="95" y="212"/>
                    </a:cubicBezTo>
                    <a:cubicBezTo>
                      <a:pt x="96" y="215"/>
                      <a:pt x="96" y="217"/>
                      <a:pt x="97" y="219"/>
                    </a:cubicBezTo>
                    <a:cubicBezTo>
                      <a:pt x="98" y="228"/>
                      <a:pt x="102" y="236"/>
                      <a:pt x="103" y="241"/>
                    </a:cubicBezTo>
                    <a:close/>
                    <a:moveTo>
                      <a:pt x="103" y="680"/>
                    </a:moveTo>
                    <a:cubicBezTo>
                      <a:pt x="103" y="705"/>
                      <a:pt x="103" y="705"/>
                      <a:pt x="103" y="705"/>
                    </a:cubicBezTo>
                    <a:cubicBezTo>
                      <a:pt x="103" y="705"/>
                      <a:pt x="102" y="705"/>
                      <a:pt x="102" y="705"/>
                    </a:cubicBezTo>
                    <a:cubicBezTo>
                      <a:pt x="88" y="709"/>
                      <a:pt x="94" y="728"/>
                      <a:pt x="80" y="734"/>
                    </a:cubicBezTo>
                    <a:cubicBezTo>
                      <a:pt x="80" y="734"/>
                      <a:pt x="80" y="734"/>
                      <a:pt x="79" y="735"/>
                    </a:cubicBezTo>
                    <a:cubicBezTo>
                      <a:pt x="79" y="672"/>
                      <a:pt x="79" y="672"/>
                      <a:pt x="79" y="672"/>
                    </a:cubicBezTo>
                    <a:cubicBezTo>
                      <a:pt x="89" y="672"/>
                      <a:pt x="99" y="672"/>
                      <a:pt x="102" y="677"/>
                    </a:cubicBezTo>
                    <a:cubicBezTo>
                      <a:pt x="102" y="678"/>
                      <a:pt x="102" y="679"/>
                      <a:pt x="103" y="680"/>
                    </a:cubicBezTo>
                    <a:close/>
                    <a:moveTo>
                      <a:pt x="103" y="814"/>
                    </a:moveTo>
                    <a:cubicBezTo>
                      <a:pt x="103" y="815"/>
                      <a:pt x="103" y="815"/>
                      <a:pt x="103" y="815"/>
                    </a:cubicBezTo>
                    <a:cubicBezTo>
                      <a:pt x="101" y="812"/>
                      <a:pt x="99" y="809"/>
                      <a:pt x="96" y="806"/>
                    </a:cubicBezTo>
                    <a:cubicBezTo>
                      <a:pt x="99" y="809"/>
                      <a:pt x="101" y="811"/>
                      <a:pt x="103" y="814"/>
                    </a:cubicBezTo>
                    <a:close/>
                    <a:moveTo>
                      <a:pt x="61" y="639"/>
                    </a:moveTo>
                    <a:cubicBezTo>
                      <a:pt x="66" y="646"/>
                      <a:pt x="73" y="651"/>
                      <a:pt x="79" y="653"/>
                    </a:cubicBezTo>
                    <a:cubicBezTo>
                      <a:pt x="79" y="561"/>
                      <a:pt x="79" y="561"/>
                      <a:pt x="79" y="561"/>
                    </a:cubicBezTo>
                    <a:cubicBezTo>
                      <a:pt x="68" y="557"/>
                      <a:pt x="62" y="546"/>
                      <a:pt x="75" y="548"/>
                    </a:cubicBezTo>
                    <a:cubicBezTo>
                      <a:pt x="77" y="548"/>
                      <a:pt x="78" y="548"/>
                      <a:pt x="79" y="548"/>
                    </a:cubicBezTo>
                    <a:cubicBezTo>
                      <a:pt x="79" y="522"/>
                      <a:pt x="79" y="522"/>
                      <a:pt x="79" y="522"/>
                    </a:cubicBezTo>
                    <a:cubicBezTo>
                      <a:pt x="76" y="520"/>
                      <a:pt x="71" y="515"/>
                      <a:pt x="64" y="506"/>
                    </a:cubicBezTo>
                    <a:cubicBezTo>
                      <a:pt x="63" y="504"/>
                      <a:pt x="62" y="503"/>
                      <a:pt x="61" y="502"/>
                    </a:cubicBezTo>
                    <a:cubicBezTo>
                      <a:pt x="61" y="639"/>
                      <a:pt x="61" y="639"/>
                      <a:pt x="61" y="639"/>
                    </a:cubicBezTo>
                    <a:close/>
                    <a:moveTo>
                      <a:pt x="79" y="236"/>
                    </a:moveTo>
                    <a:cubicBezTo>
                      <a:pt x="79" y="292"/>
                      <a:pt x="79" y="292"/>
                      <a:pt x="79" y="292"/>
                    </a:cubicBezTo>
                    <a:cubicBezTo>
                      <a:pt x="75" y="286"/>
                      <a:pt x="72" y="276"/>
                      <a:pt x="72" y="270"/>
                    </a:cubicBezTo>
                    <a:cubicBezTo>
                      <a:pt x="72" y="266"/>
                      <a:pt x="69" y="263"/>
                      <a:pt x="65" y="261"/>
                    </a:cubicBezTo>
                    <a:cubicBezTo>
                      <a:pt x="66" y="259"/>
                      <a:pt x="67" y="257"/>
                      <a:pt x="68" y="255"/>
                    </a:cubicBezTo>
                    <a:cubicBezTo>
                      <a:pt x="71" y="249"/>
                      <a:pt x="75" y="242"/>
                      <a:pt x="79" y="236"/>
                    </a:cubicBezTo>
                    <a:close/>
                    <a:moveTo>
                      <a:pt x="79" y="672"/>
                    </a:moveTo>
                    <a:cubicBezTo>
                      <a:pt x="79" y="735"/>
                      <a:pt x="79" y="735"/>
                      <a:pt x="79" y="735"/>
                    </a:cubicBezTo>
                    <a:cubicBezTo>
                      <a:pt x="70" y="740"/>
                      <a:pt x="69" y="754"/>
                      <a:pt x="71" y="768"/>
                    </a:cubicBezTo>
                    <a:cubicBezTo>
                      <a:pt x="70" y="766"/>
                      <a:pt x="69" y="764"/>
                      <a:pt x="68" y="762"/>
                    </a:cubicBezTo>
                    <a:cubicBezTo>
                      <a:pt x="65" y="758"/>
                      <a:pt x="63" y="754"/>
                      <a:pt x="61" y="750"/>
                    </a:cubicBezTo>
                    <a:cubicBezTo>
                      <a:pt x="61" y="669"/>
                      <a:pt x="61" y="669"/>
                      <a:pt x="61" y="669"/>
                    </a:cubicBezTo>
                    <a:cubicBezTo>
                      <a:pt x="65" y="672"/>
                      <a:pt x="72" y="672"/>
                      <a:pt x="79" y="672"/>
                    </a:cubicBezTo>
                    <a:close/>
                    <a:moveTo>
                      <a:pt x="0" y="499"/>
                    </a:moveTo>
                    <a:cubicBezTo>
                      <a:pt x="0" y="502"/>
                      <a:pt x="0" y="505"/>
                      <a:pt x="0" y="508"/>
                    </a:cubicBezTo>
                    <a:cubicBezTo>
                      <a:pt x="0" y="526"/>
                      <a:pt x="1" y="543"/>
                      <a:pt x="3" y="561"/>
                    </a:cubicBezTo>
                    <a:cubicBezTo>
                      <a:pt x="3" y="565"/>
                      <a:pt x="4" y="569"/>
                      <a:pt x="4" y="573"/>
                    </a:cubicBezTo>
                    <a:cubicBezTo>
                      <a:pt x="18" y="561"/>
                      <a:pt x="39" y="544"/>
                      <a:pt x="39" y="555"/>
                    </a:cubicBezTo>
                    <a:cubicBezTo>
                      <a:pt x="39" y="567"/>
                      <a:pt x="26" y="609"/>
                      <a:pt x="44" y="609"/>
                    </a:cubicBezTo>
                    <a:cubicBezTo>
                      <a:pt x="63" y="609"/>
                      <a:pt x="51" y="622"/>
                      <a:pt x="58" y="635"/>
                    </a:cubicBezTo>
                    <a:cubicBezTo>
                      <a:pt x="59" y="636"/>
                      <a:pt x="60" y="638"/>
                      <a:pt x="61" y="639"/>
                    </a:cubicBezTo>
                    <a:cubicBezTo>
                      <a:pt x="61" y="502"/>
                      <a:pt x="61" y="502"/>
                      <a:pt x="61" y="502"/>
                    </a:cubicBezTo>
                    <a:cubicBezTo>
                      <a:pt x="46" y="487"/>
                      <a:pt x="25" y="492"/>
                      <a:pt x="13" y="497"/>
                    </a:cubicBezTo>
                    <a:cubicBezTo>
                      <a:pt x="9" y="499"/>
                      <a:pt x="5" y="499"/>
                      <a:pt x="0" y="499"/>
                    </a:cubicBezTo>
                    <a:close/>
                    <a:moveTo>
                      <a:pt x="61" y="669"/>
                    </a:moveTo>
                    <a:cubicBezTo>
                      <a:pt x="61" y="750"/>
                      <a:pt x="61" y="750"/>
                      <a:pt x="61" y="750"/>
                    </a:cubicBezTo>
                    <a:cubicBezTo>
                      <a:pt x="59" y="747"/>
                      <a:pt x="58" y="743"/>
                      <a:pt x="56" y="740"/>
                    </a:cubicBezTo>
                    <a:cubicBezTo>
                      <a:pt x="54" y="736"/>
                      <a:pt x="52" y="733"/>
                      <a:pt x="50" y="729"/>
                    </a:cubicBezTo>
                    <a:cubicBezTo>
                      <a:pt x="47" y="722"/>
                      <a:pt x="43" y="714"/>
                      <a:pt x="40" y="707"/>
                    </a:cubicBezTo>
                    <a:cubicBezTo>
                      <a:pt x="37" y="699"/>
                      <a:pt x="34" y="691"/>
                      <a:pt x="31" y="683"/>
                    </a:cubicBezTo>
                    <a:cubicBezTo>
                      <a:pt x="25" y="668"/>
                      <a:pt x="20" y="652"/>
                      <a:pt x="16" y="636"/>
                    </a:cubicBezTo>
                    <a:cubicBezTo>
                      <a:pt x="15" y="632"/>
                      <a:pt x="14" y="628"/>
                      <a:pt x="13" y="624"/>
                    </a:cubicBezTo>
                    <a:cubicBezTo>
                      <a:pt x="19" y="627"/>
                      <a:pt x="24" y="629"/>
                      <a:pt x="31" y="629"/>
                    </a:cubicBezTo>
                    <a:cubicBezTo>
                      <a:pt x="52" y="629"/>
                      <a:pt x="53" y="657"/>
                      <a:pt x="59" y="667"/>
                    </a:cubicBezTo>
                    <a:cubicBezTo>
                      <a:pt x="60" y="668"/>
                      <a:pt x="60" y="668"/>
                      <a:pt x="61" y="669"/>
                    </a:cubicBezTo>
                    <a:close/>
                  </a:path>
                </a:pathLst>
              </a:custGeom>
              <a:solidFill>
                <a:srgbClr val="DF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4" name="Freeform 264"/>
              <p:cNvSpPr>
                <a:spLocks noEditPoints="1"/>
              </p:cNvSpPr>
              <p:nvPr/>
            </p:nvSpPr>
            <p:spPr bwMode="auto">
              <a:xfrm>
                <a:off x="4827970" y="2335765"/>
                <a:ext cx="1319825" cy="1397137"/>
              </a:xfrm>
              <a:custGeom>
                <a:avLst/>
                <a:gdLst>
                  <a:gd name="T0" fmla="*/ 6 w 478"/>
                  <a:gd name="T1" fmla="*/ 15 h 506"/>
                  <a:gd name="T2" fmla="*/ 7 w 478"/>
                  <a:gd name="T3" fmla="*/ 0 h 506"/>
                  <a:gd name="T4" fmla="*/ 14 w 478"/>
                  <a:gd name="T5" fmla="*/ 8 h 506"/>
                  <a:gd name="T6" fmla="*/ 471 w 478"/>
                  <a:gd name="T7" fmla="*/ 493 h 506"/>
                  <a:gd name="T8" fmla="*/ 470 w 478"/>
                  <a:gd name="T9" fmla="*/ 506 h 506"/>
                  <a:gd name="T10" fmla="*/ 478 w 478"/>
                  <a:gd name="T11" fmla="*/ 500 h 506"/>
                  <a:gd name="T12" fmla="*/ 444 w 478"/>
                  <a:gd name="T13" fmla="*/ 479 h 506"/>
                  <a:gd name="T14" fmla="*/ 444 w 478"/>
                  <a:gd name="T15" fmla="*/ 464 h 506"/>
                  <a:gd name="T16" fmla="*/ 450 w 478"/>
                  <a:gd name="T17" fmla="*/ 471 h 506"/>
                  <a:gd name="T18" fmla="*/ 416 w 478"/>
                  <a:gd name="T19" fmla="*/ 450 h 506"/>
                  <a:gd name="T20" fmla="*/ 416 w 478"/>
                  <a:gd name="T21" fmla="*/ 436 h 506"/>
                  <a:gd name="T22" fmla="*/ 424 w 478"/>
                  <a:gd name="T23" fmla="*/ 442 h 506"/>
                  <a:gd name="T24" fmla="*/ 389 w 478"/>
                  <a:gd name="T25" fmla="*/ 420 h 506"/>
                  <a:gd name="T26" fmla="*/ 389 w 478"/>
                  <a:gd name="T27" fmla="*/ 407 h 506"/>
                  <a:gd name="T28" fmla="*/ 397 w 478"/>
                  <a:gd name="T29" fmla="*/ 413 h 506"/>
                  <a:gd name="T30" fmla="*/ 361 w 478"/>
                  <a:gd name="T31" fmla="*/ 391 h 506"/>
                  <a:gd name="T32" fmla="*/ 363 w 478"/>
                  <a:gd name="T33" fmla="*/ 377 h 506"/>
                  <a:gd name="T34" fmla="*/ 369 w 478"/>
                  <a:gd name="T35" fmla="*/ 385 h 506"/>
                  <a:gd name="T36" fmla="*/ 334 w 478"/>
                  <a:gd name="T37" fmla="*/ 363 h 506"/>
                  <a:gd name="T38" fmla="*/ 335 w 478"/>
                  <a:gd name="T39" fmla="*/ 348 h 506"/>
                  <a:gd name="T40" fmla="*/ 342 w 478"/>
                  <a:gd name="T41" fmla="*/ 356 h 506"/>
                  <a:gd name="T42" fmla="*/ 307 w 478"/>
                  <a:gd name="T43" fmla="*/ 334 h 506"/>
                  <a:gd name="T44" fmla="*/ 308 w 478"/>
                  <a:gd name="T45" fmla="*/ 319 h 506"/>
                  <a:gd name="T46" fmla="*/ 314 w 478"/>
                  <a:gd name="T47" fmla="*/ 327 h 506"/>
                  <a:gd name="T48" fmla="*/ 280 w 478"/>
                  <a:gd name="T49" fmla="*/ 305 h 506"/>
                  <a:gd name="T50" fmla="*/ 280 w 478"/>
                  <a:gd name="T51" fmla="*/ 291 h 506"/>
                  <a:gd name="T52" fmla="*/ 287 w 478"/>
                  <a:gd name="T53" fmla="*/ 297 h 506"/>
                  <a:gd name="T54" fmla="*/ 253 w 478"/>
                  <a:gd name="T55" fmla="*/ 275 h 506"/>
                  <a:gd name="T56" fmla="*/ 253 w 478"/>
                  <a:gd name="T57" fmla="*/ 262 h 506"/>
                  <a:gd name="T58" fmla="*/ 260 w 478"/>
                  <a:gd name="T59" fmla="*/ 268 h 506"/>
                  <a:gd name="T60" fmla="*/ 226 w 478"/>
                  <a:gd name="T61" fmla="*/ 246 h 506"/>
                  <a:gd name="T62" fmla="*/ 226 w 478"/>
                  <a:gd name="T63" fmla="*/ 233 h 506"/>
                  <a:gd name="T64" fmla="*/ 232 w 478"/>
                  <a:gd name="T65" fmla="*/ 240 h 506"/>
                  <a:gd name="T66" fmla="*/ 198 w 478"/>
                  <a:gd name="T67" fmla="*/ 217 h 506"/>
                  <a:gd name="T68" fmla="*/ 198 w 478"/>
                  <a:gd name="T69" fmla="*/ 203 h 506"/>
                  <a:gd name="T70" fmla="*/ 205 w 478"/>
                  <a:gd name="T71" fmla="*/ 211 h 506"/>
                  <a:gd name="T72" fmla="*/ 171 w 478"/>
                  <a:gd name="T73" fmla="*/ 189 h 506"/>
                  <a:gd name="T74" fmla="*/ 171 w 478"/>
                  <a:gd name="T75" fmla="*/ 174 h 506"/>
                  <a:gd name="T76" fmla="*/ 177 w 478"/>
                  <a:gd name="T77" fmla="*/ 182 h 506"/>
                  <a:gd name="T78" fmla="*/ 143 w 478"/>
                  <a:gd name="T79" fmla="*/ 160 h 506"/>
                  <a:gd name="T80" fmla="*/ 143 w 478"/>
                  <a:gd name="T81" fmla="*/ 146 h 506"/>
                  <a:gd name="T82" fmla="*/ 151 w 478"/>
                  <a:gd name="T83" fmla="*/ 153 h 506"/>
                  <a:gd name="T84" fmla="*/ 116 w 478"/>
                  <a:gd name="T85" fmla="*/ 131 h 506"/>
                  <a:gd name="T86" fmla="*/ 116 w 478"/>
                  <a:gd name="T87" fmla="*/ 117 h 506"/>
                  <a:gd name="T88" fmla="*/ 124 w 478"/>
                  <a:gd name="T89" fmla="*/ 123 h 506"/>
                  <a:gd name="T90" fmla="*/ 88 w 478"/>
                  <a:gd name="T91" fmla="*/ 101 h 506"/>
                  <a:gd name="T92" fmla="*/ 90 w 478"/>
                  <a:gd name="T93" fmla="*/ 88 h 506"/>
                  <a:gd name="T94" fmla="*/ 96 w 478"/>
                  <a:gd name="T95" fmla="*/ 95 h 506"/>
                  <a:gd name="T96" fmla="*/ 61 w 478"/>
                  <a:gd name="T97" fmla="*/ 72 h 506"/>
                  <a:gd name="T98" fmla="*/ 62 w 478"/>
                  <a:gd name="T99" fmla="*/ 58 h 506"/>
                  <a:gd name="T100" fmla="*/ 69 w 478"/>
                  <a:gd name="T101" fmla="*/ 66 h 506"/>
                  <a:gd name="T102" fmla="*/ 33 w 478"/>
                  <a:gd name="T103" fmla="*/ 44 h 506"/>
                  <a:gd name="T104" fmla="*/ 35 w 478"/>
                  <a:gd name="T105" fmla="*/ 2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8" h="506">
                    <a:moveTo>
                      <a:pt x="14" y="8"/>
                    </a:moveTo>
                    <a:lnTo>
                      <a:pt x="6" y="15"/>
                    </a:lnTo>
                    <a:lnTo>
                      <a:pt x="0" y="7"/>
                    </a:lnTo>
                    <a:lnTo>
                      <a:pt x="7" y="0"/>
                    </a:lnTo>
                    <a:lnTo>
                      <a:pt x="14" y="8"/>
                    </a:lnTo>
                    <a:lnTo>
                      <a:pt x="14" y="8"/>
                    </a:lnTo>
                    <a:close/>
                    <a:moveTo>
                      <a:pt x="478" y="500"/>
                    </a:moveTo>
                    <a:lnTo>
                      <a:pt x="471" y="493"/>
                    </a:lnTo>
                    <a:lnTo>
                      <a:pt x="465" y="500"/>
                    </a:lnTo>
                    <a:lnTo>
                      <a:pt x="470" y="506"/>
                    </a:lnTo>
                    <a:lnTo>
                      <a:pt x="478" y="500"/>
                    </a:lnTo>
                    <a:lnTo>
                      <a:pt x="478" y="500"/>
                    </a:lnTo>
                    <a:close/>
                    <a:moveTo>
                      <a:pt x="450" y="471"/>
                    </a:moveTo>
                    <a:lnTo>
                      <a:pt x="444" y="479"/>
                    </a:lnTo>
                    <a:lnTo>
                      <a:pt x="437" y="471"/>
                    </a:lnTo>
                    <a:lnTo>
                      <a:pt x="444" y="464"/>
                    </a:lnTo>
                    <a:lnTo>
                      <a:pt x="450" y="471"/>
                    </a:lnTo>
                    <a:lnTo>
                      <a:pt x="450" y="471"/>
                    </a:lnTo>
                    <a:close/>
                    <a:moveTo>
                      <a:pt x="424" y="442"/>
                    </a:moveTo>
                    <a:lnTo>
                      <a:pt x="416" y="450"/>
                    </a:lnTo>
                    <a:lnTo>
                      <a:pt x="410" y="442"/>
                    </a:lnTo>
                    <a:lnTo>
                      <a:pt x="416" y="436"/>
                    </a:lnTo>
                    <a:lnTo>
                      <a:pt x="424" y="442"/>
                    </a:lnTo>
                    <a:lnTo>
                      <a:pt x="424" y="442"/>
                    </a:lnTo>
                    <a:close/>
                    <a:moveTo>
                      <a:pt x="397" y="413"/>
                    </a:moveTo>
                    <a:lnTo>
                      <a:pt x="389" y="420"/>
                    </a:lnTo>
                    <a:lnTo>
                      <a:pt x="382" y="413"/>
                    </a:lnTo>
                    <a:lnTo>
                      <a:pt x="389" y="407"/>
                    </a:lnTo>
                    <a:lnTo>
                      <a:pt x="397" y="413"/>
                    </a:lnTo>
                    <a:lnTo>
                      <a:pt x="397" y="413"/>
                    </a:lnTo>
                    <a:close/>
                    <a:moveTo>
                      <a:pt x="369" y="385"/>
                    </a:moveTo>
                    <a:lnTo>
                      <a:pt x="361" y="391"/>
                    </a:lnTo>
                    <a:lnTo>
                      <a:pt x="355" y="385"/>
                    </a:lnTo>
                    <a:lnTo>
                      <a:pt x="363" y="377"/>
                    </a:lnTo>
                    <a:lnTo>
                      <a:pt x="369" y="385"/>
                    </a:lnTo>
                    <a:lnTo>
                      <a:pt x="369" y="385"/>
                    </a:lnTo>
                    <a:close/>
                    <a:moveTo>
                      <a:pt x="342" y="356"/>
                    </a:moveTo>
                    <a:lnTo>
                      <a:pt x="334" y="363"/>
                    </a:lnTo>
                    <a:lnTo>
                      <a:pt x="328" y="355"/>
                    </a:lnTo>
                    <a:lnTo>
                      <a:pt x="335" y="348"/>
                    </a:lnTo>
                    <a:lnTo>
                      <a:pt x="342" y="356"/>
                    </a:lnTo>
                    <a:lnTo>
                      <a:pt x="342" y="356"/>
                    </a:lnTo>
                    <a:close/>
                    <a:moveTo>
                      <a:pt x="314" y="327"/>
                    </a:moveTo>
                    <a:lnTo>
                      <a:pt x="307" y="334"/>
                    </a:lnTo>
                    <a:lnTo>
                      <a:pt x="300" y="326"/>
                    </a:lnTo>
                    <a:lnTo>
                      <a:pt x="308" y="319"/>
                    </a:lnTo>
                    <a:lnTo>
                      <a:pt x="314" y="327"/>
                    </a:lnTo>
                    <a:lnTo>
                      <a:pt x="314" y="327"/>
                    </a:lnTo>
                    <a:close/>
                    <a:moveTo>
                      <a:pt x="287" y="297"/>
                    </a:moveTo>
                    <a:lnTo>
                      <a:pt x="280" y="305"/>
                    </a:lnTo>
                    <a:lnTo>
                      <a:pt x="273" y="297"/>
                    </a:lnTo>
                    <a:lnTo>
                      <a:pt x="280" y="291"/>
                    </a:lnTo>
                    <a:lnTo>
                      <a:pt x="287" y="297"/>
                    </a:lnTo>
                    <a:lnTo>
                      <a:pt x="287" y="297"/>
                    </a:lnTo>
                    <a:close/>
                    <a:moveTo>
                      <a:pt x="260" y="268"/>
                    </a:moveTo>
                    <a:lnTo>
                      <a:pt x="253" y="275"/>
                    </a:lnTo>
                    <a:lnTo>
                      <a:pt x="245" y="268"/>
                    </a:lnTo>
                    <a:lnTo>
                      <a:pt x="253" y="262"/>
                    </a:lnTo>
                    <a:lnTo>
                      <a:pt x="260" y="268"/>
                    </a:lnTo>
                    <a:lnTo>
                      <a:pt x="260" y="268"/>
                    </a:lnTo>
                    <a:close/>
                    <a:moveTo>
                      <a:pt x="232" y="240"/>
                    </a:moveTo>
                    <a:lnTo>
                      <a:pt x="226" y="246"/>
                    </a:lnTo>
                    <a:lnTo>
                      <a:pt x="218" y="240"/>
                    </a:lnTo>
                    <a:lnTo>
                      <a:pt x="226" y="233"/>
                    </a:lnTo>
                    <a:lnTo>
                      <a:pt x="232" y="240"/>
                    </a:lnTo>
                    <a:lnTo>
                      <a:pt x="232" y="240"/>
                    </a:lnTo>
                    <a:close/>
                    <a:moveTo>
                      <a:pt x="205" y="211"/>
                    </a:moveTo>
                    <a:lnTo>
                      <a:pt x="198" y="217"/>
                    </a:lnTo>
                    <a:lnTo>
                      <a:pt x="192" y="211"/>
                    </a:lnTo>
                    <a:lnTo>
                      <a:pt x="198" y="203"/>
                    </a:lnTo>
                    <a:lnTo>
                      <a:pt x="205" y="211"/>
                    </a:lnTo>
                    <a:lnTo>
                      <a:pt x="205" y="211"/>
                    </a:lnTo>
                    <a:close/>
                    <a:moveTo>
                      <a:pt x="177" y="182"/>
                    </a:moveTo>
                    <a:lnTo>
                      <a:pt x="171" y="189"/>
                    </a:lnTo>
                    <a:lnTo>
                      <a:pt x="164" y="181"/>
                    </a:lnTo>
                    <a:lnTo>
                      <a:pt x="171" y="174"/>
                    </a:lnTo>
                    <a:lnTo>
                      <a:pt x="177" y="182"/>
                    </a:lnTo>
                    <a:lnTo>
                      <a:pt x="177" y="182"/>
                    </a:lnTo>
                    <a:close/>
                    <a:moveTo>
                      <a:pt x="151" y="153"/>
                    </a:moveTo>
                    <a:lnTo>
                      <a:pt x="143" y="160"/>
                    </a:lnTo>
                    <a:lnTo>
                      <a:pt x="137" y="152"/>
                    </a:lnTo>
                    <a:lnTo>
                      <a:pt x="143" y="146"/>
                    </a:lnTo>
                    <a:lnTo>
                      <a:pt x="151" y="153"/>
                    </a:lnTo>
                    <a:lnTo>
                      <a:pt x="151" y="153"/>
                    </a:lnTo>
                    <a:close/>
                    <a:moveTo>
                      <a:pt x="124" y="123"/>
                    </a:moveTo>
                    <a:lnTo>
                      <a:pt x="116" y="131"/>
                    </a:lnTo>
                    <a:lnTo>
                      <a:pt x="109" y="123"/>
                    </a:lnTo>
                    <a:lnTo>
                      <a:pt x="116" y="117"/>
                    </a:lnTo>
                    <a:lnTo>
                      <a:pt x="124" y="123"/>
                    </a:lnTo>
                    <a:lnTo>
                      <a:pt x="124" y="123"/>
                    </a:lnTo>
                    <a:close/>
                    <a:moveTo>
                      <a:pt x="96" y="95"/>
                    </a:moveTo>
                    <a:lnTo>
                      <a:pt x="88" y="101"/>
                    </a:lnTo>
                    <a:lnTo>
                      <a:pt x="82" y="95"/>
                    </a:lnTo>
                    <a:lnTo>
                      <a:pt x="90" y="88"/>
                    </a:lnTo>
                    <a:lnTo>
                      <a:pt x="96" y="95"/>
                    </a:lnTo>
                    <a:lnTo>
                      <a:pt x="96" y="95"/>
                    </a:lnTo>
                    <a:close/>
                    <a:moveTo>
                      <a:pt x="69" y="66"/>
                    </a:moveTo>
                    <a:lnTo>
                      <a:pt x="61" y="72"/>
                    </a:lnTo>
                    <a:lnTo>
                      <a:pt x="54" y="66"/>
                    </a:lnTo>
                    <a:lnTo>
                      <a:pt x="62" y="58"/>
                    </a:lnTo>
                    <a:lnTo>
                      <a:pt x="69" y="66"/>
                    </a:lnTo>
                    <a:lnTo>
                      <a:pt x="69" y="66"/>
                    </a:lnTo>
                    <a:close/>
                    <a:moveTo>
                      <a:pt x="41" y="37"/>
                    </a:moveTo>
                    <a:lnTo>
                      <a:pt x="33" y="44"/>
                    </a:lnTo>
                    <a:lnTo>
                      <a:pt x="27" y="36"/>
                    </a:lnTo>
                    <a:lnTo>
                      <a:pt x="35" y="29"/>
                    </a:lnTo>
                    <a:lnTo>
                      <a:pt x="41" y="3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5" name="Freeform 265"/>
              <p:cNvSpPr>
                <a:spLocks noEditPoints="1"/>
              </p:cNvSpPr>
              <p:nvPr/>
            </p:nvSpPr>
            <p:spPr bwMode="auto">
              <a:xfrm>
                <a:off x="6205780" y="2769265"/>
                <a:ext cx="2164734" cy="936027"/>
              </a:xfrm>
              <a:custGeom>
                <a:avLst/>
                <a:gdLst>
                  <a:gd name="T0" fmla="*/ 780 w 784"/>
                  <a:gd name="T1" fmla="*/ 0 h 339"/>
                  <a:gd name="T2" fmla="*/ 775 w 784"/>
                  <a:gd name="T3" fmla="*/ 13 h 339"/>
                  <a:gd name="T4" fmla="*/ 9 w 784"/>
                  <a:gd name="T5" fmla="*/ 326 h 339"/>
                  <a:gd name="T6" fmla="*/ 4 w 784"/>
                  <a:gd name="T7" fmla="*/ 339 h 339"/>
                  <a:gd name="T8" fmla="*/ 45 w 784"/>
                  <a:gd name="T9" fmla="*/ 310 h 339"/>
                  <a:gd name="T10" fmla="*/ 40 w 784"/>
                  <a:gd name="T11" fmla="*/ 323 h 339"/>
                  <a:gd name="T12" fmla="*/ 82 w 784"/>
                  <a:gd name="T13" fmla="*/ 294 h 339"/>
                  <a:gd name="T14" fmla="*/ 77 w 784"/>
                  <a:gd name="T15" fmla="*/ 307 h 339"/>
                  <a:gd name="T16" fmla="*/ 120 w 784"/>
                  <a:gd name="T17" fmla="*/ 279 h 339"/>
                  <a:gd name="T18" fmla="*/ 113 w 784"/>
                  <a:gd name="T19" fmla="*/ 292 h 339"/>
                  <a:gd name="T20" fmla="*/ 157 w 784"/>
                  <a:gd name="T21" fmla="*/ 264 h 339"/>
                  <a:gd name="T22" fmla="*/ 151 w 784"/>
                  <a:gd name="T23" fmla="*/ 277 h 339"/>
                  <a:gd name="T24" fmla="*/ 193 w 784"/>
                  <a:gd name="T25" fmla="*/ 249 h 339"/>
                  <a:gd name="T26" fmla="*/ 188 w 784"/>
                  <a:gd name="T27" fmla="*/ 262 h 339"/>
                  <a:gd name="T28" fmla="*/ 230 w 784"/>
                  <a:gd name="T29" fmla="*/ 233 h 339"/>
                  <a:gd name="T30" fmla="*/ 224 w 784"/>
                  <a:gd name="T31" fmla="*/ 246 h 339"/>
                  <a:gd name="T32" fmla="*/ 266 w 784"/>
                  <a:gd name="T33" fmla="*/ 217 h 339"/>
                  <a:gd name="T34" fmla="*/ 261 w 784"/>
                  <a:gd name="T35" fmla="*/ 230 h 339"/>
                  <a:gd name="T36" fmla="*/ 303 w 784"/>
                  <a:gd name="T37" fmla="*/ 202 h 339"/>
                  <a:gd name="T38" fmla="*/ 298 w 784"/>
                  <a:gd name="T39" fmla="*/ 215 h 339"/>
                  <a:gd name="T40" fmla="*/ 339 w 784"/>
                  <a:gd name="T41" fmla="*/ 186 h 339"/>
                  <a:gd name="T42" fmla="*/ 334 w 784"/>
                  <a:gd name="T43" fmla="*/ 199 h 339"/>
                  <a:gd name="T44" fmla="*/ 376 w 784"/>
                  <a:gd name="T45" fmla="*/ 170 h 339"/>
                  <a:gd name="T46" fmla="*/ 371 w 784"/>
                  <a:gd name="T47" fmla="*/ 183 h 339"/>
                  <a:gd name="T48" fmla="*/ 413 w 784"/>
                  <a:gd name="T49" fmla="*/ 155 h 339"/>
                  <a:gd name="T50" fmla="*/ 407 w 784"/>
                  <a:gd name="T51" fmla="*/ 168 h 339"/>
                  <a:gd name="T52" fmla="*/ 449 w 784"/>
                  <a:gd name="T53" fmla="*/ 140 h 339"/>
                  <a:gd name="T54" fmla="*/ 444 w 784"/>
                  <a:gd name="T55" fmla="*/ 153 h 339"/>
                  <a:gd name="T56" fmla="*/ 486 w 784"/>
                  <a:gd name="T57" fmla="*/ 124 h 339"/>
                  <a:gd name="T58" fmla="*/ 481 w 784"/>
                  <a:gd name="T59" fmla="*/ 138 h 339"/>
                  <a:gd name="T60" fmla="*/ 522 w 784"/>
                  <a:gd name="T61" fmla="*/ 109 h 339"/>
                  <a:gd name="T62" fmla="*/ 517 w 784"/>
                  <a:gd name="T63" fmla="*/ 122 h 339"/>
                  <a:gd name="T64" fmla="*/ 559 w 784"/>
                  <a:gd name="T65" fmla="*/ 93 h 339"/>
                  <a:gd name="T66" fmla="*/ 554 w 784"/>
                  <a:gd name="T67" fmla="*/ 106 h 339"/>
                  <a:gd name="T68" fmla="*/ 596 w 784"/>
                  <a:gd name="T69" fmla="*/ 77 h 339"/>
                  <a:gd name="T70" fmla="*/ 590 w 784"/>
                  <a:gd name="T71" fmla="*/ 90 h 339"/>
                  <a:gd name="T72" fmla="*/ 632 w 784"/>
                  <a:gd name="T73" fmla="*/ 62 h 339"/>
                  <a:gd name="T74" fmla="*/ 627 w 784"/>
                  <a:gd name="T75" fmla="*/ 75 h 339"/>
                  <a:gd name="T76" fmla="*/ 670 w 784"/>
                  <a:gd name="T77" fmla="*/ 46 h 339"/>
                  <a:gd name="T78" fmla="*/ 664 w 784"/>
                  <a:gd name="T79" fmla="*/ 59 h 339"/>
                  <a:gd name="T80" fmla="*/ 707 w 784"/>
                  <a:gd name="T81" fmla="*/ 30 h 339"/>
                  <a:gd name="T82" fmla="*/ 701 w 784"/>
                  <a:gd name="T83" fmla="*/ 43 h 339"/>
                  <a:gd name="T84" fmla="*/ 743 w 784"/>
                  <a:gd name="T85" fmla="*/ 16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4" h="339">
                    <a:moveTo>
                      <a:pt x="775" y="13"/>
                    </a:moveTo>
                    <a:lnTo>
                      <a:pt x="771" y="4"/>
                    </a:lnTo>
                    <a:lnTo>
                      <a:pt x="780" y="0"/>
                    </a:lnTo>
                    <a:lnTo>
                      <a:pt x="784" y="9"/>
                    </a:lnTo>
                    <a:lnTo>
                      <a:pt x="775" y="13"/>
                    </a:lnTo>
                    <a:lnTo>
                      <a:pt x="775" y="13"/>
                    </a:lnTo>
                    <a:close/>
                    <a:moveTo>
                      <a:pt x="4" y="339"/>
                    </a:moveTo>
                    <a:lnTo>
                      <a:pt x="0" y="330"/>
                    </a:lnTo>
                    <a:lnTo>
                      <a:pt x="9" y="326"/>
                    </a:lnTo>
                    <a:lnTo>
                      <a:pt x="13" y="335"/>
                    </a:lnTo>
                    <a:lnTo>
                      <a:pt x="4" y="339"/>
                    </a:lnTo>
                    <a:lnTo>
                      <a:pt x="4" y="339"/>
                    </a:lnTo>
                    <a:close/>
                    <a:moveTo>
                      <a:pt x="40" y="323"/>
                    </a:moveTo>
                    <a:lnTo>
                      <a:pt x="36" y="314"/>
                    </a:lnTo>
                    <a:lnTo>
                      <a:pt x="45" y="310"/>
                    </a:lnTo>
                    <a:lnTo>
                      <a:pt x="49" y="319"/>
                    </a:lnTo>
                    <a:lnTo>
                      <a:pt x="40" y="323"/>
                    </a:lnTo>
                    <a:lnTo>
                      <a:pt x="40" y="323"/>
                    </a:lnTo>
                    <a:close/>
                    <a:moveTo>
                      <a:pt x="77" y="307"/>
                    </a:moveTo>
                    <a:lnTo>
                      <a:pt x="73" y="298"/>
                    </a:lnTo>
                    <a:lnTo>
                      <a:pt x="82" y="294"/>
                    </a:lnTo>
                    <a:lnTo>
                      <a:pt x="86" y="304"/>
                    </a:lnTo>
                    <a:lnTo>
                      <a:pt x="77" y="307"/>
                    </a:lnTo>
                    <a:lnTo>
                      <a:pt x="77" y="307"/>
                    </a:lnTo>
                    <a:close/>
                    <a:moveTo>
                      <a:pt x="113" y="292"/>
                    </a:moveTo>
                    <a:lnTo>
                      <a:pt x="109" y="283"/>
                    </a:lnTo>
                    <a:lnTo>
                      <a:pt x="120" y="279"/>
                    </a:lnTo>
                    <a:lnTo>
                      <a:pt x="123" y="288"/>
                    </a:lnTo>
                    <a:lnTo>
                      <a:pt x="113" y="292"/>
                    </a:lnTo>
                    <a:lnTo>
                      <a:pt x="113" y="292"/>
                    </a:lnTo>
                    <a:close/>
                    <a:moveTo>
                      <a:pt x="151" y="277"/>
                    </a:moveTo>
                    <a:lnTo>
                      <a:pt x="147" y="268"/>
                    </a:lnTo>
                    <a:lnTo>
                      <a:pt x="157" y="264"/>
                    </a:lnTo>
                    <a:lnTo>
                      <a:pt x="160" y="273"/>
                    </a:lnTo>
                    <a:lnTo>
                      <a:pt x="151" y="277"/>
                    </a:lnTo>
                    <a:lnTo>
                      <a:pt x="151" y="277"/>
                    </a:lnTo>
                    <a:close/>
                    <a:moveTo>
                      <a:pt x="188" y="262"/>
                    </a:moveTo>
                    <a:lnTo>
                      <a:pt x="184" y="253"/>
                    </a:lnTo>
                    <a:lnTo>
                      <a:pt x="193" y="249"/>
                    </a:lnTo>
                    <a:lnTo>
                      <a:pt x="197" y="258"/>
                    </a:lnTo>
                    <a:lnTo>
                      <a:pt x="188" y="262"/>
                    </a:lnTo>
                    <a:lnTo>
                      <a:pt x="188" y="262"/>
                    </a:lnTo>
                    <a:close/>
                    <a:moveTo>
                      <a:pt x="224" y="246"/>
                    </a:moveTo>
                    <a:lnTo>
                      <a:pt x="221" y="237"/>
                    </a:lnTo>
                    <a:lnTo>
                      <a:pt x="230" y="233"/>
                    </a:lnTo>
                    <a:lnTo>
                      <a:pt x="234" y="242"/>
                    </a:lnTo>
                    <a:lnTo>
                      <a:pt x="224" y="246"/>
                    </a:lnTo>
                    <a:lnTo>
                      <a:pt x="224" y="246"/>
                    </a:lnTo>
                    <a:close/>
                    <a:moveTo>
                      <a:pt x="261" y="230"/>
                    </a:moveTo>
                    <a:lnTo>
                      <a:pt x="257" y="221"/>
                    </a:lnTo>
                    <a:lnTo>
                      <a:pt x="266" y="217"/>
                    </a:lnTo>
                    <a:lnTo>
                      <a:pt x="270" y="226"/>
                    </a:lnTo>
                    <a:lnTo>
                      <a:pt x="261" y="230"/>
                    </a:lnTo>
                    <a:lnTo>
                      <a:pt x="261" y="230"/>
                    </a:lnTo>
                    <a:close/>
                    <a:moveTo>
                      <a:pt x="298" y="215"/>
                    </a:moveTo>
                    <a:lnTo>
                      <a:pt x="294" y="206"/>
                    </a:lnTo>
                    <a:lnTo>
                      <a:pt x="303" y="202"/>
                    </a:lnTo>
                    <a:lnTo>
                      <a:pt x="307" y="211"/>
                    </a:lnTo>
                    <a:lnTo>
                      <a:pt x="298" y="215"/>
                    </a:lnTo>
                    <a:lnTo>
                      <a:pt x="298" y="215"/>
                    </a:lnTo>
                    <a:close/>
                    <a:moveTo>
                      <a:pt x="334" y="199"/>
                    </a:moveTo>
                    <a:lnTo>
                      <a:pt x="330" y="190"/>
                    </a:lnTo>
                    <a:lnTo>
                      <a:pt x="339" y="186"/>
                    </a:lnTo>
                    <a:lnTo>
                      <a:pt x="343" y="195"/>
                    </a:lnTo>
                    <a:lnTo>
                      <a:pt x="334" y="199"/>
                    </a:lnTo>
                    <a:lnTo>
                      <a:pt x="334" y="199"/>
                    </a:lnTo>
                    <a:close/>
                    <a:moveTo>
                      <a:pt x="371" y="183"/>
                    </a:moveTo>
                    <a:lnTo>
                      <a:pt x="367" y="174"/>
                    </a:lnTo>
                    <a:lnTo>
                      <a:pt x="376" y="170"/>
                    </a:lnTo>
                    <a:lnTo>
                      <a:pt x="380" y="179"/>
                    </a:lnTo>
                    <a:lnTo>
                      <a:pt x="371" y="183"/>
                    </a:lnTo>
                    <a:lnTo>
                      <a:pt x="371" y="183"/>
                    </a:lnTo>
                    <a:close/>
                    <a:moveTo>
                      <a:pt x="407" y="168"/>
                    </a:moveTo>
                    <a:lnTo>
                      <a:pt x="403" y="158"/>
                    </a:lnTo>
                    <a:lnTo>
                      <a:pt x="413" y="155"/>
                    </a:lnTo>
                    <a:lnTo>
                      <a:pt x="417" y="164"/>
                    </a:lnTo>
                    <a:lnTo>
                      <a:pt x="407" y="168"/>
                    </a:lnTo>
                    <a:lnTo>
                      <a:pt x="407" y="168"/>
                    </a:lnTo>
                    <a:close/>
                    <a:moveTo>
                      <a:pt x="444" y="153"/>
                    </a:moveTo>
                    <a:lnTo>
                      <a:pt x="440" y="144"/>
                    </a:lnTo>
                    <a:lnTo>
                      <a:pt x="449" y="140"/>
                    </a:lnTo>
                    <a:lnTo>
                      <a:pt x="453" y="149"/>
                    </a:lnTo>
                    <a:lnTo>
                      <a:pt x="444" y="153"/>
                    </a:lnTo>
                    <a:lnTo>
                      <a:pt x="444" y="153"/>
                    </a:lnTo>
                    <a:close/>
                    <a:moveTo>
                      <a:pt x="481" y="138"/>
                    </a:moveTo>
                    <a:lnTo>
                      <a:pt x="477" y="128"/>
                    </a:lnTo>
                    <a:lnTo>
                      <a:pt x="486" y="124"/>
                    </a:lnTo>
                    <a:lnTo>
                      <a:pt x="490" y="134"/>
                    </a:lnTo>
                    <a:lnTo>
                      <a:pt x="481" y="138"/>
                    </a:lnTo>
                    <a:lnTo>
                      <a:pt x="481" y="138"/>
                    </a:lnTo>
                    <a:close/>
                    <a:moveTo>
                      <a:pt x="517" y="122"/>
                    </a:moveTo>
                    <a:lnTo>
                      <a:pt x="513" y="113"/>
                    </a:lnTo>
                    <a:lnTo>
                      <a:pt x="522" y="109"/>
                    </a:lnTo>
                    <a:lnTo>
                      <a:pt x="526" y="118"/>
                    </a:lnTo>
                    <a:lnTo>
                      <a:pt x="517" y="122"/>
                    </a:lnTo>
                    <a:lnTo>
                      <a:pt x="517" y="122"/>
                    </a:lnTo>
                    <a:close/>
                    <a:moveTo>
                      <a:pt x="554" y="106"/>
                    </a:moveTo>
                    <a:lnTo>
                      <a:pt x="550" y="97"/>
                    </a:lnTo>
                    <a:lnTo>
                      <a:pt x="559" y="93"/>
                    </a:lnTo>
                    <a:lnTo>
                      <a:pt x="563" y="102"/>
                    </a:lnTo>
                    <a:lnTo>
                      <a:pt x="554" y="106"/>
                    </a:lnTo>
                    <a:lnTo>
                      <a:pt x="554" y="106"/>
                    </a:lnTo>
                    <a:close/>
                    <a:moveTo>
                      <a:pt x="590" y="90"/>
                    </a:moveTo>
                    <a:lnTo>
                      <a:pt x="586" y="81"/>
                    </a:lnTo>
                    <a:lnTo>
                      <a:pt x="596" y="77"/>
                    </a:lnTo>
                    <a:lnTo>
                      <a:pt x="599" y="87"/>
                    </a:lnTo>
                    <a:lnTo>
                      <a:pt x="590" y="90"/>
                    </a:lnTo>
                    <a:lnTo>
                      <a:pt x="590" y="90"/>
                    </a:lnTo>
                    <a:close/>
                    <a:moveTo>
                      <a:pt x="627" y="75"/>
                    </a:moveTo>
                    <a:lnTo>
                      <a:pt x="623" y="66"/>
                    </a:lnTo>
                    <a:lnTo>
                      <a:pt x="632" y="62"/>
                    </a:lnTo>
                    <a:lnTo>
                      <a:pt x="636" y="71"/>
                    </a:lnTo>
                    <a:lnTo>
                      <a:pt x="627" y="75"/>
                    </a:lnTo>
                    <a:lnTo>
                      <a:pt x="627" y="75"/>
                    </a:lnTo>
                    <a:close/>
                    <a:moveTo>
                      <a:pt x="664" y="59"/>
                    </a:moveTo>
                    <a:lnTo>
                      <a:pt x="660" y="50"/>
                    </a:lnTo>
                    <a:lnTo>
                      <a:pt x="670" y="46"/>
                    </a:lnTo>
                    <a:lnTo>
                      <a:pt x="673" y="55"/>
                    </a:lnTo>
                    <a:lnTo>
                      <a:pt x="664" y="59"/>
                    </a:lnTo>
                    <a:lnTo>
                      <a:pt x="664" y="59"/>
                    </a:lnTo>
                    <a:close/>
                    <a:moveTo>
                      <a:pt x="701" y="43"/>
                    </a:moveTo>
                    <a:lnTo>
                      <a:pt x="698" y="34"/>
                    </a:lnTo>
                    <a:lnTo>
                      <a:pt x="707" y="30"/>
                    </a:lnTo>
                    <a:lnTo>
                      <a:pt x="711" y="40"/>
                    </a:lnTo>
                    <a:lnTo>
                      <a:pt x="701" y="43"/>
                    </a:lnTo>
                    <a:lnTo>
                      <a:pt x="701" y="43"/>
                    </a:lnTo>
                    <a:close/>
                    <a:moveTo>
                      <a:pt x="738" y="29"/>
                    </a:moveTo>
                    <a:lnTo>
                      <a:pt x="734" y="20"/>
                    </a:lnTo>
                    <a:lnTo>
                      <a:pt x="743" y="16"/>
                    </a:lnTo>
                    <a:lnTo>
                      <a:pt x="747" y="25"/>
                    </a:lnTo>
                    <a:lnTo>
                      <a:pt x="738" y="2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6" name="Freeform 266"/>
              <p:cNvSpPr>
                <a:spLocks noEditPoints="1"/>
              </p:cNvSpPr>
              <p:nvPr/>
            </p:nvSpPr>
            <p:spPr bwMode="auto">
              <a:xfrm>
                <a:off x="3845005" y="3719097"/>
                <a:ext cx="2258613" cy="654391"/>
              </a:xfrm>
              <a:custGeom>
                <a:avLst/>
                <a:gdLst>
                  <a:gd name="T0" fmla="*/ 3 w 818"/>
                  <a:gd name="T1" fmla="*/ 237 h 237"/>
                  <a:gd name="T2" fmla="*/ 11 w 818"/>
                  <a:gd name="T3" fmla="*/ 225 h 237"/>
                  <a:gd name="T4" fmla="*/ 809 w 818"/>
                  <a:gd name="T5" fmla="*/ 13 h 237"/>
                  <a:gd name="T6" fmla="*/ 815 w 818"/>
                  <a:gd name="T7" fmla="*/ 0 h 237"/>
                  <a:gd name="T8" fmla="*/ 771 w 818"/>
                  <a:gd name="T9" fmla="*/ 24 h 237"/>
                  <a:gd name="T10" fmla="*/ 778 w 818"/>
                  <a:gd name="T11" fmla="*/ 12 h 237"/>
                  <a:gd name="T12" fmla="*/ 732 w 818"/>
                  <a:gd name="T13" fmla="*/ 34 h 237"/>
                  <a:gd name="T14" fmla="*/ 740 w 818"/>
                  <a:gd name="T15" fmla="*/ 22 h 237"/>
                  <a:gd name="T16" fmla="*/ 694 w 818"/>
                  <a:gd name="T17" fmla="*/ 45 h 237"/>
                  <a:gd name="T18" fmla="*/ 700 w 818"/>
                  <a:gd name="T19" fmla="*/ 33 h 237"/>
                  <a:gd name="T20" fmla="*/ 655 w 818"/>
                  <a:gd name="T21" fmla="*/ 55 h 237"/>
                  <a:gd name="T22" fmla="*/ 663 w 818"/>
                  <a:gd name="T23" fmla="*/ 43 h 237"/>
                  <a:gd name="T24" fmla="*/ 617 w 818"/>
                  <a:gd name="T25" fmla="*/ 67 h 237"/>
                  <a:gd name="T26" fmla="*/ 623 w 818"/>
                  <a:gd name="T27" fmla="*/ 54 h 237"/>
                  <a:gd name="T28" fmla="*/ 579 w 818"/>
                  <a:gd name="T29" fmla="*/ 77 h 237"/>
                  <a:gd name="T30" fmla="*/ 585 w 818"/>
                  <a:gd name="T31" fmla="*/ 64 h 237"/>
                  <a:gd name="T32" fmla="*/ 540 w 818"/>
                  <a:gd name="T33" fmla="*/ 88 h 237"/>
                  <a:gd name="T34" fmla="*/ 548 w 818"/>
                  <a:gd name="T35" fmla="*/ 75 h 237"/>
                  <a:gd name="T36" fmla="*/ 502 w 818"/>
                  <a:gd name="T37" fmla="*/ 98 h 237"/>
                  <a:gd name="T38" fmla="*/ 508 w 818"/>
                  <a:gd name="T39" fmla="*/ 86 h 237"/>
                  <a:gd name="T40" fmla="*/ 464 w 818"/>
                  <a:gd name="T41" fmla="*/ 109 h 237"/>
                  <a:gd name="T42" fmla="*/ 471 w 818"/>
                  <a:gd name="T43" fmla="*/ 97 h 237"/>
                  <a:gd name="T44" fmla="*/ 425 w 818"/>
                  <a:gd name="T45" fmla="*/ 119 h 237"/>
                  <a:gd name="T46" fmla="*/ 433 w 818"/>
                  <a:gd name="T47" fmla="*/ 107 h 237"/>
                  <a:gd name="T48" fmla="*/ 387 w 818"/>
                  <a:gd name="T49" fmla="*/ 129 h 237"/>
                  <a:gd name="T50" fmla="*/ 393 w 818"/>
                  <a:gd name="T51" fmla="*/ 118 h 237"/>
                  <a:gd name="T52" fmla="*/ 349 w 818"/>
                  <a:gd name="T53" fmla="*/ 141 h 237"/>
                  <a:gd name="T54" fmla="*/ 356 w 818"/>
                  <a:gd name="T55" fmla="*/ 128 h 237"/>
                  <a:gd name="T56" fmla="*/ 310 w 818"/>
                  <a:gd name="T57" fmla="*/ 152 h 237"/>
                  <a:gd name="T58" fmla="*/ 316 w 818"/>
                  <a:gd name="T59" fmla="*/ 139 h 237"/>
                  <a:gd name="T60" fmla="*/ 272 w 818"/>
                  <a:gd name="T61" fmla="*/ 162 h 237"/>
                  <a:gd name="T62" fmla="*/ 278 w 818"/>
                  <a:gd name="T63" fmla="*/ 149 h 237"/>
                  <a:gd name="T64" fmla="*/ 233 w 818"/>
                  <a:gd name="T65" fmla="*/ 173 h 237"/>
                  <a:gd name="T66" fmla="*/ 241 w 818"/>
                  <a:gd name="T67" fmla="*/ 161 h 237"/>
                  <a:gd name="T68" fmla="*/ 195 w 818"/>
                  <a:gd name="T69" fmla="*/ 183 h 237"/>
                  <a:gd name="T70" fmla="*/ 201 w 818"/>
                  <a:gd name="T71" fmla="*/ 171 h 237"/>
                  <a:gd name="T72" fmla="*/ 157 w 818"/>
                  <a:gd name="T73" fmla="*/ 194 h 237"/>
                  <a:gd name="T74" fmla="*/ 163 w 818"/>
                  <a:gd name="T75" fmla="*/ 182 h 237"/>
                  <a:gd name="T76" fmla="*/ 118 w 818"/>
                  <a:gd name="T77" fmla="*/ 204 h 237"/>
                  <a:gd name="T78" fmla="*/ 126 w 818"/>
                  <a:gd name="T79" fmla="*/ 192 h 237"/>
                  <a:gd name="T80" fmla="*/ 80 w 818"/>
                  <a:gd name="T81" fmla="*/ 216 h 237"/>
                  <a:gd name="T82" fmla="*/ 86 w 818"/>
                  <a:gd name="T83" fmla="*/ 203 h 237"/>
                  <a:gd name="T84" fmla="*/ 42 w 818"/>
                  <a:gd name="T85" fmla="*/ 22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8" h="237">
                    <a:moveTo>
                      <a:pt x="11" y="225"/>
                    </a:moveTo>
                    <a:lnTo>
                      <a:pt x="13" y="234"/>
                    </a:lnTo>
                    <a:lnTo>
                      <a:pt x="3" y="237"/>
                    </a:lnTo>
                    <a:lnTo>
                      <a:pt x="0" y="228"/>
                    </a:lnTo>
                    <a:lnTo>
                      <a:pt x="11" y="225"/>
                    </a:lnTo>
                    <a:lnTo>
                      <a:pt x="11" y="225"/>
                    </a:lnTo>
                    <a:close/>
                    <a:moveTo>
                      <a:pt x="815" y="0"/>
                    </a:moveTo>
                    <a:lnTo>
                      <a:pt x="818" y="11"/>
                    </a:lnTo>
                    <a:lnTo>
                      <a:pt x="809" y="13"/>
                    </a:lnTo>
                    <a:lnTo>
                      <a:pt x="806" y="3"/>
                    </a:lnTo>
                    <a:lnTo>
                      <a:pt x="815" y="0"/>
                    </a:lnTo>
                    <a:lnTo>
                      <a:pt x="815" y="0"/>
                    </a:lnTo>
                    <a:close/>
                    <a:moveTo>
                      <a:pt x="778" y="12"/>
                    </a:moveTo>
                    <a:lnTo>
                      <a:pt x="780" y="21"/>
                    </a:lnTo>
                    <a:lnTo>
                      <a:pt x="771" y="24"/>
                    </a:lnTo>
                    <a:lnTo>
                      <a:pt x="768" y="14"/>
                    </a:lnTo>
                    <a:lnTo>
                      <a:pt x="778" y="12"/>
                    </a:lnTo>
                    <a:lnTo>
                      <a:pt x="778" y="12"/>
                    </a:lnTo>
                    <a:close/>
                    <a:moveTo>
                      <a:pt x="740" y="22"/>
                    </a:moveTo>
                    <a:lnTo>
                      <a:pt x="742" y="31"/>
                    </a:lnTo>
                    <a:lnTo>
                      <a:pt x="732" y="34"/>
                    </a:lnTo>
                    <a:lnTo>
                      <a:pt x="729" y="25"/>
                    </a:lnTo>
                    <a:lnTo>
                      <a:pt x="740" y="22"/>
                    </a:lnTo>
                    <a:lnTo>
                      <a:pt x="740" y="22"/>
                    </a:lnTo>
                    <a:close/>
                    <a:moveTo>
                      <a:pt x="700" y="33"/>
                    </a:moveTo>
                    <a:lnTo>
                      <a:pt x="703" y="42"/>
                    </a:lnTo>
                    <a:lnTo>
                      <a:pt x="694" y="45"/>
                    </a:lnTo>
                    <a:lnTo>
                      <a:pt x="691" y="35"/>
                    </a:lnTo>
                    <a:lnTo>
                      <a:pt x="700" y="33"/>
                    </a:lnTo>
                    <a:lnTo>
                      <a:pt x="700" y="33"/>
                    </a:lnTo>
                    <a:close/>
                    <a:moveTo>
                      <a:pt x="663" y="43"/>
                    </a:moveTo>
                    <a:lnTo>
                      <a:pt x="665" y="52"/>
                    </a:lnTo>
                    <a:lnTo>
                      <a:pt x="655" y="55"/>
                    </a:lnTo>
                    <a:lnTo>
                      <a:pt x="652" y="46"/>
                    </a:lnTo>
                    <a:lnTo>
                      <a:pt x="663" y="43"/>
                    </a:lnTo>
                    <a:lnTo>
                      <a:pt x="663" y="43"/>
                    </a:lnTo>
                    <a:close/>
                    <a:moveTo>
                      <a:pt x="623" y="54"/>
                    </a:moveTo>
                    <a:lnTo>
                      <a:pt x="626" y="64"/>
                    </a:lnTo>
                    <a:lnTo>
                      <a:pt x="617" y="67"/>
                    </a:lnTo>
                    <a:lnTo>
                      <a:pt x="614" y="56"/>
                    </a:lnTo>
                    <a:lnTo>
                      <a:pt x="623" y="54"/>
                    </a:lnTo>
                    <a:lnTo>
                      <a:pt x="623" y="54"/>
                    </a:lnTo>
                    <a:close/>
                    <a:moveTo>
                      <a:pt x="585" y="64"/>
                    </a:moveTo>
                    <a:lnTo>
                      <a:pt x="588" y="75"/>
                    </a:lnTo>
                    <a:lnTo>
                      <a:pt x="579" y="77"/>
                    </a:lnTo>
                    <a:lnTo>
                      <a:pt x="576" y="67"/>
                    </a:lnTo>
                    <a:lnTo>
                      <a:pt x="585" y="64"/>
                    </a:lnTo>
                    <a:lnTo>
                      <a:pt x="585" y="64"/>
                    </a:lnTo>
                    <a:close/>
                    <a:moveTo>
                      <a:pt x="548" y="75"/>
                    </a:moveTo>
                    <a:lnTo>
                      <a:pt x="550" y="85"/>
                    </a:lnTo>
                    <a:lnTo>
                      <a:pt x="540" y="88"/>
                    </a:lnTo>
                    <a:lnTo>
                      <a:pt x="537" y="77"/>
                    </a:lnTo>
                    <a:lnTo>
                      <a:pt x="548" y="75"/>
                    </a:lnTo>
                    <a:lnTo>
                      <a:pt x="548" y="75"/>
                    </a:lnTo>
                    <a:close/>
                    <a:moveTo>
                      <a:pt x="508" y="86"/>
                    </a:moveTo>
                    <a:lnTo>
                      <a:pt x="511" y="95"/>
                    </a:lnTo>
                    <a:lnTo>
                      <a:pt x="502" y="98"/>
                    </a:lnTo>
                    <a:lnTo>
                      <a:pt x="499" y="89"/>
                    </a:lnTo>
                    <a:lnTo>
                      <a:pt x="508" y="86"/>
                    </a:lnTo>
                    <a:lnTo>
                      <a:pt x="508" y="86"/>
                    </a:lnTo>
                    <a:close/>
                    <a:moveTo>
                      <a:pt x="471" y="97"/>
                    </a:moveTo>
                    <a:lnTo>
                      <a:pt x="473" y="106"/>
                    </a:lnTo>
                    <a:lnTo>
                      <a:pt x="464" y="109"/>
                    </a:lnTo>
                    <a:lnTo>
                      <a:pt x="461" y="99"/>
                    </a:lnTo>
                    <a:lnTo>
                      <a:pt x="471" y="97"/>
                    </a:lnTo>
                    <a:lnTo>
                      <a:pt x="471" y="97"/>
                    </a:lnTo>
                    <a:close/>
                    <a:moveTo>
                      <a:pt x="433" y="107"/>
                    </a:moveTo>
                    <a:lnTo>
                      <a:pt x="435" y="116"/>
                    </a:lnTo>
                    <a:lnTo>
                      <a:pt x="425" y="119"/>
                    </a:lnTo>
                    <a:lnTo>
                      <a:pt x="422" y="110"/>
                    </a:lnTo>
                    <a:lnTo>
                      <a:pt x="433" y="107"/>
                    </a:lnTo>
                    <a:lnTo>
                      <a:pt x="433" y="107"/>
                    </a:lnTo>
                    <a:close/>
                    <a:moveTo>
                      <a:pt x="393" y="118"/>
                    </a:moveTo>
                    <a:lnTo>
                      <a:pt x="396" y="127"/>
                    </a:lnTo>
                    <a:lnTo>
                      <a:pt x="387" y="129"/>
                    </a:lnTo>
                    <a:lnTo>
                      <a:pt x="384" y="120"/>
                    </a:lnTo>
                    <a:lnTo>
                      <a:pt x="393" y="118"/>
                    </a:lnTo>
                    <a:lnTo>
                      <a:pt x="393" y="118"/>
                    </a:lnTo>
                    <a:close/>
                    <a:moveTo>
                      <a:pt x="356" y="128"/>
                    </a:moveTo>
                    <a:lnTo>
                      <a:pt x="358" y="139"/>
                    </a:lnTo>
                    <a:lnTo>
                      <a:pt x="349" y="141"/>
                    </a:lnTo>
                    <a:lnTo>
                      <a:pt x="346" y="131"/>
                    </a:lnTo>
                    <a:lnTo>
                      <a:pt x="356" y="128"/>
                    </a:lnTo>
                    <a:lnTo>
                      <a:pt x="356" y="128"/>
                    </a:lnTo>
                    <a:close/>
                    <a:moveTo>
                      <a:pt x="316" y="139"/>
                    </a:moveTo>
                    <a:lnTo>
                      <a:pt x="320" y="149"/>
                    </a:lnTo>
                    <a:lnTo>
                      <a:pt x="310" y="152"/>
                    </a:lnTo>
                    <a:lnTo>
                      <a:pt x="307" y="141"/>
                    </a:lnTo>
                    <a:lnTo>
                      <a:pt x="316" y="139"/>
                    </a:lnTo>
                    <a:lnTo>
                      <a:pt x="316" y="139"/>
                    </a:lnTo>
                    <a:close/>
                    <a:moveTo>
                      <a:pt x="278" y="149"/>
                    </a:moveTo>
                    <a:lnTo>
                      <a:pt x="281" y="160"/>
                    </a:lnTo>
                    <a:lnTo>
                      <a:pt x="272" y="162"/>
                    </a:lnTo>
                    <a:lnTo>
                      <a:pt x="269" y="153"/>
                    </a:lnTo>
                    <a:lnTo>
                      <a:pt x="278" y="149"/>
                    </a:lnTo>
                    <a:lnTo>
                      <a:pt x="278" y="149"/>
                    </a:lnTo>
                    <a:close/>
                    <a:moveTo>
                      <a:pt x="241" y="161"/>
                    </a:moveTo>
                    <a:lnTo>
                      <a:pt x="243" y="170"/>
                    </a:lnTo>
                    <a:lnTo>
                      <a:pt x="233" y="173"/>
                    </a:lnTo>
                    <a:lnTo>
                      <a:pt x="230" y="163"/>
                    </a:lnTo>
                    <a:lnTo>
                      <a:pt x="241" y="161"/>
                    </a:lnTo>
                    <a:lnTo>
                      <a:pt x="241" y="161"/>
                    </a:lnTo>
                    <a:close/>
                    <a:moveTo>
                      <a:pt x="201" y="171"/>
                    </a:moveTo>
                    <a:lnTo>
                      <a:pt x="204" y="180"/>
                    </a:lnTo>
                    <a:lnTo>
                      <a:pt x="195" y="183"/>
                    </a:lnTo>
                    <a:lnTo>
                      <a:pt x="192" y="174"/>
                    </a:lnTo>
                    <a:lnTo>
                      <a:pt x="201" y="171"/>
                    </a:lnTo>
                    <a:lnTo>
                      <a:pt x="201" y="171"/>
                    </a:lnTo>
                    <a:close/>
                    <a:moveTo>
                      <a:pt x="163" y="182"/>
                    </a:moveTo>
                    <a:lnTo>
                      <a:pt x="166" y="191"/>
                    </a:lnTo>
                    <a:lnTo>
                      <a:pt x="157" y="194"/>
                    </a:lnTo>
                    <a:lnTo>
                      <a:pt x="154" y="184"/>
                    </a:lnTo>
                    <a:lnTo>
                      <a:pt x="163" y="182"/>
                    </a:lnTo>
                    <a:lnTo>
                      <a:pt x="163" y="182"/>
                    </a:lnTo>
                    <a:close/>
                    <a:moveTo>
                      <a:pt x="126" y="192"/>
                    </a:moveTo>
                    <a:lnTo>
                      <a:pt x="128" y="201"/>
                    </a:lnTo>
                    <a:lnTo>
                      <a:pt x="118" y="204"/>
                    </a:lnTo>
                    <a:lnTo>
                      <a:pt x="115" y="195"/>
                    </a:lnTo>
                    <a:lnTo>
                      <a:pt x="126" y="192"/>
                    </a:lnTo>
                    <a:lnTo>
                      <a:pt x="126" y="192"/>
                    </a:lnTo>
                    <a:close/>
                    <a:moveTo>
                      <a:pt x="86" y="203"/>
                    </a:moveTo>
                    <a:lnTo>
                      <a:pt x="89" y="213"/>
                    </a:lnTo>
                    <a:lnTo>
                      <a:pt x="80" y="216"/>
                    </a:lnTo>
                    <a:lnTo>
                      <a:pt x="77" y="205"/>
                    </a:lnTo>
                    <a:lnTo>
                      <a:pt x="86" y="203"/>
                    </a:lnTo>
                    <a:lnTo>
                      <a:pt x="86" y="203"/>
                    </a:lnTo>
                    <a:close/>
                    <a:moveTo>
                      <a:pt x="48" y="213"/>
                    </a:moveTo>
                    <a:lnTo>
                      <a:pt x="51" y="224"/>
                    </a:lnTo>
                    <a:lnTo>
                      <a:pt x="42" y="226"/>
                    </a:lnTo>
                    <a:lnTo>
                      <a:pt x="39" y="216"/>
                    </a:lnTo>
                    <a:lnTo>
                      <a:pt x="48" y="2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7" name="Freeform 267"/>
              <p:cNvSpPr>
                <a:spLocks noEditPoints="1"/>
              </p:cNvSpPr>
              <p:nvPr/>
            </p:nvSpPr>
            <p:spPr bwMode="auto">
              <a:xfrm>
                <a:off x="6125706" y="3716335"/>
                <a:ext cx="1397137" cy="1292214"/>
              </a:xfrm>
              <a:custGeom>
                <a:avLst/>
                <a:gdLst>
                  <a:gd name="T0" fmla="*/ 498 w 506"/>
                  <a:gd name="T1" fmla="*/ 453 h 468"/>
                  <a:gd name="T2" fmla="*/ 499 w 506"/>
                  <a:gd name="T3" fmla="*/ 468 h 468"/>
                  <a:gd name="T4" fmla="*/ 491 w 506"/>
                  <a:gd name="T5" fmla="*/ 460 h 468"/>
                  <a:gd name="T6" fmla="*/ 1 w 506"/>
                  <a:gd name="T7" fmla="*/ 8 h 468"/>
                  <a:gd name="T8" fmla="*/ 6 w 506"/>
                  <a:gd name="T9" fmla="*/ 0 h 468"/>
                  <a:gd name="T10" fmla="*/ 0 w 506"/>
                  <a:gd name="T11" fmla="*/ 6 h 468"/>
                  <a:gd name="T12" fmla="*/ 30 w 506"/>
                  <a:gd name="T13" fmla="*/ 21 h 468"/>
                  <a:gd name="T14" fmla="*/ 30 w 506"/>
                  <a:gd name="T15" fmla="*/ 35 h 468"/>
                  <a:gd name="T16" fmla="*/ 23 w 506"/>
                  <a:gd name="T17" fmla="*/ 27 h 468"/>
                  <a:gd name="T18" fmla="*/ 59 w 506"/>
                  <a:gd name="T19" fmla="*/ 48 h 468"/>
                  <a:gd name="T20" fmla="*/ 60 w 506"/>
                  <a:gd name="T21" fmla="*/ 61 h 468"/>
                  <a:gd name="T22" fmla="*/ 52 w 506"/>
                  <a:gd name="T23" fmla="*/ 55 h 468"/>
                  <a:gd name="T24" fmla="*/ 89 w 506"/>
                  <a:gd name="T25" fmla="*/ 74 h 468"/>
                  <a:gd name="T26" fmla="*/ 89 w 506"/>
                  <a:gd name="T27" fmla="*/ 89 h 468"/>
                  <a:gd name="T28" fmla="*/ 82 w 506"/>
                  <a:gd name="T29" fmla="*/ 82 h 468"/>
                  <a:gd name="T30" fmla="*/ 118 w 506"/>
                  <a:gd name="T31" fmla="*/ 102 h 468"/>
                  <a:gd name="T32" fmla="*/ 119 w 506"/>
                  <a:gd name="T33" fmla="*/ 116 h 468"/>
                  <a:gd name="T34" fmla="*/ 111 w 506"/>
                  <a:gd name="T35" fmla="*/ 110 h 468"/>
                  <a:gd name="T36" fmla="*/ 148 w 506"/>
                  <a:gd name="T37" fmla="*/ 129 h 468"/>
                  <a:gd name="T38" fmla="*/ 148 w 506"/>
                  <a:gd name="T39" fmla="*/ 142 h 468"/>
                  <a:gd name="T40" fmla="*/ 140 w 506"/>
                  <a:gd name="T41" fmla="*/ 136 h 468"/>
                  <a:gd name="T42" fmla="*/ 176 w 506"/>
                  <a:gd name="T43" fmla="*/ 155 h 468"/>
                  <a:gd name="T44" fmla="*/ 176 w 506"/>
                  <a:gd name="T45" fmla="*/ 170 h 468"/>
                  <a:gd name="T46" fmla="*/ 170 w 506"/>
                  <a:gd name="T47" fmla="*/ 163 h 468"/>
                  <a:gd name="T48" fmla="*/ 205 w 506"/>
                  <a:gd name="T49" fmla="*/ 183 h 468"/>
                  <a:gd name="T50" fmla="*/ 206 w 506"/>
                  <a:gd name="T51" fmla="*/ 197 h 468"/>
                  <a:gd name="T52" fmla="*/ 199 w 506"/>
                  <a:gd name="T53" fmla="*/ 191 h 468"/>
                  <a:gd name="T54" fmla="*/ 235 w 506"/>
                  <a:gd name="T55" fmla="*/ 210 h 468"/>
                  <a:gd name="T56" fmla="*/ 235 w 506"/>
                  <a:gd name="T57" fmla="*/ 223 h 468"/>
                  <a:gd name="T58" fmla="*/ 227 w 506"/>
                  <a:gd name="T59" fmla="*/ 217 h 468"/>
                  <a:gd name="T60" fmla="*/ 264 w 506"/>
                  <a:gd name="T61" fmla="*/ 236 h 468"/>
                  <a:gd name="T62" fmla="*/ 264 w 506"/>
                  <a:gd name="T63" fmla="*/ 251 h 468"/>
                  <a:gd name="T64" fmla="*/ 257 w 506"/>
                  <a:gd name="T65" fmla="*/ 244 h 468"/>
                  <a:gd name="T66" fmla="*/ 293 w 506"/>
                  <a:gd name="T67" fmla="*/ 264 h 468"/>
                  <a:gd name="T68" fmla="*/ 294 w 506"/>
                  <a:gd name="T69" fmla="*/ 278 h 468"/>
                  <a:gd name="T70" fmla="*/ 286 w 506"/>
                  <a:gd name="T71" fmla="*/ 272 h 468"/>
                  <a:gd name="T72" fmla="*/ 323 w 506"/>
                  <a:gd name="T73" fmla="*/ 291 h 468"/>
                  <a:gd name="T74" fmla="*/ 323 w 506"/>
                  <a:gd name="T75" fmla="*/ 304 h 468"/>
                  <a:gd name="T76" fmla="*/ 316 w 506"/>
                  <a:gd name="T77" fmla="*/ 298 h 468"/>
                  <a:gd name="T78" fmla="*/ 351 w 506"/>
                  <a:gd name="T79" fmla="*/ 317 h 468"/>
                  <a:gd name="T80" fmla="*/ 353 w 506"/>
                  <a:gd name="T81" fmla="*/ 332 h 468"/>
                  <a:gd name="T82" fmla="*/ 345 w 506"/>
                  <a:gd name="T83" fmla="*/ 325 h 468"/>
                  <a:gd name="T84" fmla="*/ 382 w 506"/>
                  <a:gd name="T85" fmla="*/ 345 h 468"/>
                  <a:gd name="T86" fmla="*/ 382 w 506"/>
                  <a:gd name="T87" fmla="*/ 359 h 468"/>
                  <a:gd name="T88" fmla="*/ 374 w 506"/>
                  <a:gd name="T89" fmla="*/ 353 h 468"/>
                  <a:gd name="T90" fmla="*/ 410 w 506"/>
                  <a:gd name="T91" fmla="*/ 372 h 468"/>
                  <a:gd name="T92" fmla="*/ 410 w 506"/>
                  <a:gd name="T93" fmla="*/ 387 h 468"/>
                  <a:gd name="T94" fmla="*/ 404 w 506"/>
                  <a:gd name="T95" fmla="*/ 379 h 468"/>
                  <a:gd name="T96" fmla="*/ 439 w 506"/>
                  <a:gd name="T97" fmla="*/ 398 h 468"/>
                  <a:gd name="T98" fmla="*/ 440 w 506"/>
                  <a:gd name="T99" fmla="*/ 413 h 468"/>
                  <a:gd name="T100" fmla="*/ 432 w 506"/>
                  <a:gd name="T101" fmla="*/ 406 h 468"/>
                  <a:gd name="T102" fmla="*/ 469 w 506"/>
                  <a:gd name="T103" fmla="*/ 426 h 468"/>
                  <a:gd name="T104" fmla="*/ 469 w 506"/>
                  <a:gd name="T105" fmla="*/ 44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6" h="468">
                    <a:moveTo>
                      <a:pt x="491" y="460"/>
                    </a:moveTo>
                    <a:lnTo>
                      <a:pt x="498" y="453"/>
                    </a:lnTo>
                    <a:lnTo>
                      <a:pt x="506" y="460"/>
                    </a:lnTo>
                    <a:lnTo>
                      <a:pt x="499" y="468"/>
                    </a:lnTo>
                    <a:lnTo>
                      <a:pt x="491" y="460"/>
                    </a:lnTo>
                    <a:lnTo>
                      <a:pt x="491" y="460"/>
                    </a:lnTo>
                    <a:close/>
                    <a:moveTo>
                      <a:pt x="0" y="6"/>
                    </a:moveTo>
                    <a:lnTo>
                      <a:pt x="1" y="8"/>
                    </a:lnTo>
                    <a:lnTo>
                      <a:pt x="8" y="0"/>
                    </a:lnTo>
                    <a:lnTo>
                      <a:pt x="6" y="0"/>
                    </a:lnTo>
                    <a:lnTo>
                      <a:pt x="0" y="6"/>
                    </a:lnTo>
                    <a:lnTo>
                      <a:pt x="0" y="6"/>
                    </a:lnTo>
                    <a:close/>
                    <a:moveTo>
                      <a:pt x="23" y="27"/>
                    </a:moveTo>
                    <a:lnTo>
                      <a:pt x="30" y="21"/>
                    </a:lnTo>
                    <a:lnTo>
                      <a:pt x="38" y="27"/>
                    </a:lnTo>
                    <a:lnTo>
                      <a:pt x="30" y="35"/>
                    </a:lnTo>
                    <a:lnTo>
                      <a:pt x="23" y="27"/>
                    </a:lnTo>
                    <a:lnTo>
                      <a:pt x="23" y="27"/>
                    </a:lnTo>
                    <a:close/>
                    <a:moveTo>
                      <a:pt x="52" y="55"/>
                    </a:moveTo>
                    <a:lnTo>
                      <a:pt x="59" y="48"/>
                    </a:lnTo>
                    <a:lnTo>
                      <a:pt x="67" y="55"/>
                    </a:lnTo>
                    <a:lnTo>
                      <a:pt x="60" y="61"/>
                    </a:lnTo>
                    <a:lnTo>
                      <a:pt x="52" y="55"/>
                    </a:lnTo>
                    <a:lnTo>
                      <a:pt x="52" y="55"/>
                    </a:lnTo>
                    <a:close/>
                    <a:moveTo>
                      <a:pt x="82" y="82"/>
                    </a:moveTo>
                    <a:lnTo>
                      <a:pt x="89" y="74"/>
                    </a:lnTo>
                    <a:lnTo>
                      <a:pt x="95" y="81"/>
                    </a:lnTo>
                    <a:lnTo>
                      <a:pt x="89" y="89"/>
                    </a:lnTo>
                    <a:lnTo>
                      <a:pt x="82" y="82"/>
                    </a:lnTo>
                    <a:lnTo>
                      <a:pt x="82" y="82"/>
                    </a:lnTo>
                    <a:close/>
                    <a:moveTo>
                      <a:pt x="111" y="110"/>
                    </a:moveTo>
                    <a:lnTo>
                      <a:pt x="118" y="102"/>
                    </a:lnTo>
                    <a:lnTo>
                      <a:pt x="125" y="108"/>
                    </a:lnTo>
                    <a:lnTo>
                      <a:pt x="119" y="116"/>
                    </a:lnTo>
                    <a:lnTo>
                      <a:pt x="111" y="110"/>
                    </a:lnTo>
                    <a:lnTo>
                      <a:pt x="111" y="110"/>
                    </a:lnTo>
                    <a:close/>
                    <a:moveTo>
                      <a:pt x="140" y="136"/>
                    </a:moveTo>
                    <a:lnTo>
                      <a:pt x="148" y="129"/>
                    </a:lnTo>
                    <a:lnTo>
                      <a:pt x="154" y="136"/>
                    </a:lnTo>
                    <a:lnTo>
                      <a:pt x="148" y="142"/>
                    </a:lnTo>
                    <a:lnTo>
                      <a:pt x="140" y="136"/>
                    </a:lnTo>
                    <a:lnTo>
                      <a:pt x="140" y="136"/>
                    </a:lnTo>
                    <a:close/>
                    <a:moveTo>
                      <a:pt x="170" y="163"/>
                    </a:moveTo>
                    <a:lnTo>
                      <a:pt x="176" y="155"/>
                    </a:lnTo>
                    <a:lnTo>
                      <a:pt x="183" y="162"/>
                    </a:lnTo>
                    <a:lnTo>
                      <a:pt x="176" y="170"/>
                    </a:lnTo>
                    <a:lnTo>
                      <a:pt x="170" y="163"/>
                    </a:lnTo>
                    <a:lnTo>
                      <a:pt x="170" y="163"/>
                    </a:lnTo>
                    <a:close/>
                    <a:moveTo>
                      <a:pt x="199" y="191"/>
                    </a:moveTo>
                    <a:lnTo>
                      <a:pt x="205" y="183"/>
                    </a:lnTo>
                    <a:lnTo>
                      <a:pt x="213" y="189"/>
                    </a:lnTo>
                    <a:lnTo>
                      <a:pt x="206" y="197"/>
                    </a:lnTo>
                    <a:lnTo>
                      <a:pt x="199" y="191"/>
                    </a:lnTo>
                    <a:lnTo>
                      <a:pt x="199" y="191"/>
                    </a:lnTo>
                    <a:close/>
                    <a:moveTo>
                      <a:pt x="227" y="217"/>
                    </a:moveTo>
                    <a:lnTo>
                      <a:pt x="235" y="210"/>
                    </a:lnTo>
                    <a:lnTo>
                      <a:pt x="242" y="217"/>
                    </a:lnTo>
                    <a:lnTo>
                      <a:pt x="235" y="223"/>
                    </a:lnTo>
                    <a:lnTo>
                      <a:pt x="227" y="217"/>
                    </a:lnTo>
                    <a:lnTo>
                      <a:pt x="227" y="217"/>
                    </a:lnTo>
                    <a:close/>
                    <a:moveTo>
                      <a:pt x="257" y="244"/>
                    </a:moveTo>
                    <a:lnTo>
                      <a:pt x="264" y="236"/>
                    </a:lnTo>
                    <a:lnTo>
                      <a:pt x="272" y="244"/>
                    </a:lnTo>
                    <a:lnTo>
                      <a:pt x="264" y="251"/>
                    </a:lnTo>
                    <a:lnTo>
                      <a:pt x="257" y="244"/>
                    </a:lnTo>
                    <a:lnTo>
                      <a:pt x="257" y="244"/>
                    </a:lnTo>
                    <a:close/>
                    <a:moveTo>
                      <a:pt x="286" y="272"/>
                    </a:moveTo>
                    <a:lnTo>
                      <a:pt x="293" y="264"/>
                    </a:lnTo>
                    <a:lnTo>
                      <a:pt x="300" y="270"/>
                    </a:lnTo>
                    <a:lnTo>
                      <a:pt x="294" y="278"/>
                    </a:lnTo>
                    <a:lnTo>
                      <a:pt x="286" y="272"/>
                    </a:lnTo>
                    <a:lnTo>
                      <a:pt x="286" y="272"/>
                    </a:lnTo>
                    <a:close/>
                    <a:moveTo>
                      <a:pt x="316" y="298"/>
                    </a:moveTo>
                    <a:lnTo>
                      <a:pt x="323" y="291"/>
                    </a:lnTo>
                    <a:lnTo>
                      <a:pt x="329" y="298"/>
                    </a:lnTo>
                    <a:lnTo>
                      <a:pt x="323" y="304"/>
                    </a:lnTo>
                    <a:lnTo>
                      <a:pt x="316" y="298"/>
                    </a:lnTo>
                    <a:lnTo>
                      <a:pt x="316" y="298"/>
                    </a:lnTo>
                    <a:close/>
                    <a:moveTo>
                      <a:pt x="345" y="325"/>
                    </a:moveTo>
                    <a:lnTo>
                      <a:pt x="351" y="317"/>
                    </a:lnTo>
                    <a:lnTo>
                      <a:pt x="359" y="325"/>
                    </a:lnTo>
                    <a:lnTo>
                      <a:pt x="353" y="332"/>
                    </a:lnTo>
                    <a:lnTo>
                      <a:pt x="345" y="325"/>
                    </a:lnTo>
                    <a:lnTo>
                      <a:pt x="345" y="325"/>
                    </a:lnTo>
                    <a:close/>
                    <a:moveTo>
                      <a:pt x="374" y="353"/>
                    </a:moveTo>
                    <a:lnTo>
                      <a:pt x="382" y="345"/>
                    </a:lnTo>
                    <a:lnTo>
                      <a:pt x="388" y="351"/>
                    </a:lnTo>
                    <a:lnTo>
                      <a:pt x="382" y="359"/>
                    </a:lnTo>
                    <a:lnTo>
                      <a:pt x="374" y="353"/>
                    </a:lnTo>
                    <a:lnTo>
                      <a:pt x="374" y="353"/>
                    </a:lnTo>
                    <a:close/>
                    <a:moveTo>
                      <a:pt x="404" y="379"/>
                    </a:moveTo>
                    <a:lnTo>
                      <a:pt x="410" y="372"/>
                    </a:lnTo>
                    <a:lnTo>
                      <a:pt x="418" y="379"/>
                    </a:lnTo>
                    <a:lnTo>
                      <a:pt x="410" y="387"/>
                    </a:lnTo>
                    <a:lnTo>
                      <a:pt x="404" y="379"/>
                    </a:lnTo>
                    <a:lnTo>
                      <a:pt x="404" y="379"/>
                    </a:lnTo>
                    <a:close/>
                    <a:moveTo>
                      <a:pt x="432" y="406"/>
                    </a:moveTo>
                    <a:lnTo>
                      <a:pt x="439" y="398"/>
                    </a:lnTo>
                    <a:lnTo>
                      <a:pt x="447" y="406"/>
                    </a:lnTo>
                    <a:lnTo>
                      <a:pt x="440" y="413"/>
                    </a:lnTo>
                    <a:lnTo>
                      <a:pt x="432" y="406"/>
                    </a:lnTo>
                    <a:lnTo>
                      <a:pt x="432" y="406"/>
                    </a:lnTo>
                    <a:close/>
                    <a:moveTo>
                      <a:pt x="463" y="434"/>
                    </a:moveTo>
                    <a:lnTo>
                      <a:pt x="469" y="426"/>
                    </a:lnTo>
                    <a:lnTo>
                      <a:pt x="476" y="432"/>
                    </a:lnTo>
                    <a:lnTo>
                      <a:pt x="469" y="440"/>
                    </a:lnTo>
                    <a:lnTo>
                      <a:pt x="463" y="43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 name="Freeform 268"/>
              <p:cNvSpPr>
                <a:spLocks noEditPoints="1"/>
              </p:cNvSpPr>
              <p:nvPr/>
            </p:nvSpPr>
            <p:spPr bwMode="auto">
              <a:xfrm>
                <a:off x="6283092" y="4983699"/>
                <a:ext cx="1234231" cy="593646"/>
              </a:xfrm>
              <a:custGeom>
                <a:avLst/>
                <a:gdLst>
                  <a:gd name="T0" fmla="*/ 434 w 447"/>
                  <a:gd name="T1" fmla="*/ 5 h 215"/>
                  <a:gd name="T2" fmla="*/ 447 w 447"/>
                  <a:gd name="T3" fmla="*/ 9 h 215"/>
                  <a:gd name="T4" fmla="*/ 438 w 447"/>
                  <a:gd name="T5" fmla="*/ 13 h 215"/>
                  <a:gd name="T6" fmla="*/ 0 w 447"/>
                  <a:gd name="T7" fmla="*/ 206 h 215"/>
                  <a:gd name="T8" fmla="*/ 14 w 447"/>
                  <a:gd name="T9" fmla="*/ 211 h 215"/>
                  <a:gd name="T10" fmla="*/ 4 w 447"/>
                  <a:gd name="T11" fmla="*/ 215 h 215"/>
                  <a:gd name="T12" fmla="*/ 37 w 447"/>
                  <a:gd name="T13" fmla="*/ 189 h 215"/>
                  <a:gd name="T14" fmla="*/ 50 w 447"/>
                  <a:gd name="T15" fmla="*/ 194 h 215"/>
                  <a:gd name="T16" fmla="*/ 41 w 447"/>
                  <a:gd name="T17" fmla="*/ 198 h 215"/>
                  <a:gd name="T18" fmla="*/ 72 w 447"/>
                  <a:gd name="T19" fmla="*/ 172 h 215"/>
                  <a:gd name="T20" fmla="*/ 87 w 447"/>
                  <a:gd name="T21" fmla="*/ 177 h 215"/>
                  <a:gd name="T22" fmla="*/ 78 w 447"/>
                  <a:gd name="T23" fmla="*/ 181 h 215"/>
                  <a:gd name="T24" fmla="*/ 109 w 447"/>
                  <a:gd name="T25" fmla="*/ 156 h 215"/>
                  <a:gd name="T26" fmla="*/ 122 w 447"/>
                  <a:gd name="T27" fmla="*/ 160 h 215"/>
                  <a:gd name="T28" fmla="*/ 113 w 447"/>
                  <a:gd name="T29" fmla="*/ 164 h 215"/>
                  <a:gd name="T30" fmla="*/ 145 w 447"/>
                  <a:gd name="T31" fmla="*/ 139 h 215"/>
                  <a:gd name="T32" fmla="*/ 159 w 447"/>
                  <a:gd name="T33" fmla="*/ 143 h 215"/>
                  <a:gd name="T34" fmla="*/ 149 w 447"/>
                  <a:gd name="T35" fmla="*/ 149 h 215"/>
                  <a:gd name="T36" fmla="*/ 181 w 447"/>
                  <a:gd name="T37" fmla="*/ 122 h 215"/>
                  <a:gd name="T38" fmla="*/ 194 w 447"/>
                  <a:gd name="T39" fmla="*/ 126 h 215"/>
                  <a:gd name="T40" fmla="*/ 185 w 447"/>
                  <a:gd name="T41" fmla="*/ 132 h 215"/>
                  <a:gd name="T42" fmla="*/ 217 w 447"/>
                  <a:gd name="T43" fmla="*/ 105 h 215"/>
                  <a:gd name="T44" fmla="*/ 230 w 447"/>
                  <a:gd name="T45" fmla="*/ 111 h 215"/>
                  <a:gd name="T46" fmla="*/ 221 w 447"/>
                  <a:gd name="T47" fmla="*/ 115 h 215"/>
                  <a:gd name="T48" fmla="*/ 254 w 447"/>
                  <a:gd name="T49" fmla="*/ 88 h 215"/>
                  <a:gd name="T50" fmla="*/ 267 w 447"/>
                  <a:gd name="T51" fmla="*/ 94 h 215"/>
                  <a:gd name="T52" fmla="*/ 258 w 447"/>
                  <a:gd name="T53" fmla="*/ 98 h 215"/>
                  <a:gd name="T54" fmla="*/ 289 w 447"/>
                  <a:gd name="T55" fmla="*/ 71 h 215"/>
                  <a:gd name="T56" fmla="*/ 302 w 447"/>
                  <a:gd name="T57" fmla="*/ 77 h 215"/>
                  <a:gd name="T58" fmla="*/ 293 w 447"/>
                  <a:gd name="T59" fmla="*/ 81 h 215"/>
                  <a:gd name="T60" fmla="*/ 326 w 447"/>
                  <a:gd name="T61" fmla="*/ 54 h 215"/>
                  <a:gd name="T62" fmla="*/ 339 w 447"/>
                  <a:gd name="T63" fmla="*/ 60 h 215"/>
                  <a:gd name="T64" fmla="*/ 330 w 447"/>
                  <a:gd name="T65" fmla="*/ 64 h 215"/>
                  <a:gd name="T66" fmla="*/ 361 w 447"/>
                  <a:gd name="T67" fmla="*/ 37 h 215"/>
                  <a:gd name="T68" fmla="*/ 374 w 447"/>
                  <a:gd name="T69" fmla="*/ 43 h 215"/>
                  <a:gd name="T70" fmla="*/ 366 w 447"/>
                  <a:gd name="T71" fmla="*/ 47 h 215"/>
                  <a:gd name="T72" fmla="*/ 398 w 447"/>
                  <a:gd name="T73" fmla="*/ 20 h 215"/>
                  <a:gd name="T74" fmla="*/ 411 w 447"/>
                  <a:gd name="T75"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7" h="215">
                    <a:moveTo>
                      <a:pt x="438" y="13"/>
                    </a:moveTo>
                    <a:lnTo>
                      <a:pt x="434" y="5"/>
                    </a:lnTo>
                    <a:lnTo>
                      <a:pt x="442" y="0"/>
                    </a:lnTo>
                    <a:lnTo>
                      <a:pt x="447" y="9"/>
                    </a:lnTo>
                    <a:lnTo>
                      <a:pt x="438" y="13"/>
                    </a:lnTo>
                    <a:lnTo>
                      <a:pt x="438" y="13"/>
                    </a:lnTo>
                    <a:close/>
                    <a:moveTo>
                      <a:pt x="4" y="215"/>
                    </a:moveTo>
                    <a:lnTo>
                      <a:pt x="0" y="206"/>
                    </a:lnTo>
                    <a:lnTo>
                      <a:pt x="10" y="202"/>
                    </a:lnTo>
                    <a:lnTo>
                      <a:pt x="14" y="211"/>
                    </a:lnTo>
                    <a:lnTo>
                      <a:pt x="4" y="215"/>
                    </a:lnTo>
                    <a:lnTo>
                      <a:pt x="4" y="215"/>
                    </a:lnTo>
                    <a:close/>
                    <a:moveTo>
                      <a:pt x="41" y="198"/>
                    </a:moveTo>
                    <a:lnTo>
                      <a:pt x="37" y="189"/>
                    </a:lnTo>
                    <a:lnTo>
                      <a:pt x="46" y="185"/>
                    </a:lnTo>
                    <a:lnTo>
                      <a:pt x="50" y="194"/>
                    </a:lnTo>
                    <a:lnTo>
                      <a:pt x="41" y="198"/>
                    </a:lnTo>
                    <a:lnTo>
                      <a:pt x="41" y="198"/>
                    </a:lnTo>
                    <a:close/>
                    <a:moveTo>
                      <a:pt x="78" y="181"/>
                    </a:moveTo>
                    <a:lnTo>
                      <a:pt x="72" y="172"/>
                    </a:lnTo>
                    <a:lnTo>
                      <a:pt x="81" y="168"/>
                    </a:lnTo>
                    <a:lnTo>
                      <a:pt x="87" y="177"/>
                    </a:lnTo>
                    <a:lnTo>
                      <a:pt x="78" y="181"/>
                    </a:lnTo>
                    <a:lnTo>
                      <a:pt x="78" y="181"/>
                    </a:lnTo>
                    <a:close/>
                    <a:moveTo>
                      <a:pt x="113" y="164"/>
                    </a:moveTo>
                    <a:lnTo>
                      <a:pt x="109" y="156"/>
                    </a:lnTo>
                    <a:lnTo>
                      <a:pt x="118" y="151"/>
                    </a:lnTo>
                    <a:lnTo>
                      <a:pt x="122" y="160"/>
                    </a:lnTo>
                    <a:lnTo>
                      <a:pt x="113" y="164"/>
                    </a:lnTo>
                    <a:lnTo>
                      <a:pt x="113" y="164"/>
                    </a:lnTo>
                    <a:close/>
                    <a:moveTo>
                      <a:pt x="149" y="149"/>
                    </a:moveTo>
                    <a:lnTo>
                      <a:pt x="145" y="139"/>
                    </a:lnTo>
                    <a:lnTo>
                      <a:pt x="155" y="134"/>
                    </a:lnTo>
                    <a:lnTo>
                      <a:pt x="159" y="143"/>
                    </a:lnTo>
                    <a:lnTo>
                      <a:pt x="149" y="149"/>
                    </a:lnTo>
                    <a:lnTo>
                      <a:pt x="149" y="149"/>
                    </a:lnTo>
                    <a:close/>
                    <a:moveTo>
                      <a:pt x="185" y="132"/>
                    </a:moveTo>
                    <a:lnTo>
                      <a:pt x="181" y="122"/>
                    </a:lnTo>
                    <a:lnTo>
                      <a:pt x="190" y="118"/>
                    </a:lnTo>
                    <a:lnTo>
                      <a:pt x="194" y="126"/>
                    </a:lnTo>
                    <a:lnTo>
                      <a:pt x="185" y="132"/>
                    </a:lnTo>
                    <a:lnTo>
                      <a:pt x="185" y="132"/>
                    </a:lnTo>
                    <a:close/>
                    <a:moveTo>
                      <a:pt x="221" y="115"/>
                    </a:moveTo>
                    <a:lnTo>
                      <a:pt x="217" y="105"/>
                    </a:lnTo>
                    <a:lnTo>
                      <a:pt x="227" y="102"/>
                    </a:lnTo>
                    <a:lnTo>
                      <a:pt x="230" y="111"/>
                    </a:lnTo>
                    <a:lnTo>
                      <a:pt x="221" y="115"/>
                    </a:lnTo>
                    <a:lnTo>
                      <a:pt x="221" y="115"/>
                    </a:lnTo>
                    <a:close/>
                    <a:moveTo>
                      <a:pt x="258" y="98"/>
                    </a:moveTo>
                    <a:lnTo>
                      <a:pt x="254" y="88"/>
                    </a:lnTo>
                    <a:lnTo>
                      <a:pt x="262" y="85"/>
                    </a:lnTo>
                    <a:lnTo>
                      <a:pt x="267" y="94"/>
                    </a:lnTo>
                    <a:lnTo>
                      <a:pt x="258" y="98"/>
                    </a:lnTo>
                    <a:lnTo>
                      <a:pt x="258" y="98"/>
                    </a:lnTo>
                    <a:close/>
                    <a:moveTo>
                      <a:pt x="293" y="81"/>
                    </a:moveTo>
                    <a:lnTo>
                      <a:pt x="289" y="71"/>
                    </a:lnTo>
                    <a:lnTo>
                      <a:pt x="298" y="68"/>
                    </a:lnTo>
                    <a:lnTo>
                      <a:pt x="302" y="77"/>
                    </a:lnTo>
                    <a:lnTo>
                      <a:pt x="293" y="81"/>
                    </a:lnTo>
                    <a:lnTo>
                      <a:pt x="293" y="81"/>
                    </a:lnTo>
                    <a:close/>
                    <a:moveTo>
                      <a:pt x="330" y="64"/>
                    </a:moveTo>
                    <a:lnTo>
                      <a:pt x="326" y="54"/>
                    </a:lnTo>
                    <a:lnTo>
                      <a:pt x="335" y="51"/>
                    </a:lnTo>
                    <a:lnTo>
                      <a:pt x="339" y="60"/>
                    </a:lnTo>
                    <a:lnTo>
                      <a:pt x="330" y="64"/>
                    </a:lnTo>
                    <a:lnTo>
                      <a:pt x="330" y="64"/>
                    </a:lnTo>
                    <a:close/>
                    <a:moveTo>
                      <a:pt x="366" y="47"/>
                    </a:moveTo>
                    <a:lnTo>
                      <a:pt x="361" y="37"/>
                    </a:lnTo>
                    <a:lnTo>
                      <a:pt x="370" y="34"/>
                    </a:lnTo>
                    <a:lnTo>
                      <a:pt x="374" y="43"/>
                    </a:lnTo>
                    <a:lnTo>
                      <a:pt x="366" y="47"/>
                    </a:lnTo>
                    <a:lnTo>
                      <a:pt x="366" y="47"/>
                    </a:lnTo>
                    <a:close/>
                    <a:moveTo>
                      <a:pt x="402" y="30"/>
                    </a:moveTo>
                    <a:lnTo>
                      <a:pt x="398" y="20"/>
                    </a:lnTo>
                    <a:lnTo>
                      <a:pt x="407" y="17"/>
                    </a:lnTo>
                    <a:lnTo>
                      <a:pt x="411" y="26"/>
                    </a:lnTo>
                    <a:lnTo>
                      <a:pt x="402" y="3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9" name="Freeform 269"/>
              <p:cNvSpPr>
                <a:spLocks noEditPoints="1"/>
              </p:cNvSpPr>
              <p:nvPr/>
            </p:nvSpPr>
            <p:spPr bwMode="auto">
              <a:xfrm>
                <a:off x="7503516" y="4122224"/>
                <a:ext cx="1159679" cy="886327"/>
              </a:xfrm>
              <a:custGeom>
                <a:avLst/>
                <a:gdLst>
                  <a:gd name="T0" fmla="*/ 13 w 420"/>
                  <a:gd name="T1" fmla="*/ 314 h 321"/>
                  <a:gd name="T2" fmla="*/ 0 w 420"/>
                  <a:gd name="T3" fmla="*/ 313 h 321"/>
                  <a:gd name="T4" fmla="*/ 8 w 420"/>
                  <a:gd name="T5" fmla="*/ 306 h 321"/>
                  <a:gd name="T6" fmla="*/ 413 w 420"/>
                  <a:gd name="T7" fmla="*/ 0 h 321"/>
                  <a:gd name="T8" fmla="*/ 420 w 420"/>
                  <a:gd name="T9" fmla="*/ 8 h 321"/>
                  <a:gd name="T10" fmla="*/ 413 w 420"/>
                  <a:gd name="T11" fmla="*/ 0 h 321"/>
                  <a:gd name="T12" fmla="*/ 395 w 420"/>
                  <a:gd name="T13" fmla="*/ 27 h 321"/>
                  <a:gd name="T14" fmla="*/ 382 w 420"/>
                  <a:gd name="T15" fmla="*/ 24 h 321"/>
                  <a:gd name="T16" fmla="*/ 390 w 420"/>
                  <a:gd name="T17" fmla="*/ 19 h 321"/>
                  <a:gd name="T18" fmla="*/ 363 w 420"/>
                  <a:gd name="T19" fmla="*/ 50 h 321"/>
                  <a:gd name="T20" fmla="*/ 349 w 420"/>
                  <a:gd name="T21" fmla="*/ 49 h 321"/>
                  <a:gd name="T22" fmla="*/ 357 w 420"/>
                  <a:gd name="T23" fmla="*/ 42 h 321"/>
                  <a:gd name="T24" fmla="*/ 332 w 420"/>
                  <a:gd name="T25" fmla="*/ 75 h 321"/>
                  <a:gd name="T26" fmla="*/ 318 w 420"/>
                  <a:gd name="T27" fmla="*/ 72 h 321"/>
                  <a:gd name="T28" fmla="*/ 326 w 420"/>
                  <a:gd name="T29" fmla="*/ 66 h 321"/>
                  <a:gd name="T30" fmla="*/ 299 w 420"/>
                  <a:gd name="T31" fmla="*/ 98 h 321"/>
                  <a:gd name="T32" fmla="*/ 286 w 420"/>
                  <a:gd name="T33" fmla="*/ 96 h 321"/>
                  <a:gd name="T34" fmla="*/ 294 w 420"/>
                  <a:gd name="T35" fmla="*/ 91 h 321"/>
                  <a:gd name="T36" fmla="*/ 268 w 420"/>
                  <a:gd name="T37" fmla="*/ 122 h 321"/>
                  <a:gd name="T38" fmla="*/ 254 w 420"/>
                  <a:gd name="T39" fmla="*/ 121 h 321"/>
                  <a:gd name="T40" fmla="*/ 261 w 420"/>
                  <a:gd name="T41" fmla="*/ 114 h 321"/>
                  <a:gd name="T42" fmla="*/ 237 w 420"/>
                  <a:gd name="T43" fmla="*/ 147 h 321"/>
                  <a:gd name="T44" fmla="*/ 222 w 420"/>
                  <a:gd name="T45" fmla="*/ 144 h 321"/>
                  <a:gd name="T46" fmla="*/ 230 w 420"/>
                  <a:gd name="T47" fmla="*/ 139 h 321"/>
                  <a:gd name="T48" fmla="*/ 204 w 420"/>
                  <a:gd name="T49" fmla="*/ 170 h 321"/>
                  <a:gd name="T50" fmla="*/ 191 w 420"/>
                  <a:gd name="T51" fmla="*/ 169 h 321"/>
                  <a:gd name="T52" fmla="*/ 199 w 420"/>
                  <a:gd name="T53" fmla="*/ 163 h 321"/>
                  <a:gd name="T54" fmla="*/ 173 w 420"/>
                  <a:gd name="T55" fmla="*/ 194 h 321"/>
                  <a:gd name="T56" fmla="*/ 158 w 420"/>
                  <a:gd name="T57" fmla="*/ 193 h 321"/>
                  <a:gd name="T58" fmla="*/ 166 w 420"/>
                  <a:gd name="T59" fmla="*/ 186 h 321"/>
                  <a:gd name="T60" fmla="*/ 141 w 420"/>
                  <a:gd name="T61" fmla="*/ 219 h 321"/>
                  <a:gd name="T62" fmla="*/ 127 w 420"/>
                  <a:gd name="T63" fmla="*/ 216 h 321"/>
                  <a:gd name="T64" fmla="*/ 135 w 420"/>
                  <a:gd name="T65" fmla="*/ 211 h 321"/>
                  <a:gd name="T66" fmla="*/ 109 w 420"/>
                  <a:gd name="T67" fmla="*/ 242 h 321"/>
                  <a:gd name="T68" fmla="*/ 96 w 420"/>
                  <a:gd name="T69" fmla="*/ 241 h 321"/>
                  <a:gd name="T70" fmla="*/ 103 w 420"/>
                  <a:gd name="T71" fmla="*/ 234 h 321"/>
                  <a:gd name="T72" fmla="*/ 77 w 420"/>
                  <a:gd name="T73" fmla="*/ 267 h 321"/>
                  <a:gd name="T74" fmla="*/ 63 w 420"/>
                  <a:gd name="T75" fmla="*/ 264 h 321"/>
                  <a:gd name="T76" fmla="*/ 72 w 420"/>
                  <a:gd name="T77" fmla="*/ 258 h 321"/>
                  <a:gd name="T78" fmla="*/ 46 w 420"/>
                  <a:gd name="T79" fmla="*/ 291 h 321"/>
                  <a:gd name="T80" fmla="*/ 31 w 420"/>
                  <a:gd name="T81" fmla="*/ 28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0" h="321">
                    <a:moveTo>
                      <a:pt x="8" y="306"/>
                    </a:moveTo>
                    <a:lnTo>
                      <a:pt x="13" y="314"/>
                    </a:lnTo>
                    <a:lnTo>
                      <a:pt x="5" y="321"/>
                    </a:lnTo>
                    <a:lnTo>
                      <a:pt x="0" y="313"/>
                    </a:lnTo>
                    <a:lnTo>
                      <a:pt x="8" y="306"/>
                    </a:lnTo>
                    <a:lnTo>
                      <a:pt x="8" y="306"/>
                    </a:lnTo>
                    <a:close/>
                    <a:moveTo>
                      <a:pt x="413" y="0"/>
                    </a:moveTo>
                    <a:lnTo>
                      <a:pt x="413" y="0"/>
                    </a:lnTo>
                    <a:lnTo>
                      <a:pt x="420" y="8"/>
                    </a:lnTo>
                    <a:lnTo>
                      <a:pt x="420" y="8"/>
                    </a:lnTo>
                    <a:lnTo>
                      <a:pt x="413" y="0"/>
                    </a:lnTo>
                    <a:lnTo>
                      <a:pt x="413" y="0"/>
                    </a:lnTo>
                    <a:close/>
                    <a:moveTo>
                      <a:pt x="390" y="19"/>
                    </a:moveTo>
                    <a:lnTo>
                      <a:pt x="395" y="27"/>
                    </a:lnTo>
                    <a:lnTo>
                      <a:pt x="387" y="32"/>
                    </a:lnTo>
                    <a:lnTo>
                      <a:pt x="382" y="24"/>
                    </a:lnTo>
                    <a:lnTo>
                      <a:pt x="390" y="19"/>
                    </a:lnTo>
                    <a:lnTo>
                      <a:pt x="390" y="19"/>
                    </a:lnTo>
                    <a:close/>
                    <a:moveTo>
                      <a:pt x="357" y="42"/>
                    </a:moveTo>
                    <a:lnTo>
                      <a:pt x="363" y="50"/>
                    </a:lnTo>
                    <a:lnTo>
                      <a:pt x="356" y="57"/>
                    </a:lnTo>
                    <a:lnTo>
                      <a:pt x="349" y="49"/>
                    </a:lnTo>
                    <a:lnTo>
                      <a:pt x="357" y="42"/>
                    </a:lnTo>
                    <a:lnTo>
                      <a:pt x="357" y="42"/>
                    </a:lnTo>
                    <a:close/>
                    <a:moveTo>
                      <a:pt x="326" y="66"/>
                    </a:moveTo>
                    <a:lnTo>
                      <a:pt x="332" y="75"/>
                    </a:lnTo>
                    <a:lnTo>
                      <a:pt x="324" y="80"/>
                    </a:lnTo>
                    <a:lnTo>
                      <a:pt x="318" y="72"/>
                    </a:lnTo>
                    <a:lnTo>
                      <a:pt x="326" y="66"/>
                    </a:lnTo>
                    <a:lnTo>
                      <a:pt x="326" y="66"/>
                    </a:lnTo>
                    <a:close/>
                    <a:moveTo>
                      <a:pt x="294" y="91"/>
                    </a:moveTo>
                    <a:lnTo>
                      <a:pt x="299" y="98"/>
                    </a:lnTo>
                    <a:lnTo>
                      <a:pt x="292" y="104"/>
                    </a:lnTo>
                    <a:lnTo>
                      <a:pt x="286" y="96"/>
                    </a:lnTo>
                    <a:lnTo>
                      <a:pt x="294" y="91"/>
                    </a:lnTo>
                    <a:lnTo>
                      <a:pt x="294" y="91"/>
                    </a:lnTo>
                    <a:close/>
                    <a:moveTo>
                      <a:pt x="261" y="114"/>
                    </a:moveTo>
                    <a:lnTo>
                      <a:pt x="268" y="122"/>
                    </a:lnTo>
                    <a:lnTo>
                      <a:pt x="260" y="129"/>
                    </a:lnTo>
                    <a:lnTo>
                      <a:pt x="254" y="121"/>
                    </a:lnTo>
                    <a:lnTo>
                      <a:pt x="261" y="114"/>
                    </a:lnTo>
                    <a:lnTo>
                      <a:pt x="261" y="114"/>
                    </a:lnTo>
                    <a:close/>
                    <a:moveTo>
                      <a:pt x="230" y="139"/>
                    </a:moveTo>
                    <a:lnTo>
                      <a:pt x="237" y="147"/>
                    </a:lnTo>
                    <a:lnTo>
                      <a:pt x="229" y="152"/>
                    </a:lnTo>
                    <a:lnTo>
                      <a:pt x="222" y="144"/>
                    </a:lnTo>
                    <a:lnTo>
                      <a:pt x="230" y="139"/>
                    </a:lnTo>
                    <a:lnTo>
                      <a:pt x="230" y="139"/>
                    </a:lnTo>
                    <a:close/>
                    <a:moveTo>
                      <a:pt x="199" y="163"/>
                    </a:moveTo>
                    <a:lnTo>
                      <a:pt x="204" y="170"/>
                    </a:lnTo>
                    <a:lnTo>
                      <a:pt x="196" y="177"/>
                    </a:lnTo>
                    <a:lnTo>
                      <a:pt x="191" y="169"/>
                    </a:lnTo>
                    <a:lnTo>
                      <a:pt x="199" y="163"/>
                    </a:lnTo>
                    <a:lnTo>
                      <a:pt x="199" y="163"/>
                    </a:lnTo>
                    <a:close/>
                    <a:moveTo>
                      <a:pt x="166" y="186"/>
                    </a:moveTo>
                    <a:lnTo>
                      <a:pt x="173" y="194"/>
                    </a:lnTo>
                    <a:lnTo>
                      <a:pt x="165" y="200"/>
                    </a:lnTo>
                    <a:lnTo>
                      <a:pt x="158" y="193"/>
                    </a:lnTo>
                    <a:lnTo>
                      <a:pt x="166" y="186"/>
                    </a:lnTo>
                    <a:lnTo>
                      <a:pt x="166" y="186"/>
                    </a:lnTo>
                    <a:close/>
                    <a:moveTo>
                      <a:pt x="135" y="211"/>
                    </a:moveTo>
                    <a:lnTo>
                      <a:pt x="141" y="219"/>
                    </a:lnTo>
                    <a:lnTo>
                      <a:pt x="133" y="224"/>
                    </a:lnTo>
                    <a:lnTo>
                      <a:pt x="127" y="216"/>
                    </a:lnTo>
                    <a:lnTo>
                      <a:pt x="135" y="211"/>
                    </a:lnTo>
                    <a:lnTo>
                      <a:pt x="135" y="211"/>
                    </a:lnTo>
                    <a:close/>
                    <a:moveTo>
                      <a:pt x="103" y="234"/>
                    </a:moveTo>
                    <a:lnTo>
                      <a:pt x="109" y="242"/>
                    </a:lnTo>
                    <a:lnTo>
                      <a:pt x="101" y="249"/>
                    </a:lnTo>
                    <a:lnTo>
                      <a:pt x="96" y="241"/>
                    </a:lnTo>
                    <a:lnTo>
                      <a:pt x="103" y="234"/>
                    </a:lnTo>
                    <a:lnTo>
                      <a:pt x="103" y="234"/>
                    </a:lnTo>
                    <a:close/>
                    <a:moveTo>
                      <a:pt x="72" y="258"/>
                    </a:moveTo>
                    <a:lnTo>
                      <a:pt x="77" y="267"/>
                    </a:lnTo>
                    <a:lnTo>
                      <a:pt x="69" y="272"/>
                    </a:lnTo>
                    <a:lnTo>
                      <a:pt x="63" y="264"/>
                    </a:lnTo>
                    <a:lnTo>
                      <a:pt x="72" y="258"/>
                    </a:lnTo>
                    <a:lnTo>
                      <a:pt x="72" y="258"/>
                    </a:lnTo>
                    <a:close/>
                    <a:moveTo>
                      <a:pt x="39" y="283"/>
                    </a:moveTo>
                    <a:lnTo>
                      <a:pt x="46" y="291"/>
                    </a:lnTo>
                    <a:lnTo>
                      <a:pt x="38" y="296"/>
                    </a:lnTo>
                    <a:lnTo>
                      <a:pt x="31" y="288"/>
                    </a:lnTo>
                    <a:lnTo>
                      <a:pt x="39" y="28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0" name="Freeform 270"/>
              <p:cNvSpPr>
                <a:spLocks noEditPoints="1"/>
              </p:cNvSpPr>
              <p:nvPr/>
            </p:nvSpPr>
            <p:spPr bwMode="auto">
              <a:xfrm>
                <a:off x="7511799" y="4983699"/>
                <a:ext cx="1427510" cy="124252"/>
              </a:xfrm>
              <a:custGeom>
                <a:avLst/>
                <a:gdLst>
                  <a:gd name="T0" fmla="*/ 9 w 517"/>
                  <a:gd name="T1" fmla="*/ 10 h 45"/>
                  <a:gd name="T2" fmla="*/ 0 w 517"/>
                  <a:gd name="T3" fmla="*/ 0 h 45"/>
                  <a:gd name="T4" fmla="*/ 10 w 517"/>
                  <a:gd name="T5" fmla="*/ 1 h 45"/>
                  <a:gd name="T6" fmla="*/ 517 w 517"/>
                  <a:gd name="T7" fmla="*/ 36 h 45"/>
                  <a:gd name="T8" fmla="*/ 516 w 517"/>
                  <a:gd name="T9" fmla="*/ 45 h 45"/>
                  <a:gd name="T10" fmla="*/ 517 w 517"/>
                  <a:gd name="T11" fmla="*/ 36 h 45"/>
                  <a:gd name="T12" fmla="*/ 486 w 517"/>
                  <a:gd name="T13" fmla="*/ 44 h 45"/>
                  <a:gd name="T14" fmla="*/ 477 w 517"/>
                  <a:gd name="T15" fmla="*/ 34 h 45"/>
                  <a:gd name="T16" fmla="*/ 487 w 517"/>
                  <a:gd name="T17" fmla="*/ 34 h 45"/>
                  <a:gd name="T18" fmla="*/ 447 w 517"/>
                  <a:gd name="T19" fmla="*/ 41 h 45"/>
                  <a:gd name="T20" fmla="*/ 438 w 517"/>
                  <a:gd name="T21" fmla="*/ 31 h 45"/>
                  <a:gd name="T22" fmla="*/ 447 w 517"/>
                  <a:gd name="T23" fmla="*/ 31 h 45"/>
                  <a:gd name="T24" fmla="*/ 406 w 517"/>
                  <a:gd name="T25" fmla="*/ 39 h 45"/>
                  <a:gd name="T26" fmla="*/ 397 w 517"/>
                  <a:gd name="T27" fmla="*/ 27 h 45"/>
                  <a:gd name="T28" fmla="*/ 407 w 517"/>
                  <a:gd name="T29" fmla="*/ 28 h 45"/>
                  <a:gd name="T30" fmla="*/ 367 w 517"/>
                  <a:gd name="T31" fmla="*/ 35 h 45"/>
                  <a:gd name="T32" fmla="*/ 358 w 517"/>
                  <a:gd name="T33" fmla="*/ 24 h 45"/>
                  <a:gd name="T34" fmla="*/ 368 w 517"/>
                  <a:gd name="T35" fmla="*/ 26 h 45"/>
                  <a:gd name="T36" fmla="*/ 328 w 517"/>
                  <a:gd name="T37" fmla="*/ 32 h 45"/>
                  <a:gd name="T38" fmla="*/ 319 w 517"/>
                  <a:gd name="T39" fmla="*/ 22 h 45"/>
                  <a:gd name="T40" fmla="*/ 328 w 517"/>
                  <a:gd name="T41" fmla="*/ 23 h 45"/>
                  <a:gd name="T42" fmla="*/ 287 w 517"/>
                  <a:gd name="T43" fmla="*/ 30 h 45"/>
                  <a:gd name="T44" fmla="*/ 278 w 517"/>
                  <a:gd name="T45" fmla="*/ 19 h 45"/>
                  <a:gd name="T46" fmla="*/ 289 w 517"/>
                  <a:gd name="T47" fmla="*/ 20 h 45"/>
                  <a:gd name="T48" fmla="*/ 248 w 517"/>
                  <a:gd name="T49" fmla="*/ 27 h 45"/>
                  <a:gd name="T50" fmla="*/ 239 w 517"/>
                  <a:gd name="T51" fmla="*/ 17 h 45"/>
                  <a:gd name="T52" fmla="*/ 248 w 517"/>
                  <a:gd name="T53" fmla="*/ 17 h 45"/>
                  <a:gd name="T54" fmla="*/ 208 w 517"/>
                  <a:gd name="T55" fmla="*/ 24 h 45"/>
                  <a:gd name="T56" fmla="*/ 198 w 517"/>
                  <a:gd name="T57" fmla="*/ 14 h 45"/>
                  <a:gd name="T58" fmla="*/ 209 w 517"/>
                  <a:gd name="T59" fmla="*/ 14 h 45"/>
                  <a:gd name="T60" fmla="*/ 168 w 517"/>
                  <a:gd name="T61" fmla="*/ 22 h 45"/>
                  <a:gd name="T62" fmla="*/ 159 w 517"/>
                  <a:gd name="T63" fmla="*/ 11 h 45"/>
                  <a:gd name="T64" fmla="*/ 170 w 517"/>
                  <a:gd name="T65" fmla="*/ 11 h 45"/>
                  <a:gd name="T66" fmla="*/ 129 w 517"/>
                  <a:gd name="T67" fmla="*/ 19 h 45"/>
                  <a:gd name="T68" fmla="*/ 120 w 517"/>
                  <a:gd name="T69" fmla="*/ 7 h 45"/>
                  <a:gd name="T70" fmla="*/ 129 w 517"/>
                  <a:gd name="T71" fmla="*/ 9 h 45"/>
                  <a:gd name="T72" fmla="*/ 89 w 517"/>
                  <a:gd name="T73" fmla="*/ 15 h 45"/>
                  <a:gd name="T74" fmla="*/ 79 w 517"/>
                  <a:gd name="T75" fmla="*/ 5 h 45"/>
                  <a:gd name="T76" fmla="*/ 90 w 517"/>
                  <a:gd name="T77" fmla="*/ 6 h 45"/>
                  <a:gd name="T78" fmla="*/ 49 w 517"/>
                  <a:gd name="T79" fmla="*/ 13 h 45"/>
                  <a:gd name="T80" fmla="*/ 40 w 517"/>
                  <a:gd name="T81"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7" h="45">
                    <a:moveTo>
                      <a:pt x="10" y="1"/>
                    </a:moveTo>
                    <a:lnTo>
                      <a:pt x="9" y="10"/>
                    </a:lnTo>
                    <a:lnTo>
                      <a:pt x="0" y="10"/>
                    </a:lnTo>
                    <a:lnTo>
                      <a:pt x="0" y="0"/>
                    </a:lnTo>
                    <a:lnTo>
                      <a:pt x="10" y="1"/>
                    </a:lnTo>
                    <a:lnTo>
                      <a:pt x="10" y="1"/>
                    </a:lnTo>
                    <a:close/>
                    <a:moveTo>
                      <a:pt x="517" y="36"/>
                    </a:moveTo>
                    <a:lnTo>
                      <a:pt x="517" y="36"/>
                    </a:lnTo>
                    <a:lnTo>
                      <a:pt x="516" y="45"/>
                    </a:lnTo>
                    <a:lnTo>
                      <a:pt x="516" y="45"/>
                    </a:lnTo>
                    <a:lnTo>
                      <a:pt x="517" y="36"/>
                    </a:lnTo>
                    <a:lnTo>
                      <a:pt x="517" y="36"/>
                    </a:lnTo>
                    <a:close/>
                    <a:moveTo>
                      <a:pt x="487" y="34"/>
                    </a:moveTo>
                    <a:lnTo>
                      <a:pt x="486" y="44"/>
                    </a:lnTo>
                    <a:lnTo>
                      <a:pt x="477" y="43"/>
                    </a:lnTo>
                    <a:lnTo>
                      <a:pt x="477" y="34"/>
                    </a:lnTo>
                    <a:lnTo>
                      <a:pt x="487" y="34"/>
                    </a:lnTo>
                    <a:lnTo>
                      <a:pt x="487" y="34"/>
                    </a:lnTo>
                    <a:close/>
                    <a:moveTo>
                      <a:pt x="447" y="31"/>
                    </a:moveTo>
                    <a:lnTo>
                      <a:pt x="447" y="41"/>
                    </a:lnTo>
                    <a:lnTo>
                      <a:pt x="436" y="40"/>
                    </a:lnTo>
                    <a:lnTo>
                      <a:pt x="438" y="31"/>
                    </a:lnTo>
                    <a:lnTo>
                      <a:pt x="447" y="31"/>
                    </a:lnTo>
                    <a:lnTo>
                      <a:pt x="447" y="31"/>
                    </a:lnTo>
                    <a:close/>
                    <a:moveTo>
                      <a:pt x="407" y="28"/>
                    </a:moveTo>
                    <a:lnTo>
                      <a:pt x="406" y="39"/>
                    </a:lnTo>
                    <a:lnTo>
                      <a:pt x="397" y="37"/>
                    </a:lnTo>
                    <a:lnTo>
                      <a:pt x="397" y="27"/>
                    </a:lnTo>
                    <a:lnTo>
                      <a:pt x="407" y="28"/>
                    </a:lnTo>
                    <a:lnTo>
                      <a:pt x="407" y="28"/>
                    </a:lnTo>
                    <a:close/>
                    <a:moveTo>
                      <a:pt x="368" y="26"/>
                    </a:moveTo>
                    <a:lnTo>
                      <a:pt x="367" y="35"/>
                    </a:lnTo>
                    <a:lnTo>
                      <a:pt x="356" y="35"/>
                    </a:lnTo>
                    <a:lnTo>
                      <a:pt x="358" y="24"/>
                    </a:lnTo>
                    <a:lnTo>
                      <a:pt x="368" y="26"/>
                    </a:lnTo>
                    <a:lnTo>
                      <a:pt x="368" y="26"/>
                    </a:lnTo>
                    <a:close/>
                    <a:moveTo>
                      <a:pt x="328" y="23"/>
                    </a:moveTo>
                    <a:lnTo>
                      <a:pt x="328" y="32"/>
                    </a:lnTo>
                    <a:lnTo>
                      <a:pt x="317" y="32"/>
                    </a:lnTo>
                    <a:lnTo>
                      <a:pt x="319" y="22"/>
                    </a:lnTo>
                    <a:lnTo>
                      <a:pt x="328" y="23"/>
                    </a:lnTo>
                    <a:lnTo>
                      <a:pt x="328" y="23"/>
                    </a:lnTo>
                    <a:close/>
                    <a:moveTo>
                      <a:pt x="289" y="20"/>
                    </a:moveTo>
                    <a:lnTo>
                      <a:pt x="287" y="30"/>
                    </a:lnTo>
                    <a:lnTo>
                      <a:pt x="278" y="30"/>
                    </a:lnTo>
                    <a:lnTo>
                      <a:pt x="278" y="19"/>
                    </a:lnTo>
                    <a:lnTo>
                      <a:pt x="289" y="20"/>
                    </a:lnTo>
                    <a:lnTo>
                      <a:pt x="289" y="20"/>
                    </a:lnTo>
                    <a:close/>
                    <a:moveTo>
                      <a:pt x="248" y="17"/>
                    </a:moveTo>
                    <a:lnTo>
                      <a:pt x="248" y="27"/>
                    </a:lnTo>
                    <a:lnTo>
                      <a:pt x="238" y="26"/>
                    </a:lnTo>
                    <a:lnTo>
                      <a:pt x="239" y="17"/>
                    </a:lnTo>
                    <a:lnTo>
                      <a:pt x="248" y="17"/>
                    </a:lnTo>
                    <a:lnTo>
                      <a:pt x="248" y="17"/>
                    </a:lnTo>
                    <a:close/>
                    <a:moveTo>
                      <a:pt x="209" y="14"/>
                    </a:moveTo>
                    <a:lnTo>
                      <a:pt x="208" y="24"/>
                    </a:lnTo>
                    <a:lnTo>
                      <a:pt x="198" y="23"/>
                    </a:lnTo>
                    <a:lnTo>
                      <a:pt x="198" y="14"/>
                    </a:lnTo>
                    <a:lnTo>
                      <a:pt x="209" y="14"/>
                    </a:lnTo>
                    <a:lnTo>
                      <a:pt x="209" y="14"/>
                    </a:lnTo>
                    <a:close/>
                    <a:moveTo>
                      <a:pt x="170" y="11"/>
                    </a:moveTo>
                    <a:lnTo>
                      <a:pt x="168" y="22"/>
                    </a:lnTo>
                    <a:lnTo>
                      <a:pt x="158" y="20"/>
                    </a:lnTo>
                    <a:lnTo>
                      <a:pt x="159" y="11"/>
                    </a:lnTo>
                    <a:lnTo>
                      <a:pt x="170" y="11"/>
                    </a:lnTo>
                    <a:lnTo>
                      <a:pt x="170" y="11"/>
                    </a:lnTo>
                    <a:close/>
                    <a:moveTo>
                      <a:pt x="129" y="9"/>
                    </a:moveTo>
                    <a:lnTo>
                      <a:pt x="129" y="19"/>
                    </a:lnTo>
                    <a:lnTo>
                      <a:pt x="119" y="18"/>
                    </a:lnTo>
                    <a:lnTo>
                      <a:pt x="120" y="7"/>
                    </a:lnTo>
                    <a:lnTo>
                      <a:pt x="129" y="9"/>
                    </a:lnTo>
                    <a:lnTo>
                      <a:pt x="129" y="9"/>
                    </a:lnTo>
                    <a:close/>
                    <a:moveTo>
                      <a:pt x="90" y="6"/>
                    </a:moveTo>
                    <a:lnTo>
                      <a:pt x="89" y="15"/>
                    </a:lnTo>
                    <a:lnTo>
                      <a:pt x="79" y="15"/>
                    </a:lnTo>
                    <a:lnTo>
                      <a:pt x="79" y="5"/>
                    </a:lnTo>
                    <a:lnTo>
                      <a:pt x="90" y="6"/>
                    </a:lnTo>
                    <a:lnTo>
                      <a:pt x="90" y="6"/>
                    </a:lnTo>
                    <a:close/>
                    <a:moveTo>
                      <a:pt x="49" y="3"/>
                    </a:moveTo>
                    <a:lnTo>
                      <a:pt x="49" y="13"/>
                    </a:lnTo>
                    <a:lnTo>
                      <a:pt x="39" y="13"/>
                    </a:lnTo>
                    <a:lnTo>
                      <a:pt x="40" y="2"/>
                    </a:lnTo>
                    <a:lnTo>
                      <a:pt x="49" y="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1" name="Freeform 271"/>
              <p:cNvSpPr>
                <a:spLocks noEditPoints="1"/>
              </p:cNvSpPr>
              <p:nvPr/>
            </p:nvSpPr>
            <p:spPr bwMode="auto">
              <a:xfrm>
                <a:off x="7497994" y="4991982"/>
                <a:ext cx="190520" cy="889087"/>
              </a:xfrm>
              <a:custGeom>
                <a:avLst/>
                <a:gdLst>
                  <a:gd name="T0" fmla="*/ 11 w 69"/>
                  <a:gd name="T1" fmla="*/ 11 h 322"/>
                  <a:gd name="T2" fmla="*/ 2 w 69"/>
                  <a:gd name="T3" fmla="*/ 12 h 322"/>
                  <a:gd name="T4" fmla="*/ 0 w 69"/>
                  <a:gd name="T5" fmla="*/ 2 h 322"/>
                  <a:gd name="T6" fmla="*/ 10 w 69"/>
                  <a:gd name="T7" fmla="*/ 0 h 322"/>
                  <a:gd name="T8" fmla="*/ 11 w 69"/>
                  <a:gd name="T9" fmla="*/ 11 h 322"/>
                  <a:gd name="T10" fmla="*/ 11 w 69"/>
                  <a:gd name="T11" fmla="*/ 11 h 322"/>
                  <a:gd name="T12" fmla="*/ 69 w 69"/>
                  <a:gd name="T13" fmla="*/ 319 h 322"/>
                  <a:gd name="T14" fmla="*/ 67 w 69"/>
                  <a:gd name="T15" fmla="*/ 314 h 322"/>
                  <a:gd name="T16" fmla="*/ 58 w 69"/>
                  <a:gd name="T17" fmla="*/ 315 h 322"/>
                  <a:gd name="T18" fmla="*/ 58 w 69"/>
                  <a:gd name="T19" fmla="*/ 322 h 322"/>
                  <a:gd name="T20" fmla="*/ 69 w 69"/>
                  <a:gd name="T21" fmla="*/ 319 h 322"/>
                  <a:gd name="T22" fmla="*/ 69 w 69"/>
                  <a:gd name="T23" fmla="*/ 319 h 322"/>
                  <a:gd name="T24" fmla="*/ 62 w 69"/>
                  <a:gd name="T25" fmla="*/ 284 h 322"/>
                  <a:gd name="T26" fmla="*/ 52 w 69"/>
                  <a:gd name="T27" fmla="*/ 287 h 322"/>
                  <a:gd name="T28" fmla="*/ 50 w 69"/>
                  <a:gd name="T29" fmla="*/ 276 h 322"/>
                  <a:gd name="T30" fmla="*/ 61 w 69"/>
                  <a:gd name="T31" fmla="*/ 275 h 322"/>
                  <a:gd name="T32" fmla="*/ 62 w 69"/>
                  <a:gd name="T33" fmla="*/ 284 h 322"/>
                  <a:gd name="T34" fmla="*/ 62 w 69"/>
                  <a:gd name="T35" fmla="*/ 284 h 322"/>
                  <a:gd name="T36" fmla="*/ 54 w 69"/>
                  <a:gd name="T37" fmla="*/ 245 h 322"/>
                  <a:gd name="T38" fmla="*/ 45 w 69"/>
                  <a:gd name="T39" fmla="*/ 248 h 322"/>
                  <a:gd name="T40" fmla="*/ 44 w 69"/>
                  <a:gd name="T41" fmla="*/ 237 h 322"/>
                  <a:gd name="T42" fmla="*/ 53 w 69"/>
                  <a:gd name="T43" fmla="*/ 236 h 322"/>
                  <a:gd name="T44" fmla="*/ 54 w 69"/>
                  <a:gd name="T45" fmla="*/ 245 h 322"/>
                  <a:gd name="T46" fmla="*/ 54 w 69"/>
                  <a:gd name="T47" fmla="*/ 245 h 322"/>
                  <a:gd name="T48" fmla="*/ 48 w 69"/>
                  <a:gd name="T49" fmla="*/ 206 h 322"/>
                  <a:gd name="T50" fmla="*/ 37 w 69"/>
                  <a:gd name="T51" fmla="*/ 208 h 322"/>
                  <a:gd name="T52" fmla="*/ 36 w 69"/>
                  <a:gd name="T53" fmla="*/ 198 h 322"/>
                  <a:gd name="T54" fmla="*/ 47 w 69"/>
                  <a:gd name="T55" fmla="*/ 197 h 322"/>
                  <a:gd name="T56" fmla="*/ 48 w 69"/>
                  <a:gd name="T57" fmla="*/ 206 h 322"/>
                  <a:gd name="T58" fmla="*/ 48 w 69"/>
                  <a:gd name="T59" fmla="*/ 206 h 322"/>
                  <a:gd name="T60" fmla="*/ 40 w 69"/>
                  <a:gd name="T61" fmla="*/ 166 h 322"/>
                  <a:gd name="T62" fmla="*/ 31 w 69"/>
                  <a:gd name="T63" fmla="*/ 169 h 322"/>
                  <a:gd name="T64" fmla="*/ 28 w 69"/>
                  <a:gd name="T65" fmla="*/ 159 h 322"/>
                  <a:gd name="T66" fmla="*/ 39 w 69"/>
                  <a:gd name="T67" fmla="*/ 157 h 322"/>
                  <a:gd name="T68" fmla="*/ 40 w 69"/>
                  <a:gd name="T69" fmla="*/ 166 h 322"/>
                  <a:gd name="T70" fmla="*/ 40 w 69"/>
                  <a:gd name="T71" fmla="*/ 166 h 322"/>
                  <a:gd name="T72" fmla="*/ 33 w 69"/>
                  <a:gd name="T73" fmla="*/ 129 h 322"/>
                  <a:gd name="T74" fmla="*/ 23 w 69"/>
                  <a:gd name="T75" fmla="*/ 130 h 322"/>
                  <a:gd name="T76" fmla="*/ 22 w 69"/>
                  <a:gd name="T77" fmla="*/ 119 h 322"/>
                  <a:gd name="T78" fmla="*/ 31 w 69"/>
                  <a:gd name="T79" fmla="*/ 118 h 322"/>
                  <a:gd name="T80" fmla="*/ 33 w 69"/>
                  <a:gd name="T81" fmla="*/ 129 h 322"/>
                  <a:gd name="T82" fmla="*/ 33 w 69"/>
                  <a:gd name="T83" fmla="*/ 129 h 322"/>
                  <a:gd name="T84" fmla="*/ 26 w 69"/>
                  <a:gd name="T85" fmla="*/ 89 h 322"/>
                  <a:gd name="T86" fmla="*/ 17 w 69"/>
                  <a:gd name="T87" fmla="*/ 91 h 322"/>
                  <a:gd name="T88" fmla="*/ 14 w 69"/>
                  <a:gd name="T89" fmla="*/ 80 h 322"/>
                  <a:gd name="T90" fmla="*/ 24 w 69"/>
                  <a:gd name="T91" fmla="*/ 79 h 322"/>
                  <a:gd name="T92" fmla="*/ 26 w 69"/>
                  <a:gd name="T93" fmla="*/ 89 h 322"/>
                  <a:gd name="T94" fmla="*/ 26 w 69"/>
                  <a:gd name="T95" fmla="*/ 89 h 322"/>
                  <a:gd name="T96" fmla="*/ 19 w 69"/>
                  <a:gd name="T97" fmla="*/ 50 h 322"/>
                  <a:gd name="T98" fmla="*/ 9 w 69"/>
                  <a:gd name="T99" fmla="*/ 51 h 322"/>
                  <a:gd name="T100" fmla="*/ 7 w 69"/>
                  <a:gd name="T101" fmla="*/ 41 h 322"/>
                  <a:gd name="T102" fmla="*/ 17 w 69"/>
                  <a:gd name="T103" fmla="*/ 40 h 322"/>
                  <a:gd name="T104" fmla="*/ 19 w 69"/>
                  <a:gd name="T105" fmla="*/ 5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322">
                    <a:moveTo>
                      <a:pt x="11" y="11"/>
                    </a:moveTo>
                    <a:lnTo>
                      <a:pt x="2" y="12"/>
                    </a:lnTo>
                    <a:lnTo>
                      <a:pt x="0" y="2"/>
                    </a:lnTo>
                    <a:lnTo>
                      <a:pt x="10" y="0"/>
                    </a:lnTo>
                    <a:lnTo>
                      <a:pt x="11" y="11"/>
                    </a:lnTo>
                    <a:lnTo>
                      <a:pt x="11" y="11"/>
                    </a:lnTo>
                    <a:close/>
                    <a:moveTo>
                      <a:pt x="69" y="319"/>
                    </a:moveTo>
                    <a:lnTo>
                      <a:pt x="67" y="314"/>
                    </a:lnTo>
                    <a:lnTo>
                      <a:pt x="58" y="315"/>
                    </a:lnTo>
                    <a:lnTo>
                      <a:pt x="58" y="322"/>
                    </a:lnTo>
                    <a:lnTo>
                      <a:pt x="69" y="319"/>
                    </a:lnTo>
                    <a:lnTo>
                      <a:pt x="69" y="319"/>
                    </a:lnTo>
                    <a:close/>
                    <a:moveTo>
                      <a:pt x="62" y="284"/>
                    </a:moveTo>
                    <a:lnTo>
                      <a:pt x="52" y="287"/>
                    </a:lnTo>
                    <a:lnTo>
                      <a:pt x="50" y="276"/>
                    </a:lnTo>
                    <a:lnTo>
                      <a:pt x="61" y="275"/>
                    </a:lnTo>
                    <a:lnTo>
                      <a:pt x="62" y="284"/>
                    </a:lnTo>
                    <a:lnTo>
                      <a:pt x="62" y="284"/>
                    </a:lnTo>
                    <a:close/>
                    <a:moveTo>
                      <a:pt x="54" y="245"/>
                    </a:moveTo>
                    <a:lnTo>
                      <a:pt x="45" y="248"/>
                    </a:lnTo>
                    <a:lnTo>
                      <a:pt x="44" y="237"/>
                    </a:lnTo>
                    <a:lnTo>
                      <a:pt x="53" y="236"/>
                    </a:lnTo>
                    <a:lnTo>
                      <a:pt x="54" y="245"/>
                    </a:lnTo>
                    <a:lnTo>
                      <a:pt x="54" y="245"/>
                    </a:lnTo>
                    <a:close/>
                    <a:moveTo>
                      <a:pt x="48" y="206"/>
                    </a:moveTo>
                    <a:lnTo>
                      <a:pt x="37" y="208"/>
                    </a:lnTo>
                    <a:lnTo>
                      <a:pt x="36" y="198"/>
                    </a:lnTo>
                    <a:lnTo>
                      <a:pt x="47" y="197"/>
                    </a:lnTo>
                    <a:lnTo>
                      <a:pt x="48" y="206"/>
                    </a:lnTo>
                    <a:lnTo>
                      <a:pt x="48" y="206"/>
                    </a:lnTo>
                    <a:close/>
                    <a:moveTo>
                      <a:pt x="40" y="166"/>
                    </a:moveTo>
                    <a:lnTo>
                      <a:pt x="31" y="169"/>
                    </a:lnTo>
                    <a:lnTo>
                      <a:pt x="28" y="159"/>
                    </a:lnTo>
                    <a:lnTo>
                      <a:pt x="39" y="157"/>
                    </a:lnTo>
                    <a:lnTo>
                      <a:pt x="40" y="166"/>
                    </a:lnTo>
                    <a:lnTo>
                      <a:pt x="40" y="166"/>
                    </a:lnTo>
                    <a:close/>
                    <a:moveTo>
                      <a:pt x="33" y="129"/>
                    </a:moveTo>
                    <a:lnTo>
                      <a:pt x="23" y="130"/>
                    </a:lnTo>
                    <a:lnTo>
                      <a:pt x="22" y="119"/>
                    </a:lnTo>
                    <a:lnTo>
                      <a:pt x="31" y="118"/>
                    </a:lnTo>
                    <a:lnTo>
                      <a:pt x="33" y="129"/>
                    </a:lnTo>
                    <a:lnTo>
                      <a:pt x="33" y="129"/>
                    </a:lnTo>
                    <a:close/>
                    <a:moveTo>
                      <a:pt x="26" y="89"/>
                    </a:moveTo>
                    <a:lnTo>
                      <a:pt x="17" y="91"/>
                    </a:lnTo>
                    <a:lnTo>
                      <a:pt x="14" y="80"/>
                    </a:lnTo>
                    <a:lnTo>
                      <a:pt x="24" y="79"/>
                    </a:lnTo>
                    <a:lnTo>
                      <a:pt x="26" y="89"/>
                    </a:lnTo>
                    <a:lnTo>
                      <a:pt x="26" y="89"/>
                    </a:lnTo>
                    <a:close/>
                    <a:moveTo>
                      <a:pt x="19" y="50"/>
                    </a:moveTo>
                    <a:lnTo>
                      <a:pt x="9" y="51"/>
                    </a:lnTo>
                    <a:lnTo>
                      <a:pt x="7" y="41"/>
                    </a:lnTo>
                    <a:lnTo>
                      <a:pt x="17" y="40"/>
                    </a:lnTo>
                    <a:lnTo>
                      <a:pt x="19" y="5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2" name="Freeform 272"/>
              <p:cNvSpPr>
                <a:spLocks noEditPoints="1"/>
              </p:cNvSpPr>
              <p:nvPr/>
            </p:nvSpPr>
            <p:spPr bwMode="auto">
              <a:xfrm>
                <a:off x="6133991" y="5607717"/>
                <a:ext cx="113208" cy="463872"/>
              </a:xfrm>
              <a:custGeom>
                <a:avLst/>
                <a:gdLst>
                  <a:gd name="T0" fmla="*/ 1 w 41"/>
                  <a:gd name="T1" fmla="*/ 157 h 168"/>
                  <a:gd name="T2" fmla="*/ 11 w 41"/>
                  <a:gd name="T3" fmla="*/ 158 h 168"/>
                  <a:gd name="T4" fmla="*/ 9 w 41"/>
                  <a:gd name="T5" fmla="*/ 168 h 168"/>
                  <a:gd name="T6" fmla="*/ 0 w 41"/>
                  <a:gd name="T7" fmla="*/ 166 h 168"/>
                  <a:gd name="T8" fmla="*/ 1 w 41"/>
                  <a:gd name="T9" fmla="*/ 157 h 168"/>
                  <a:gd name="T10" fmla="*/ 1 w 41"/>
                  <a:gd name="T11" fmla="*/ 157 h 168"/>
                  <a:gd name="T12" fmla="*/ 32 w 41"/>
                  <a:gd name="T13" fmla="*/ 0 h 168"/>
                  <a:gd name="T14" fmla="*/ 41 w 41"/>
                  <a:gd name="T15" fmla="*/ 2 h 168"/>
                  <a:gd name="T16" fmla="*/ 40 w 41"/>
                  <a:gd name="T17" fmla="*/ 11 h 168"/>
                  <a:gd name="T18" fmla="*/ 30 w 41"/>
                  <a:gd name="T19" fmla="*/ 10 h 168"/>
                  <a:gd name="T20" fmla="*/ 32 w 41"/>
                  <a:gd name="T21" fmla="*/ 0 h 168"/>
                  <a:gd name="T22" fmla="*/ 32 w 41"/>
                  <a:gd name="T23" fmla="*/ 0 h 168"/>
                  <a:gd name="T24" fmla="*/ 24 w 41"/>
                  <a:gd name="T25" fmla="*/ 39 h 168"/>
                  <a:gd name="T26" fmla="*/ 34 w 41"/>
                  <a:gd name="T27" fmla="*/ 42 h 168"/>
                  <a:gd name="T28" fmla="*/ 32 w 41"/>
                  <a:gd name="T29" fmla="*/ 51 h 168"/>
                  <a:gd name="T30" fmla="*/ 22 w 41"/>
                  <a:gd name="T31" fmla="*/ 49 h 168"/>
                  <a:gd name="T32" fmla="*/ 24 w 41"/>
                  <a:gd name="T33" fmla="*/ 39 h 168"/>
                  <a:gd name="T34" fmla="*/ 24 w 41"/>
                  <a:gd name="T35" fmla="*/ 39 h 168"/>
                  <a:gd name="T36" fmla="*/ 17 w 41"/>
                  <a:gd name="T37" fmla="*/ 78 h 168"/>
                  <a:gd name="T38" fmla="*/ 26 w 41"/>
                  <a:gd name="T39" fmla="*/ 79 h 168"/>
                  <a:gd name="T40" fmla="*/ 24 w 41"/>
                  <a:gd name="T41" fmla="*/ 90 h 168"/>
                  <a:gd name="T42" fmla="*/ 14 w 41"/>
                  <a:gd name="T43" fmla="*/ 87 h 168"/>
                  <a:gd name="T44" fmla="*/ 17 w 41"/>
                  <a:gd name="T45" fmla="*/ 78 h 168"/>
                  <a:gd name="T46" fmla="*/ 17 w 41"/>
                  <a:gd name="T47" fmla="*/ 78 h 168"/>
                  <a:gd name="T48" fmla="*/ 9 w 41"/>
                  <a:gd name="T49" fmla="*/ 117 h 168"/>
                  <a:gd name="T50" fmla="*/ 18 w 41"/>
                  <a:gd name="T51" fmla="*/ 119 h 168"/>
                  <a:gd name="T52" fmla="*/ 17 w 41"/>
                  <a:gd name="T53" fmla="*/ 129 h 168"/>
                  <a:gd name="T54" fmla="*/ 7 w 41"/>
                  <a:gd name="T55" fmla="*/ 126 h 168"/>
                  <a:gd name="T56" fmla="*/ 9 w 41"/>
                  <a:gd name="T57" fmla="*/ 11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168">
                    <a:moveTo>
                      <a:pt x="1" y="157"/>
                    </a:moveTo>
                    <a:lnTo>
                      <a:pt x="11" y="158"/>
                    </a:lnTo>
                    <a:lnTo>
                      <a:pt x="9" y="168"/>
                    </a:lnTo>
                    <a:lnTo>
                      <a:pt x="0" y="166"/>
                    </a:lnTo>
                    <a:lnTo>
                      <a:pt x="1" y="157"/>
                    </a:lnTo>
                    <a:lnTo>
                      <a:pt x="1" y="157"/>
                    </a:lnTo>
                    <a:close/>
                    <a:moveTo>
                      <a:pt x="32" y="0"/>
                    </a:moveTo>
                    <a:lnTo>
                      <a:pt x="41" y="2"/>
                    </a:lnTo>
                    <a:lnTo>
                      <a:pt x="40" y="11"/>
                    </a:lnTo>
                    <a:lnTo>
                      <a:pt x="30" y="10"/>
                    </a:lnTo>
                    <a:lnTo>
                      <a:pt x="32" y="0"/>
                    </a:lnTo>
                    <a:lnTo>
                      <a:pt x="32" y="0"/>
                    </a:lnTo>
                    <a:close/>
                    <a:moveTo>
                      <a:pt x="24" y="39"/>
                    </a:moveTo>
                    <a:lnTo>
                      <a:pt x="34" y="42"/>
                    </a:lnTo>
                    <a:lnTo>
                      <a:pt x="32" y="51"/>
                    </a:lnTo>
                    <a:lnTo>
                      <a:pt x="22" y="49"/>
                    </a:lnTo>
                    <a:lnTo>
                      <a:pt x="24" y="39"/>
                    </a:lnTo>
                    <a:lnTo>
                      <a:pt x="24" y="39"/>
                    </a:lnTo>
                    <a:close/>
                    <a:moveTo>
                      <a:pt x="17" y="78"/>
                    </a:moveTo>
                    <a:lnTo>
                      <a:pt x="26" y="79"/>
                    </a:lnTo>
                    <a:lnTo>
                      <a:pt x="24" y="90"/>
                    </a:lnTo>
                    <a:lnTo>
                      <a:pt x="14" y="87"/>
                    </a:lnTo>
                    <a:lnTo>
                      <a:pt x="17" y="78"/>
                    </a:lnTo>
                    <a:lnTo>
                      <a:pt x="17" y="78"/>
                    </a:lnTo>
                    <a:close/>
                    <a:moveTo>
                      <a:pt x="9" y="117"/>
                    </a:moveTo>
                    <a:lnTo>
                      <a:pt x="18" y="119"/>
                    </a:lnTo>
                    <a:lnTo>
                      <a:pt x="17" y="129"/>
                    </a:lnTo>
                    <a:lnTo>
                      <a:pt x="7" y="126"/>
                    </a:lnTo>
                    <a:lnTo>
                      <a:pt x="9" y="11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3" name="Freeform 273"/>
              <p:cNvSpPr>
                <a:spLocks noEditPoints="1"/>
              </p:cNvSpPr>
              <p:nvPr/>
            </p:nvSpPr>
            <p:spPr bwMode="auto">
              <a:xfrm>
                <a:off x="5479600" y="4906387"/>
                <a:ext cx="767597" cy="693047"/>
              </a:xfrm>
              <a:custGeom>
                <a:avLst/>
                <a:gdLst>
                  <a:gd name="T0" fmla="*/ 14 w 278"/>
                  <a:gd name="T1" fmla="*/ 7 h 251"/>
                  <a:gd name="T2" fmla="*/ 8 w 278"/>
                  <a:gd name="T3" fmla="*/ 13 h 251"/>
                  <a:gd name="T4" fmla="*/ 0 w 278"/>
                  <a:gd name="T5" fmla="*/ 7 h 251"/>
                  <a:gd name="T6" fmla="*/ 7 w 278"/>
                  <a:gd name="T7" fmla="*/ 0 h 251"/>
                  <a:gd name="T8" fmla="*/ 14 w 278"/>
                  <a:gd name="T9" fmla="*/ 7 h 251"/>
                  <a:gd name="T10" fmla="*/ 14 w 278"/>
                  <a:gd name="T11" fmla="*/ 7 h 251"/>
                  <a:gd name="T12" fmla="*/ 278 w 278"/>
                  <a:gd name="T13" fmla="*/ 245 h 251"/>
                  <a:gd name="T14" fmla="*/ 273 w 278"/>
                  <a:gd name="T15" fmla="*/ 239 h 251"/>
                  <a:gd name="T16" fmla="*/ 267 w 278"/>
                  <a:gd name="T17" fmla="*/ 247 h 251"/>
                  <a:gd name="T18" fmla="*/ 272 w 278"/>
                  <a:gd name="T19" fmla="*/ 251 h 251"/>
                  <a:gd name="T20" fmla="*/ 278 w 278"/>
                  <a:gd name="T21" fmla="*/ 245 h 251"/>
                  <a:gd name="T22" fmla="*/ 278 w 278"/>
                  <a:gd name="T23" fmla="*/ 245 h 251"/>
                  <a:gd name="T24" fmla="*/ 251 w 278"/>
                  <a:gd name="T25" fmla="*/ 220 h 251"/>
                  <a:gd name="T26" fmla="*/ 244 w 278"/>
                  <a:gd name="T27" fmla="*/ 226 h 251"/>
                  <a:gd name="T28" fmla="*/ 237 w 278"/>
                  <a:gd name="T29" fmla="*/ 220 h 251"/>
                  <a:gd name="T30" fmla="*/ 243 w 278"/>
                  <a:gd name="T31" fmla="*/ 213 h 251"/>
                  <a:gd name="T32" fmla="*/ 251 w 278"/>
                  <a:gd name="T33" fmla="*/ 220 h 251"/>
                  <a:gd name="T34" fmla="*/ 251 w 278"/>
                  <a:gd name="T35" fmla="*/ 220 h 251"/>
                  <a:gd name="T36" fmla="*/ 221 w 278"/>
                  <a:gd name="T37" fmla="*/ 192 h 251"/>
                  <a:gd name="T38" fmla="*/ 214 w 278"/>
                  <a:gd name="T39" fmla="*/ 200 h 251"/>
                  <a:gd name="T40" fmla="*/ 208 w 278"/>
                  <a:gd name="T41" fmla="*/ 194 h 251"/>
                  <a:gd name="T42" fmla="*/ 214 w 278"/>
                  <a:gd name="T43" fmla="*/ 186 h 251"/>
                  <a:gd name="T44" fmla="*/ 221 w 278"/>
                  <a:gd name="T45" fmla="*/ 192 h 251"/>
                  <a:gd name="T46" fmla="*/ 221 w 278"/>
                  <a:gd name="T47" fmla="*/ 192 h 251"/>
                  <a:gd name="T48" fmla="*/ 192 w 278"/>
                  <a:gd name="T49" fmla="*/ 166 h 251"/>
                  <a:gd name="T50" fmla="*/ 186 w 278"/>
                  <a:gd name="T51" fmla="*/ 174 h 251"/>
                  <a:gd name="T52" fmla="*/ 178 w 278"/>
                  <a:gd name="T53" fmla="*/ 167 h 251"/>
                  <a:gd name="T54" fmla="*/ 184 w 278"/>
                  <a:gd name="T55" fmla="*/ 160 h 251"/>
                  <a:gd name="T56" fmla="*/ 192 w 278"/>
                  <a:gd name="T57" fmla="*/ 166 h 251"/>
                  <a:gd name="T58" fmla="*/ 192 w 278"/>
                  <a:gd name="T59" fmla="*/ 166 h 251"/>
                  <a:gd name="T60" fmla="*/ 162 w 278"/>
                  <a:gd name="T61" fmla="*/ 140 h 251"/>
                  <a:gd name="T62" fmla="*/ 156 w 278"/>
                  <a:gd name="T63" fmla="*/ 146 h 251"/>
                  <a:gd name="T64" fmla="*/ 148 w 278"/>
                  <a:gd name="T65" fmla="*/ 140 h 251"/>
                  <a:gd name="T66" fmla="*/ 154 w 278"/>
                  <a:gd name="T67" fmla="*/ 132 h 251"/>
                  <a:gd name="T68" fmla="*/ 162 w 278"/>
                  <a:gd name="T69" fmla="*/ 140 h 251"/>
                  <a:gd name="T70" fmla="*/ 162 w 278"/>
                  <a:gd name="T71" fmla="*/ 140 h 251"/>
                  <a:gd name="T72" fmla="*/ 132 w 278"/>
                  <a:gd name="T73" fmla="*/ 113 h 251"/>
                  <a:gd name="T74" fmla="*/ 125 w 278"/>
                  <a:gd name="T75" fmla="*/ 120 h 251"/>
                  <a:gd name="T76" fmla="*/ 119 w 278"/>
                  <a:gd name="T77" fmla="*/ 114 h 251"/>
                  <a:gd name="T78" fmla="*/ 125 w 278"/>
                  <a:gd name="T79" fmla="*/ 106 h 251"/>
                  <a:gd name="T80" fmla="*/ 132 w 278"/>
                  <a:gd name="T81" fmla="*/ 113 h 251"/>
                  <a:gd name="T82" fmla="*/ 132 w 278"/>
                  <a:gd name="T83" fmla="*/ 113 h 251"/>
                  <a:gd name="T84" fmla="*/ 103 w 278"/>
                  <a:gd name="T85" fmla="*/ 86 h 251"/>
                  <a:gd name="T86" fmla="*/ 97 w 278"/>
                  <a:gd name="T87" fmla="*/ 93 h 251"/>
                  <a:gd name="T88" fmla="*/ 89 w 278"/>
                  <a:gd name="T89" fmla="*/ 86 h 251"/>
                  <a:gd name="T90" fmla="*/ 95 w 278"/>
                  <a:gd name="T91" fmla="*/ 80 h 251"/>
                  <a:gd name="T92" fmla="*/ 103 w 278"/>
                  <a:gd name="T93" fmla="*/ 86 h 251"/>
                  <a:gd name="T94" fmla="*/ 103 w 278"/>
                  <a:gd name="T95" fmla="*/ 86 h 251"/>
                  <a:gd name="T96" fmla="*/ 73 w 278"/>
                  <a:gd name="T97" fmla="*/ 59 h 251"/>
                  <a:gd name="T98" fmla="*/ 67 w 278"/>
                  <a:gd name="T99" fmla="*/ 67 h 251"/>
                  <a:gd name="T100" fmla="*/ 59 w 278"/>
                  <a:gd name="T101" fmla="*/ 60 h 251"/>
                  <a:gd name="T102" fmla="*/ 65 w 278"/>
                  <a:gd name="T103" fmla="*/ 52 h 251"/>
                  <a:gd name="T104" fmla="*/ 73 w 278"/>
                  <a:gd name="T105" fmla="*/ 59 h 251"/>
                  <a:gd name="T106" fmla="*/ 73 w 278"/>
                  <a:gd name="T107" fmla="*/ 59 h 251"/>
                  <a:gd name="T108" fmla="*/ 43 w 278"/>
                  <a:gd name="T109" fmla="*/ 33 h 251"/>
                  <a:gd name="T110" fmla="*/ 37 w 278"/>
                  <a:gd name="T111" fmla="*/ 41 h 251"/>
                  <a:gd name="T112" fmla="*/ 30 w 278"/>
                  <a:gd name="T113" fmla="*/ 34 h 251"/>
                  <a:gd name="T114" fmla="*/ 37 w 278"/>
                  <a:gd name="T115" fmla="*/ 26 h 251"/>
                  <a:gd name="T116" fmla="*/ 43 w 278"/>
                  <a:gd name="T117" fmla="*/ 3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51">
                    <a:moveTo>
                      <a:pt x="14" y="7"/>
                    </a:moveTo>
                    <a:lnTo>
                      <a:pt x="8" y="13"/>
                    </a:lnTo>
                    <a:lnTo>
                      <a:pt x="0" y="7"/>
                    </a:lnTo>
                    <a:lnTo>
                      <a:pt x="7" y="0"/>
                    </a:lnTo>
                    <a:lnTo>
                      <a:pt x="14" y="7"/>
                    </a:lnTo>
                    <a:lnTo>
                      <a:pt x="14" y="7"/>
                    </a:lnTo>
                    <a:close/>
                    <a:moveTo>
                      <a:pt x="278" y="245"/>
                    </a:moveTo>
                    <a:lnTo>
                      <a:pt x="273" y="239"/>
                    </a:lnTo>
                    <a:lnTo>
                      <a:pt x="267" y="247"/>
                    </a:lnTo>
                    <a:lnTo>
                      <a:pt x="272" y="251"/>
                    </a:lnTo>
                    <a:lnTo>
                      <a:pt x="278" y="245"/>
                    </a:lnTo>
                    <a:lnTo>
                      <a:pt x="278" y="245"/>
                    </a:lnTo>
                    <a:close/>
                    <a:moveTo>
                      <a:pt x="251" y="220"/>
                    </a:moveTo>
                    <a:lnTo>
                      <a:pt x="244" y="226"/>
                    </a:lnTo>
                    <a:lnTo>
                      <a:pt x="237" y="220"/>
                    </a:lnTo>
                    <a:lnTo>
                      <a:pt x="243" y="213"/>
                    </a:lnTo>
                    <a:lnTo>
                      <a:pt x="251" y="220"/>
                    </a:lnTo>
                    <a:lnTo>
                      <a:pt x="251" y="220"/>
                    </a:lnTo>
                    <a:close/>
                    <a:moveTo>
                      <a:pt x="221" y="192"/>
                    </a:moveTo>
                    <a:lnTo>
                      <a:pt x="214" y="200"/>
                    </a:lnTo>
                    <a:lnTo>
                      <a:pt x="208" y="194"/>
                    </a:lnTo>
                    <a:lnTo>
                      <a:pt x="214" y="186"/>
                    </a:lnTo>
                    <a:lnTo>
                      <a:pt x="221" y="192"/>
                    </a:lnTo>
                    <a:lnTo>
                      <a:pt x="221" y="192"/>
                    </a:lnTo>
                    <a:close/>
                    <a:moveTo>
                      <a:pt x="192" y="166"/>
                    </a:moveTo>
                    <a:lnTo>
                      <a:pt x="186" y="174"/>
                    </a:lnTo>
                    <a:lnTo>
                      <a:pt x="178" y="167"/>
                    </a:lnTo>
                    <a:lnTo>
                      <a:pt x="184" y="160"/>
                    </a:lnTo>
                    <a:lnTo>
                      <a:pt x="192" y="166"/>
                    </a:lnTo>
                    <a:lnTo>
                      <a:pt x="192" y="166"/>
                    </a:lnTo>
                    <a:close/>
                    <a:moveTo>
                      <a:pt x="162" y="140"/>
                    </a:moveTo>
                    <a:lnTo>
                      <a:pt x="156" y="146"/>
                    </a:lnTo>
                    <a:lnTo>
                      <a:pt x="148" y="140"/>
                    </a:lnTo>
                    <a:lnTo>
                      <a:pt x="154" y="132"/>
                    </a:lnTo>
                    <a:lnTo>
                      <a:pt x="162" y="140"/>
                    </a:lnTo>
                    <a:lnTo>
                      <a:pt x="162" y="140"/>
                    </a:lnTo>
                    <a:close/>
                    <a:moveTo>
                      <a:pt x="132" y="113"/>
                    </a:moveTo>
                    <a:lnTo>
                      <a:pt x="125" y="120"/>
                    </a:lnTo>
                    <a:lnTo>
                      <a:pt x="119" y="114"/>
                    </a:lnTo>
                    <a:lnTo>
                      <a:pt x="125" y="106"/>
                    </a:lnTo>
                    <a:lnTo>
                      <a:pt x="132" y="113"/>
                    </a:lnTo>
                    <a:lnTo>
                      <a:pt x="132" y="113"/>
                    </a:lnTo>
                    <a:close/>
                    <a:moveTo>
                      <a:pt x="103" y="86"/>
                    </a:moveTo>
                    <a:lnTo>
                      <a:pt x="97" y="93"/>
                    </a:lnTo>
                    <a:lnTo>
                      <a:pt x="89" y="86"/>
                    </a:lnTo>
                    <a:lnTo>
                      <a:pt x="95" y="80"/>
                    </a:lnTo>
                    <a:lnTo>
                      <a:pt x="103" y="86"/>
                    </a:lnTo>
                    <a:lnTo>
                      <a:pt x="103" y="86"/>
                    </a:lnTo>
                    <a:close/>
                    <a:moveTo>
                      <a:pt x="73" y="59"/>
                    </a:moveTo>
                    <a:lnTo>
                      <a:pt x="67" y="67"/>
                    </a:lnTo>
                    <a:lnTo>
                      <a:pt x="59" y="60"/>
                    </a:lnTo>
                    <a:lnTo>
                      <a:pt x="65" y="52"/>
                    </a:lnTo>
                    <a:lnTo>
                      <a:pt x="73" y="59"/>
                    </a:lnTo>
                    <a:lnTo>
                      <a:pt x="73" y="59"/>
                    </a:lnTo>
                    <a:close/>
                    <a:moveTo>
                      <a:pt x="43" y="33"/>
                    </a:moveTo>
                    <a:lnTo>
                      <a:pt x="37" y="41"/>
                    </a:lnTo>
                    <a:lnTo>
                      <a:pt x="30" y="34"/>
                    </a:lnTo>
                    <a:lnTo>
                      <a:pt x="37" y="26"/>
                    </a:lnTo>
                    <a:lnTo>
                      <a:pt x="43" y="3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4" name="Freeform 274"/>
              <p:cNvSpPr>
                <a:spLocks noEditPoints="1"/>
              </p:cNvSpPr>
              <p:nvPr/>
            </p:nvSpPr>
            <p:spPr bwMode="auto">
              <a:xfrm>
                <a:off x="4656780" y="5342648"/>
                <a:ext cx="1554523" cy="256787"/>
              </a:xfrm>
              <a:custGeom>
                <a:avLst/>
                <a:gdLst>
                  <a:gd name="T0" fmla="*/ 11 w 563"/>
                  <a:gd name="T1" fmla="*/ 12 h 93"/>
                  <a:gd name="T2" fmla="*/ 1 w 563"/>
                  <a:gd name="T3" fmla="*/ 0 h 93"/>
                  <a:gd name="T4" fmla="*/ 12 w 563"/>
                  <a:gd name="T5" fmla="*/ 2 h 93"/>
                  <a:gd name="T6" fmla="*/ 562 w 563"/>
                  <a:gd name="T7" fmla="*/ 93 h 93"/>
                  <a:gd name="T8" fmla="*/ 553 w 563"/>
                  <a:gd name="T9" fmla="*/ 81 h 93"/>
                  <a:gd name="T10" fmla="*/ 563 w 563"/>
                  <a:gd name="T11" fmla="*/ 83 h 93"/>
                  <a:gd name="T12" fmla="*/ 523 w 563"/>
                  <a:gd name="T13" fmla="*/ 88 h 93"/>
                  <a:gd name="T14" fmla="*/ 514 w 563"/>
                  <a:gd name="T15" fmla="*/ 76 h 93"/>
                  <a:gd name="T16" fmla="*/ 524 w 563"/>
                  <a:gd name="T17" fmla="*/ 77 h 93"/>
                  <a:gd name="T18" fmla="*/ 482 w 563"/>
                  <a:gd name="T19" fmla="*/ 81 h 93"/>
                  <a:gd name="T20" fmla="*/ 474 w 563"/>
                  <a:gd name="T21" fmla="*/ 71 h 93"/>
                  <a:gd name="T22" fmla="*/ 484 w 563"/>
                  <a:gd name="T23" fmla="*/ 72 h 93"/>
                  <a:gd name="T24" fmla="*/ 443 w 563"/>
                  <a:gd name="T25" fmla="*/ 76 h 93"/>
                  <a:gd name="T26" fmla="*/ 435 w 563"/>
                  <a:gd name="T27" fmla="*/ 64 h 93"/>
                  <a:gd name="T28" fmla="*/ 444 w 563"/>
                  <a:gd name="T29" fmla="*/ 66 h 93"/>
                  <a:gd name="T30" fmla="*/ 404 w 563"/>
                  <a:gd name="T31" fmla="*/ 70 h 93"/>
                  <a:gd name="T32" fmla="*/ 396 w 563"/>
                  <a:gd name="T33" fmla="*/ 59 h 93"/>
                  <a:gd name="T34" fmla="*/ 405 w 563"/>
                  <a:gd name="T35" fmla="*/ 60 h 93"/>
                  <a:gd name="T36" fmla="*/ 365 w 563"/>
                  <a:gd name="T37" fmla="*/ 64 h 93"/>
                  <a:gd name="T38" fmla="*/ 356 w 563"/>
                  <a:gd name="T39" fmla="*/ 53 h 93"/>
                  <a:gd name="T40" fmla="*/ 366 w 563"/>
                  <a:gd name="T41" fmla="*/ 54 h 93"/>
                  <a:gd name="T42" fmla="*/ 325 w 563"/>
                  <a:gd name="T43" fmla="*/ 58 h 93"/>
                  <a:gd name="T44" fmla="*/ 316 w 563"/>
                  <a:gd name="T45" fmla="*/ 47 h 93"/>
                  <a:gd name="T46" fmla="*/ 327 w 563"/>
                  <a:gd name="T47" fmla="*/ 49 h 93"/>
                  <a:gd name="T48" fmla="*/ 286 w 563"/>
                  <a:gd name="T49" fmla="*/ 53 h 93"/>
                  <a:gd name="T50" fmla="*/ 277 w 563"/>
                  <a:gd name="T51" fmla="*/ 41 h 93"/>
                  <a:gd name="T52" fmla="*/ 288 w 563"/>
                  <a:gd name="T53" fmla="*/ 42 h 93"/>
                  <a:gd name="T54" fmla="*/ 246 w 563"/>
                  <a:gd name="T55" fmla="*/ 47 h 93"/>
                  <a:gd name="T56" fmla="*/ 238 w 563"/>
                  <a:gd name="T57" fmla="*/ 36 h 93"/>
                  <a:gd name="T58" fmla="*/ 248 w 563"/>
                  <a:gd name="T59" fmla="*/ 37 h 93"/>
                  <a:gd name="T60" fmla="*/ 207 w 563"/>
                  <a:gd name="T61" fmla="*/ 41 h 93"/>
                  <a:gd name="T62" fmla="*/ 199 w 563"/>
                  <a:gd name="T63" fmla="*/ 29 h 93"/>
                  <a:gd name="T64" fmla="*/ 208 w 563"/>
                  <a:gd name="T65" fmla="*/ 32 h 93"/>
                  <a:gd name="T66" fmla="*/ 167 w 563"/>
                  <a:gd name="T67" fmla="*/ 36 h 93"/>
                  <a:gd name="T68" fmla="*/ 160 w 563"/>
                  <a:gd name="T69" fmla="*/ 24 h 93"/>
                  <a:gd name="T70" fmla="*/ 169 w 563"/>
                  <a:gd name="T71" fmla="*/ 25 h 93"/>
                  <a:gd name="T72" fmla="*/ 128 w 563"/>
                  <a:gd name="T73" fmla="*/ 29 h 93"/>
                  <a:gd name="T74" fmla="*/ 120 w 563"/>
                  <a:gd name="T75" fmla="*/ 19 h 93"/>
                  <a:gd name="T76" fmla="*/ 129 w 563"/>
                  <a:gd name="T77" fmla="*/ 20 h 93"/>
                  <a:gd name="T78" fmla="*/ 89 w 563"/>
                  <a:gd name="T79" fmla="*/ 24 h 93"/>
                  <a:gd name="T80" fmla="*/ 80 w 563"/>
                  <a:gd name="T81" fmla="*/ 12 h 93"/>
                  <a:gd name="T82" fmla="*/ 90 w 563"/>
                  <a:gd name="T83" fmla="*/ 13 h 93"/>
                  <a:gd name="T84" fmla="*/ 50 w 563"/>
                  <a:gd name="T85" fmla="*/ 17 h 93"/>
                  <a:gd name="T86" fmla="*/ 41 w 563"/>
                  <a:gd name="T8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3" h="93">
                    <a:moveTo>
                      <a:pt x="12" y="2"/>
                    </a:moveTo>
                    <a:lnTo>
                      <a:pt x="11" y="12"/>
                    </a:lnTo>
                    <a:lnTo>
                      <a:pt x="0" y="11"/>
                    </a:lnTo>
                    <a:lnTo>
                      <a:pt x="1" y="0"/>
                    </a:lnTo>
                    <a:lnTo>
                      <a:pt x="12" y="2"/>
                    </a:lnTo>
                    <a:lnTo>
                      <a:pt x="12" y="2"/>
                    </a:lnTo>
                    <a:close/>
                    <a:moveTo>
                      <a:pt x="563" y="83"/>
                    </a:moveTo>
                    <a:lnTo>
                      <a:pt x="562" y="93"/>
                    </a:lnTo>
                    <a:lnTo>
                      <a:pt x="552" y="92"/>
                    </a:lnTo>
                    <a:lnTo>
                      <a:pt x="553" y="81"/>
                    </a:lnTo>
                    <a:lnTo>
                      <a:pt x="563" y="83"/>
                    </a:lnTo>
                    <a:lnTo>
                      <a:pt x="563" y="83"/>
                    </a:lnTo>
                    <a:close/>
                    <a:moveTo>
                      <a:pt x="524" y="77"/>
                    </a:moveTo>
                    <a:lnTo>
                      <a:pt x="523" y="88"/>
                    </a:lnTo>
                    <a:lnTo>
                      <a:pt x="512" y="85"/>
                    </a:lnTo>
                    <a:lnTo>
                      <a:pt x="514" y="76"/>
                    </a:lnTo>
                    <a:lnTo>
                      <a:pt x="524" y="77"/>
                    </a:lnTo>
                    <a:lnTo>
                      <a:pt x="524" y="77"/>
                    </a:lnTo>
                    <a:close/>
                    <a:moveTo>
                      <a:pt x="484" y="72"/>
                    </a:moveTo>
                    <a:lnTo>
                      <a:pt x="482" y="81"/>
                    </a:lnTo>
                    <a:lnTo>
                      <a:pt x="473" y="80"/>
                    </a:lnTo>
                    <a:lnTo>
                      <a:pt x="474" y="71"/>
                    </a:lnTo>
                    <a:lnTo>
                      <a:pt x="484" y="72"/>
                    </a:lnTo>
                    <a:lnTo>
                      <a:pt x="484" y="72"/>
                    </a:lnTo>
                    <a:close/>
                    <a:moveTo>
                      <a:pt x="444" y="66"/>
                    </a:moveTo>
                    <a:lnTo>
                      <a:pt x="443" y="76"/>
                    </a:lnTo>
                    <a:lnTo>
                      <a:pt x="434" y="75"/>
                    </a:lnTo>
                    <a:lnTo>
                      <a:pt x="435" y="64"/>
                    </a:lnTo>
                    <a:lnTo>
                      <a:pt x="444" y="66"/>
                    </a:lnTo>
                    <a:lnTo>
                      <a:pt x="444" y="66"/>
                    </a:lnTo>
                    <a:close/>
                    <a:moveTo>
                      <a:pt x="405" y="60"/>
                    </a:moveTo>
                    <a:lnTo>
                      <a:pt x="404" y="70"/>
                    </a:lnTo>
                    <a:lnTo>
                      <a:pt x="395" y="68"/>
                    </a:lnTo>
                    <a:lnTo>
                      <a:pt x="396" y="59"/>
                    </a:lnTo>
                    <a:lnTo>
                      <a:pt x="405" y="60"/>
                    </a:lnTo>
                    <a:lnTo>
                      <a:pt x="405" y="60"/>
                    </a:lnTo>
                    <a:close/>
                    <a:moveTo>
                      <a:pt x="366" y="54"/>
                    </a:moveTo>
                    <a:lnTo>
                      <a:pt x="365" y="64"/>
                    </a:lnTo>
                    <a:lnTo>
                      <a:pt x="354" y="63"/>
                    </a:lnTo>
                    <a:lnTo>
                      <a:pt x="356" y="53"/>
                    </a:lnTo>
                    <a:lnTo>
                      <a:pt x="366" y="54"/>
                    </a:lnTo>
                    <a:lnTo>
                      <a:pt x="366" y="54"/>
                    </a:lnTo>
                    <a:close/>
                    <a:moveTo>
                      <a:pt x="327" y="49"/>
                    </a:moveTo>
                    <a:lnTo>
                      <a:pt x="325" y="58"/>
                    </a:lnTo>
                    <a:lnTo>
                      <a:pt x="315" y="56"/>
                    </a:lnTo>
                    <a:lnTo>
                      <a:pt x="316" y="47"/>
                    </a:lnTo>
                    <a:lnTo>
                      <a:pt x="327" y="49"/>
                    </a:lnTo>
                    <a:lnTo>
                      <a:pt x="327" y="49"/>
                    </a:lnTo>
                    <a:close/>
                    <a:moveTo>
                      <a:pt x="288" y="42"/>
                    </a:moveTo>
                    <a:lnTo>
                      <a:pt x="286" y="53"/>
                    </a:lnTo>
                    <a:lnTo>
                      <a:pt x="276" y="51"/>
                    </a:lnTo>
                    <a:lnTo>
                      <a:pt x="277" y="41"/>
                    </a:lnTo>
                    <a:lnTo>
                      <a:pt x="288" y="42"/>
                    </a:lnTo>
                    <a:lnTo>
                      <a:pt x="288" y="42"/>
                    </a:lnTo>
                    <a:close/>
                    <a:moveTo>
                      <a:pt x="248" y="37"/>
                    </a:moveTo>
                    <a:lnTo>
                      <a:pt x="246" y="47"/>
                    </a:lnTo>
                    <a:lnTo>
                      <a:pt x="237" y="45"/>
                    </a:lnTo>
                    <a:lnTo>
                      <a:pt x="238" y="36"/>
                    </a:lnTo>
                    <a:lnTo>
                      <a:pt x="248" y="37"/>
                    </a:lnTo>
                    <a:lnTo>
                      <a:pt x="248" y="37"/>
                    </a:lnTo>
                    <a:close/>
                    <a:moveTo>
                      <a:pt x="208" y="32"/>
                    </a:moveTo>
                    <a:lnTo>
                      <a:pt x="207" y="41"/>
                    </a:lnTo>
                    <a:lnTo>
                      <a:pt x="197" y="39"/>
                    </a:lnTo>
                    <a:lnTo>
                      <a:pt x="199" y="29"/>
                    </a:lnTo>
                    <a:lnTo>
                      <a:pt x="208" y="32"/>
                    </a:lnTo>
                    <a:lnTo>
                      <a:pt x="208" y="32"/>
                    </a:lnTo>
                    <a:close/>
                    <a:moveTo>
                      <a:pt x="169" y="25"/>
                    </a:moveTo>
                    <a:lnTo>
                      <a:pt x="167" y="36"/>
                    </a:lnTo>
                    <a:lnTo>
                      <a:pt x="158" y="34"/>
                    </a:lnTo>
                    <a:lnTo>
                      <a:pt x="160" y="24"/>
                    </a:lnTo>
                    <a:lnTo>
                      <a:pt x="169" y="25"/>
                    </a:lnTo>
                    <a:lnTo>
                      <a:pt x="169" y="25"/>
                    </a:lnTo>
                    <a:close/>
                    <a:moveTo>
                      <a:pt x="129" y="20"/>
                    </a:moveTo>
                    <a:lnTo>
                      <a:pt x="128" y="29"/>
                    </a:lnTo>
                    <a:lnTo>
                      <a:pt x="118" y="28"/>
                    </a:lnTo>
                    <a:lnTo>
                      <a:pt x="120" y="19"/>
                    </a:lnTo>
                    <a:lnTo>
                      <a:pt x="129" y="20"/>
                    </a:lnTo>
                    <a:lnTo>
                      <a:pt x="129" y="20"/>
                    </a:lnTo>
                    <a:close/>
                    <a:moveTo>
                      <a:pt x="90" y="13"/>
                    </a:moveTo>
                    <a:lnTo>
                      <a:pt x="89" y="24"/>
                    </a:lnTo>
                    <a:lnTo>
                      <a:pt x="78" y="22"/>
                    </a:lnTo>
                    <a:lnTo>
                      <a:pt x="80" y="12"/>
                    </a:lnTo>
                    <a:lnTo>
                      <a:pt x="90" y="13"/>
                    </a:lnTo>
                    <a:lnTo>
                      <a:pt x="90" y="13"/>
                    </a:lnTo>
                    <a:close/>
                    <a:moveTo>
                      <a:pt x="51" y="8"/>
                    </a:moveTo>
                    <a:lnTo>
                      <a:pt x="50" y="17"/>
                    </a:lnTo>
                    <a:lnTo>
                      <a:pt x="39" y="16"/>
                    </a:lnTo>
                    <a:lnTo>
                      <a:pt x="41" y="7"/>
                    </a:lnTo>
                    <a:lnTo>
                      <a:pt x="51"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5" name="Freeform 275"/>
              <p:cNvSpPr>
                <a:spLocks noEditPoints="1"/>
              </p:cNvSpPr>
              <p:nvPr/>
            </p:nvSpPr>
            <p:spPr bwMode="auto">
              <a:xfrm>
                <a:off x="6241674" y="5577344"/>
                <a:ext cx="1435793" cy="314770"/>
              </a:xfrm>
              <a:custGeom>
                <a:avLst/>
                <a:gdLst>
                  <a:gd name="T0" fmla="*/ 509 w 520"/>
                  <a:gd name="T1" fmla="*/ 102 h 114"/>
                  <a:gd name="T2" fmla="*/ 517 w 520"/>
                  <a:gd name="T3" fmla="*/ 114 h 114"/>
                  <a:gd name="T4" fmla="*/ 508 w 520"/>
                  <a:gd name="T5" fmla="*/ 111 h 114"/>
                  <a:gd name="T6" fmla="*/ 2 w 520"/>
                  <a:gd name="T7" fmla="*/ 0 h 114"/>
                  <a:gd name="T8" fmla="*/ 10 w 520"/>
                  <a:gd name="T9" fmla="*/ 12 h 114"/>
                  <a:gd name="T10" fmla="*/ 0 w 520"/>
                  <a:gd name="T11" fmla="*/ 11 h 114"/>
                  <a:gd name="T12" fmla="*/ 42 w 520"/>
                  <a:gd name="T13" fmla="*/ 8 h 114"/>
                  <a:gd name="T14" fmla="*/ 49 w 520"/>
                  <a:gd name="T15" fmla="*/ 20 h 114"/>
                  <a:gd name="T16" fmla="*/ 39 w 520"/>
                  <a:gd name="T17" fmla="*/ 19 h 114"/>
                  <a:gd name="T18" fmla="*/ 81 w 520"/>
                  <a:gd name="T19" fmla="*/ 16 h 114"/>
                  <a:gd name="T20" fmla="*/ 89 w 520"/>
                  <a:gd name="T21" fmla="*/ 28 h 114"/>
                  <a:gd name="T22" fmla="*/ 78 w 520"/>
                  <a:gd name="T23" fmla="*/ 26 h 114"/>
                  <a:gd name="T24" fmla="*/ 120 w 520"/>
                  <a:gd name="T25" fmla="*/ 24 h 114"/>
                  <a:gd name="T26" fmla="*/ 128 w 520"/>
                  <a:gd name="T27" fmla="*/ 36 h 114"/>
                  <a:gd name="T28" fmla="*/ 117 w 520"/>
                  <a:gd name="T29" fmla="*/ 33 h 114"/>
                  <a:gd name="T30" fmla="*/ 158 w 520"/>
                  <a:gd name="T31" fmla="*/ 32 h 114"/>
                  <a:gd name="T32" fmla="*/ 166 w 520"/>
                  <a:gd name="T33" fmla="*/ 43 h 114"/>
                  <a:gd name="T34" fmla="*/ 157 w 520"/>
                  <a:gd name="T35" fmla="*/ 41 h 114"/>
                  <a:gd name="T36" fmla="*/ 197 w 520"/>
                  <a:gd name="T37" fmla="*/ 39 h 114"/>
                  <a:gd name="T38" fmla="*/ 205 w 520"/>
                  <a:gd name="T39" fmla="*/ 51 h 114"/>
                  <a:gd name="T40" fmla="*/ 196 w 520"/>
                  <a:gd name="T41" fmla="*/ 49 h 114"/>
                  <a:gd name="T42" fmla="*/ 236 w 520"/>
                  <a:gd name="T43" fmla="*/ 47 h 114"/>
                  <a:gd name="T44" fmla="*/ 244 w 520"/>
                  <a:gd name="T45" fmla="*/ 59 h 114"/>
                  <a:gd name="T46" fmla="*/ 235 w 520"/>
                  <a:gd name="T47" fmla="*/ 56 h 114"/>
                  <a:gd name="T48" fmla="*/ 275 w 520"/>
                  <a:gd name="T49" fmla="*/ 55 h 114"/>
                  <a:gd name="T50" fmla="*/ 283 w 520"/>
                  <a:gd name="T51" fmla="*/ 67 h 114"/>
                  <a:gd name="T52" fmla="*/ 274 w 520"/>
                  <a:gd name="T53" fmla="*/ 64 h 114"/>
                  <a:gd name="T54" fmla="*/ 315 w 520"/>
                  <a:gd name="T55" fmla="*/ 63 h 114"/>
                  <a:gd name="T56" fmla="*/ 323 w 520"/>
                  <a:gd name="T57" fmla="*/ 75 h 114"/>
                  <a:gd name="T58" fmla="*/ 313 w 520"/>
                  <a:gd name="T59" fmla="*/ 72 h 114"/>
                  <a:gd name="T60" fmla="*/ 354 w 520"/>
                  <a:gd name="T61" fmla="*/ 71 h 114"/>
                  <a:gd name="T62" fmla="*/ 362 w 520"/>
                  <a:gd name="T63" fmla="*/ 83 h 114"/>
                  <a:gd name="T64" fmla="*/ 351 w 520"/>
                  <a:gd name="T65" fmla="*/ 80 h 114"/>
                  <a:gd name="T66" fmla="*/ 393 w 520"/>
                  <a:gd name="T67" fmla="*/ 79 h 114"/>
                  <a:gd name="T68" fmla="*/ 401 w 520"/>
                  <a:gd name="T69" fmla="*/ 90 h 114"/>
                  <a:gd name="T70" fmla="*/ 390 w 520"/>
                  <a:gd name="T71" fmla="*/ 88 h 114"/>
                  <a:gd name="T72" fmla="*/ 432 w 520"/>
                  <a:gd name="T73" fmla="*/ 86 h 114"/>
                  <a:gd name="T74" fmla="*/ 440 w 520"/>
                  <a:gd name="T75" fmla="*/ 98 h 114"/>
                  <a:gd name="T76" fmla="*/ 430 w 520"/>
                  <a:gd name="T77" fmla="*/ 96 h 114"/>
                  <a:gd name="T78" fmla="*/ 472 w 520"/>
                  <a:gd name="T79" fmla="*/ 94 h 114"/>
                  <a:gd name="T80" fmla="*/ 479 w 520"/>
                  <a:gd name="T81" fmla="*/ 10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 h="114">
                    <a:moveTo>
                      <a:pt x="508" y="111"/>
                    </a:moveTo>
                    <a:lnTo>
                      <a:pt x="509" y="102"/>
                    </a:lnTo>
                    <a:lnTo>
                      <a:pt x="520" y="103"/>
                    </a:lnTo>
                    <a:lnTo>
                      <a:pt x="517" y="114"/>
                    </a:lnTo>
                    <a:lnTo>
                      <a:pt x="508" y="111"/>
                    </a:lnTo>
                    <a:lnTo>
                      <a:pt x="508" y="111"/>
                    </a:lnTo>
                    <a:close/>
                    <a:moveTo>
                      <a:pt x="0" y="11"/>
                    </a:moveTo>
                    <a:lnTo>
                      <a:pt x="2" y="0"/>
                    </a:lnTo>
                    <a:lnTo>
                      <a:pt x="12" y="3"/>
                    </a:lnTo>
                    <a:lnTo>
                      <a:pt x="10" y="12"/>
                    </a:lnTo>
                    <a:lnTo>
                      <a:pt x="0" y="11"/>
                    </a:lnTo>
                    <a:lnTo>
                      <a:pt x="0" y="11"/>
                    </a:lnTo>
                    <a:close/>
                    <a:moveTo>
                      <a:pt x="39" y="19"/>
                    </a:moveTo>
                    <a:lnTo>
                      <a:pt x="42" y="8"/>
                    </a:lnTo>
                    <a:lnTo>
                      <a:pt x="51" y="11"/>
                    </a:lnTo>
                    <a:lnTo>
                      <a:pt x="49" y="20"/>
                    </a:lnTo>
                    <a:lnTo>
                      <a:pt x="39" y="19"/>
                    </a:lnTo>
                    <a:lnTo>
                      <a:pt x="39" y="19"/>
                    </a:lnTo>
                    <a:close/>
                    <a:moveTo>
                      <a:pt x="78" y="26"/>
                    </a:moveTo>
                    <a:lnTo>
                      <a:pt x="81" y="16"/>
                    </a:lnTo>
                    <a:lnTo>
                      <a:pt x="90" y="19"/>
                    </a:lnTo>
                    <a:lnTo>
                      <a:pt x="89" y="28"/>
                    </a:lnTo>
                    <a:lnTo>
                      <a:pt x="78" y="26"/>
                    </a:lnTo>
                    <a:lnTo>
                      <a:pt x="78" y="26"/>
                    </a:lnTo>
                    <a:close/>
                    <a:moveTo>
                      <a:pt x="117" y="33"/>
                    </a:moveTo>
                    <a:lnTo>
                      <a:pt x="120" y="24"/>
                    </a:lnTo>
                    <a:lnTo>
                      <a:pt x="129" y="26"/>
                    </a:lnTo>
                    <a:lnTo>
                      <a:pt x="128" y="36"/>
                    </a:lnTo>
                    <a:lnTo>
                      <a:pt x="117" y="33"/>
                    </a:lnTo>
                    <a:lnTo>
                      <a:pt x="117" y="33"/>
                    </a:lnTo>
                    <a:close/>
                    <a:moveTo>
                      <a:pt x="157" y="41"/>
                    </a:moveTo>
                    <a:lnTo>
                      <a:pt x="158" y="32"/>
                    </a:lnTo>
                    <a:lnTo>
                      <a:pt x="168" y="33"/>
                    </a:lnTo>
                    <a:lnTo>
                      <a:pt x="166" y="43"/>
                    </a:lnTo>
                    <a:lnTo>
                      <a:pt x="157" y="41"/>
                    </a:lnTo>
                    <a:lnTo>
                      <a:pt x="157" y="41"/>
                    </a:lnTo>
                    <a:close/>
                    <a:moveTo>
                      <a:pt x="196" y="49"/>
                    </a:moveTo>
                    <a:lnTo>
                      <a:pt x="197" y="39"/>
                    </a:lnTo>
                    <a:lnTo>
                      <a:pt x="208" y="41"/>
                    </a:lnTo>
                    <a:lnTo>
                      <a:pt x="205" y="51"/>
                    </a:lnTo>
                    <a:lnTo>
                      <a:pt x="196" y="49"/>
                    </a:lnTo>
                    <a:lnTo>
                      <a:pt x="196" y="49"/>
                    </a:lnTo>
                    <a:close/>
                    <a:moveTo>
                      <a:pt x="235" y="56"/>
                    </a:moveTo>
                    <a:lnTo>
                      <a:pt x="236" y="47"/>
                    </a:lnTo>
                    <a:lnTo>
                      <a:pt x="247" y="49"/>
                    </a:lnTo>
                    <a:lnTo>
                      <a:pt x="244" y="59"/>
                    </a:lnTo>
                    <a:lnTo>
                      <a:pt x="235" y="56"/>
                    </a:lnTo>
                    <a:lnTo>
                      <a:pt x="235" y="56"/>
                    </a:lnTo>
                    <a:close/>
                    <a:moveTo>
                      <a:pt x="274" y="64"/>
                    </a:moveTo>
                    <a:lnTo>
                      <a:pt x="275" y="55"/>
                    </a:lnTo>
                    <a:lnTo>
                      <a:pt x="286" y="56"/>
                    </a:lnTo>
                    <a:lnTo>
                      <a:pt x="283" y="67"/>
                    </a:lnTo>
                    <a:lnTo>
                      <a:pt x="274" y="64"/>
                    </a:lnTo>
                    <a:lnTo>
                      <a:pt x="274" y="64"/>
                    </a:lnTo>
                    <a:close/>
                    <a:moveTo>
                      <a:pt x="313" y="72"/>
                    </a:moveTo>
                    <a:lnTo>
                      <a:pt x="315" y="63"/>
                    </a:lnTo>
                    <a:lnTo>
                      <a:pt x="325" y="64"/>
                    </a:lnTo>
                    <a:lnTo>
                      <a:pt x="323" y="75"/>
                    </a:lnTo>
                    <a:lnTo>
                      <a:pt x="313" y="72"/>
                    </a:lnTo>
                    <a:lnTo>
                      <a:pt x="313" y="72"/>
                    </a:lnTo>
                    <a:close/>
                    <a:moveTo>
                      <a:pt x="351" y="80"/>
                    </a:moveTo>
                    <a:lnTo>
                      <a:pt x="354" y="71"/>
                    </a:lnTo>
                    <a:lnTo>
                      <a:pt x="363" y="72"/>
                    </a:lnTo>
                    <a:lnTo>
                      <a:pt x="362" y="83"/>
                    </a:lnTo>
                    <a:lnTo>
                      <a:pt x="351" y="80"/>
                    </a:lnTo>
                    <a:lnTo>
                      <a:pt x="351" y="80"/>
                    </a:lnTo>
                    <a:close/>
                    <a:moveTo>
                      <a:pt x="390" y="88"/>
                    </a:moveTo>
                    <a:lnTo>
                      <a:pt x="393" y="79"/>
                    </a:lnTo>
                    <a:lnTo>
                      <a:pt x="402" y="80"/>
                    </a:lnTo>
                    <a:lnTo>
                      <a:pt x="401" y="90"/>
                    </a:lnTo>
                    <a:lnTo>
                      <a:pt x="390" y="88"/>
                    </a:lnTo>
                    <a:lnTo>
                      <a:pt x="390" y="88"/>
                    </a:lnTo>
                    <a:close/>
                    <a:moveTo>
                      <a:pt x="430" y="96"/>
                    </a:moveTo>
                    <a:lnTo>
                      <a:pt x="432" y="86"/>
                    </a:lnTo>
                    <a:lnTo>
                      <a:pt x="441" y="88"/>
                    </a:lnTo>
                    <a:lnTo>
                      <a:pt x="440" y="98"/>
                    </a:lnTo>
                    <a:lnTo>
                      <a:pt x="430" y="96"/>
                    </a:lnTo>
                    <a:lnTo>
                      <a:pt x="430" y="96"/>
                    </a:lnTo>
                    <a:close/>
                    <a:moveTo>
                      <a:pt x="469" y="103"/>
                    </a:moveTo>
                    <a:lnTo>
                      <a:pt x="472" y="94"/>
                    </a:lnTo>
                    <a:lnTo>
                      <a:pt x="481" y="96"/>
                    </a:lnTo>
                    <a:lnTo>
                      <a:pt x="479" y="106"/>
                    </a:lnTo>
                    <a:lnTo>
                      <a:pt x="469" y="10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6" name="Freeform 276"/>
              <p:cNvSpPr>
                <a:spLocks noEditPoints="1"/>
              </p:cNvSpPr>
              <p:nvPr/>
            </p:nvSpPr>
            <p:spPr bwMode="auto">
              <a:xfrm>
                <a:off x="6122946" y="3661112"/>
                <a:ext cx="129774" cy="1894142"/>
              </a:xfrm>
              <a:custGeom>
                <a:avLst/>
                <a:gdLst>
                  <a:gd name="T0" fmla="*/ 0 w 47"/>
                  <a:gd name="T1" fmla="*/ 11 h 686"/>
                  <a:gd name="T2" fmla="*/ 10 w 47"/>
                  <a:gd name="T3" fmla="*/ 0 h 686"/>
                  <a:gd name="T4" fmla="*/ 10 w 47"/>
                  <a:gd name="T5" fmla="*/ 9 h 686"/>
                  <a:gd name="T6" fmla="*/ 36 w 47"/>
                  <a:gd name="T7" fmla="*/ 686 h 686"/>
                  <a:gd name="T8" fmla="*/ 45 w 47"/>
                  <a:gd name="T9" fmla="*/ 676 h 686"/>
                  <a:gd name="T10" fmla="*/ 47 w 47"/>
                  <a:gd name="T11" fmla="*/ 686 h 686"/>
                  <a:gd name="T12" fmla="*/ 34 w 47"/>
                  <a:gd name="T13" fmla="*/ 647 h 686"/>
                  <a:gd name="T14" fmla="*/ 44 w 47"/>
                  <a:gd name="T15" fmla="*/ 637 h 686"/>
                  <a:gd name="T16" fmla="*/ 44 w 47"/>
                  <a:gd name="T17" fmla="*/ 646 h 686"/>
                  <a:gd name="T18" fmla="*/ 32 w 47"/>
                  <a:gd name="T19" fmla="*/ 607 h 686"/>
                  <a:gd name="T20" fmla="*/ 41 w 47"/>
                  <a:gd name="T21" fmla="*/ 596 h 686"/>
                  <a:gd name="T22" fmla="*/ 41 w 47"/>
                  <a:gd name="T23" fmla="*/ 607 h 686"/>
                  <a:gd name="T24" fmla="*/ 30 w 47"/>
                  <a:gd name="T25" fmla="*/ 567 h 686"/>
                  <a:gd name="T26" fmla="*/ 39 w 47"/>
                  <a:gd name="T27" fmla="*/ 557 h 686"/>
                  <a:gd name="T28" fmla="*/ 40 w 47"/>
                  <a:gd name="T29" fmla="*/ 567 h 686"/>
                  <a:gd name="T30" fmla="*/ 28 w 47"/>
                  <a:gd name="T31" fmla="*/ 528 h 686"/>
                  <a:gd name="T32" fmla="*/ 38 w 47"/>
                  <a:gd name="T33" fmla="*/ 516 h 686"/>
                  <a:gd name="T34" fmla="*/ 38 w 47"/>
                  <a:gd name="T35" fmla="*/ 527 h 686"/>
                  <a:gd name="T36" fmla="*/ 26 w 47"/>
                  <a:gd name="T37" fmla="*/ 488 h 686"/>
                  <a:gd name="T38" fmla="*/ 35 w 47"/>
                  <a:gd name="T39" fmla="*/ 477 h 686"/>
                  <a:gd name="T40" fmla="*/ 36 w 47"/>
                  <a:gd name="T41" fmla="*/ 488 h 686"/>
                  <a:gd name="T42" fmla="*/ 23 w 47"/>
                  <a:gd name="T43" fmla="*/ 448 h 686"/>
                  <a:gd name="T44" fmla="*/ 32 w 47"/>
                  <a:gd name="T45" fmla="*/ 438 h 686"/>
                  <a:gd name="T46" fmla="*/ 34 w 47"/>
                  <a:gd name="T47" fmla="*/ 447 h 686"/>
                  <a:gd name="T48" fmla="*/ 22 w 47"/>
                  <a:gd name="T49" fmla="*/ 408 h 686"/>
                  <a:gd name="T50" fmla="*/ 31 w 47"/>
                  <a:gd name="T51" fmla="*/ 398 h 686"/>
                  <a:gd name="T52" fmla="*/ 31 w 47"/>
                  <a:gd name="T53" fmla="*/ 408 h 686"/>
                  <a:gd name="T54" fmla="*/ 19 w 47"/>
                  <a:gd name="T55" fmla="*/ 369 h 686"/>
                  <a:gd name="T56" fmla="*/ 28 w 47"/>
                  <a:gd name="T57" fmla="*/ 358 h 686"/>
                  <a:gd name="T58" fmla="*/ 30 w 47"/>
                  <a:gd name="T59" fmla="*/ 367 h 686"/>
                  <a:gd name="T60" fmla="*/ 17 w 47"/>
                  <a:gd name="T61" fmla="*/ 328 h 686"/>
                  <a:gd name="T62" fmla="*/ 27 w 47"/>
                  <a:gd name="T63" fmla="*/ 318 h 686"/>
                  <a:gd name="T64" fmla="*/ 27 w 47"/>
                  <a:gd name="T65" fmla="*/ 328 h 686"/>
                  <a:gd name="T66" fmla="*/ 15 w 47"/>
                  <a:gd name="T67" fmla="*/ 289 h 686"/>
                  <a:gd name="T68" fmla="*/ 24 w 47"/>
                  <a:gd name="T69" fmla="*/ 279 h 686"/>
                  <a:gd name="T70" fmla="*/ 24 w 47"/>
                  <a:gd name="T71" fmla="*/ 289 h 686"/>
                  <a:gd name="T72" fmla="*/ 13 w 47"/>
                  <a:gd name="T73" fmla="*/ 249 h 686"/>
                  <a:gd name="T74" fmla="*/ 22 w 47"/>
                  <a:gd name="T75" fmla="*/ 238 h 686"/>
                  <a:gd name="T76" fmla="*/ 23 w 47"/>
                  <a:gd name="T77" fmla="*/ 249 h 686"/>
                  <a:gd name="T78" fmla="*/ 11 w 47"/>
                  <a:gd name="T79" fmla="*/ 209 h 686"/>
                  <a:gd name="T80" fmla="*/ 21 w 47"/>
                  <a:gd name="T81" fmla="*/ 199 h 686"/>
                  <a:gd name="T82" fmla="*/ 21 w 47"/>
                  <a:gd name="T83" fmla="*/ 209 h 686"/>
                  <a:gd name="T84" fmla="*/ 9 w 47"/>
                  <a:gd name="T85" fmla="*/ 170 h 686"/>
                  <a:gd name="T86" fmla="*/ 18 w 47"/>
                  <a:gd name="T87" fmla="*/ 160 h 686"/>
                  <a:gd name="T88" fmla="*/ 19 w 47"/>
                  <a:gd name="T89" fmla="*/ 169 h 686"/>
                  <a:gd name="T90" fmla="*/ 6 w 47"/>
                  <a:gd name="T91" fmla="*/ 130 h 686"/>
                  <a:gd name="T92" fmla="*/ 15 w 47"/>
                  <a:gd name="T93" fmla="*/ 119 h 686"/>
                  <a:gd name="T94" fmla="*/ 17 w 47"/>
                  <a:gd name="T95" fmla="*/ 130 h 686"/>
                  <a:gd name="T96" fmla="*/ 5 w 47"/>
                  <a:gd name="T97" fmla="*/ 90 h 686"/>
                  <a:gd name="T98" fmla="*/ 14 w 47"/>
                  <a:gd name="T99" fmla="*/ 80 h 686"/>
                  <a:gd name="T100" fmla="*/ 14 w 47"/>
                  <a:gd name="T101" fmla="*/ 89 h 686"/>
                  <a:gd name="T102" fmla="*/ 2 w 47"/>
                  <a:gd name="T103" fmla="*/ 50 h 686"/>
                  <a:gd name="T104" fmla="*/ 11 w 47"/>
                  <a:gd name="T105" fmla="*/ 39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 h="686">
                    <a:moveTo>
                      <a:pt x="10" y="9"/>
                    </a:moveTo>
                    <a:lnTo>
                      <a:pt x="0" y="11"/>
                    </a:lnTo>
                    <a:lnTo>
                      <a:pt x="0" y="0"/>
                    </a:lnTo>
                    <a:lnTo>
                      <a:pt x="10" y="0"/>
                    </a:lnTo>
                    <a:lnTo>
                      <a:pt x="10" y="9"/>
                    </a:lnTo>
                    <a:lnTo>
                      <a:pt x="10" y="9"/>
                    </a:lnTo>
                    <a:close/>
                    <a:moveTo>
                      <a:pt x="47" y="686"/>
                    </a:moveTo>
                    <a:lnTo>
                      <a:pt x="36" y="686"/>
                    </a:lnTo>
                    <a:lnTo>
                      <a:pt x="36" y="677"/>
                    </a:lnTo>
                    <a:lnTo>
                      <a:pt x="45" y="676"/>
                    </a:lnTo>
                    <a:lnTo>
                      <a:pt x="47" y="686"/>
                    </a:lnTo>
                    <a:lnTo>
                      <a:pt x="47" y="686"/>
                    </a:lnTo>
                    <a:close/>
                    <a:moveTo>
                      <a:pt x="44" y="646"/>
                    </a:moveTo>
                    <a:lnTo>
                      <a:pt x="34" y="647"/>
                    </a:lnTo>
                    <a:lnTo>
                      <a:pt x="34" y="637"/>
                    </a:lnTo>
                    <a:lnTo>
                      <a:pt x="44" y="637"/>
                    </a:lnTo>
                    <a:lnTo>
                      <a:pt x="44" y="646"/>
                    </a:lnTo>
                    <a:lnTo>
                      <a:pt x="44" y="646"/>
                    </a:lnTo>
                    <a:close/>
                    <a:moveTo>
                      <a:pt x="41" y="607"/>
                    </a:moveTo>
                    <a:lnTo>
                      <a:pt x="32" y="607"/>
                    </a:lnTo>
                    <a:lnTo>
                      <a:pt x="31" y="597"/>
                    </a:lnTo>
                    <a:lnTo>
                      <a:pt x="41" y="596"/>
                    </a:lnTo>
                    <a:lnTo>
                      <a:pt x="41" y="607"/>
                    </a:lnTo>
                    <a:lnTo>
                      <a:pt x="41" y="607"/>
                    </a:lnTo>
                    <a:close/>
                    <a:moveTo>
                      <a:pt x="40" y="567"/>
                    </a:moveTo>
                    <a:lnTo>
                      <a:pt x="30" y="567"/>
                    </a:lnTo>
                    <a:lnTo>
                      <a:pt x="30" y="557"/>
                    </a:lnTo>
                    <a:lnTo>
                      <a:pt x="39" y="557"/>
                    </a:lnTo>
                    <a:lnTo>
                      <a:pt x="40" y="567"/>
                    </a:lnTo>
                    <a:lnTo>
                      <a:pt x="40" y="567"/>
                    </a:lnTo>
                    <a:close/>
                    <a:moveTo>
                      <a:pt x="38" y="527"/>
                    </a:moveTo>
                    <a:lnTo>
                      <a:pt x="28" y="528"/>
                    </a:lnTo>
                    <a:lnTo>
                      <a:pt x="27" y="518"/>
                    </a:lnTo>
                    <a:lnTo>
                      <a:pt x="38" y="516"/>
                    </a:lnTo>
                    <a:lnTo>
                      <a:pt x="38" y="527"/>
                    </a:lnTo>
                    <a:lnTo>
                      <a:pt x="38" y="527"/>
                    </a:lnTo>
                    <a:close/>
                    <a:moveTo>
                      <a:pt x="36" y="488"/>
                    </a:moveTo>
                    <a:lnTo>
                      <a:pt x="26" y="488"/>
                    </a:lnTo>
                    <a:lnTo>
                      <a:pt x="24" y="477"/>
                    </a:lnTo>
                    <a:lnTo>
                      <a:pt x="35" y="477"/>
                    </a:lnTo>
                    <a:lnTo>
                      <a:pt x="36" y="488"/>
                    </a:lnTo>
                    <a:lnTo>
                      <a:pt x="36" y="488"/>
                    </a:lnTo>
                    <a:close/>
                    <a:moveTo>
                      <a:pt x="34" y="447"/>
                    </a:moveTo>
                    <a:lnTo>
                      <a:pt x="23" y="448"/>
                    </a:lnTo>
                    <a:lnTo>
                      <a:pt x="23" y="438"/>
                    </a:lnTo>
                    <a:lnTo>
                      <a:pt x="32" y="438"/>
                    </a:lnTo>
                    <a:lnTo>
                      <a:pt x="34" y="447"/>
                    </a:lnTo>
                    <a:lnTo>
                      <a:pt x="34" y="447"/>
                    </a:lnTo>
                    <a:close/>
                    <a:moveTo>
                      <a:pt x="31" y="408"/>
                    </a:moveTo>
                    <a:lnTo>
                      <a:pt x="22" y="408"/>
                    </a:lnTo>
                    <a:lnTo>
                      <a:pt x="21" y="399"/>
                    </a:lnTo>
                    <a:lnTo>
                      <a:pt x="31" y="398"/>
                    </a:lnTo>
                    <a:lnTo>
                      <a:pt x="31" y="408"/>
                    </a:lnTo>
                    <a:lnTo>
                      <a:pt x="31" y="408"/>
                    </a:lnTo>
                    <a:close/>
                    <a:moveTo>
                      <a:pt x="30" y="367"/>
                    </a:moveTo>
                    <a:lnTo>
                      <a:pt x="19" y="369"/>
                    </a:lnTo>
                    <a:lnTo>
                      <a:pt x="19" y="358"/>
                    </a:lnTo>
                    <a:lnTo>
                      <a:pt x="28" y="358"/>
                    </a:lnTo>
                    <a:lnTo>
                      <a:pt x="30" y="367"/>
                    </a:lnTo>
                    <a:lnTo>
                      <a:pt x="30" y="367"/>
                    </a:lnTo>
                    <a:close/>
                    <a:moveTo>
                      <a:pt x="27" y="328"/>
                    </a:moveTo>
                    <a:lnTo>
                      <a:pt x="17" y="328"/>
                    </a:lnTo>
                    <a:lnTo>
                      <a:pt x="17" y="319"/>
                    </a:lnTo>
                    <a:lnTo>
                      <a:pt x="27" y="318"/>
                    </a:lnTo>
                    <a:lnTo>
                      <a:pt x="27" y="328"/>
                    </a:lnTo>
                    <a:lnTo>
                      <a:pt x="27" y="328"/>
                    </a:lnTo>
                    <a:close/>
                    <a:moveTo>
                      <a:pt x="24" y="289"/>
                    </a:moveTo>
                    <a:lnTo>
                      <a:pt x="15" y="289"/>
                    </a:lnTo>
                    <a:lnTo>
                      <a:pt x="14" y="279"/>
                    </a:lnTo>
                    <a:lnTo>
                      <a:pt x="24" y="279"/>
                    </a:lnTo>
                    <a:lnTo>
                      <a:pt x="24" y="289"/>
                    </a:lnTo>
                    <a:lnTo>
                      <a:pt x="24" y="289"/>
                    </a:lnTo>
                    <a:close/>
                    <a:moveTo>
                      <a:pt x="23" y="249"/>
                    </a:moveTo>
                    <a:lnTo>
                      <a:pt x="13" y="249"/>
                    </a:lnTo>
                    <a:lnTo>
                      <a:pt x="13" y="239"/>
                    </a:lnTo>
                    <a:lnTo>
                      <a:pt x="22" y="238"/>
                    </a:lnTo>
                    <a:lnTo>
                      <a:pt x="23" y="249"/>
                    </a:lnTo>
                    <a:lnTo>
                      <a:pt x="23" y="249"/>
                    </a:lnTo>
                    <a:close/>
                    <a:moveTo>
                      <a:pt x="21" y="209"/>
                    </a:moveTo>
                    <a:lnTo>
                      <a:pt x="11" y="209"/>
                    </a:lnTo>
                    <a:lnTo>
                      <a:pt x="10" y="199"/>
                    </a:lnTo>
                    <a:lnTo>
                      <a:pt x="21" y="199"/>
                    </a:lnTo>
                    <a:lnTo>
                      <a:pt x="21" y="209"/>
                    </a:lnTo>
                    <a:lnTo>
                      <a:pt x="21" y="209"/>
                    </a:lnTo>
                    <a:close/>
                    <a:moveTo>
                      <a:pt x="19" y="169"/>
                    </a:moveTo>
                    <a:lnTo>
                      <a:pt x="9" y="170"/>
                    </a:lnTo>
                    <a:lnTo>
                      <a:pt x="7" y="160"/>
                    </a:lnTo>
                    <a:lnTo>
                      <a:pt x="18" y="160"/>
                    </a:lnTo>
                    <a:lnTo>
                      <a:pt x="19" y="169"/>
                    </a:lnTo>
                    <a:lnTo>
                      <a:pt x="19" y="169"/>
                    </a:lnTo>
                    <a:close/>
                    <a:moveTo>
                      <a:pt x="17" y="130"/>
                    </a:moveTo>
                    <a:lnTo>
                      <a:pt x="6" y="130"/>
                    </a:lnTo>
                    <a:lnTo>
                      <a:pt x="6" y="120"/>
                    </a:lnTo>
                    <a:lnTo>
                      <a:pt x="15" y="119"/>
                    </a:lnTo>
                    <a:lnTo>
                      <a:pt x="17" y="130"/>
                    </a:lnTo>
                    <a:lnTo>
                      <a:pt x="17" y="130"/>
                    </a:lnTo>
                    <a:close/>
                    <a:moveTo>
                      <a:pt x="14" y="89"/>
                    </a:moveTo>
                    <a:lnTo>
                      <a:pt x="5" y="90"/>
                    </a:lnTo>
                    <a:lnTo>
                      <a:pt x="4" y="80"/>
                    </a:lnTo>
                    <a:lnTo>
                      <a:pt x="14" y="80"/>
                    </a:lnTo>
                    <a:lnTo>
                      <a:pt x="14" y="89"/>
                    </a:lnTo>
                    <a:lnTo>
                      <a:pt x="14" y="89"/>
                    </a:lnTo>
                    <a:close/>
                    <a:moveTo>
                      <a:pt x="13" y="50"/>
                    </a:moveTo>
                    <a:lnTo>
                      <a:pt x="2" y="50"/>
                    </a:lnTo>
                    <a:lnTo>
                      <a:pt x="2" y="41"/>
                    </a:lnTo>
                    <a:lnTo>
                      <a:pt x="11" y="39"/>
                    </a:lnTo>
                    <a:lnTo>
                      <a:pt x="13" y="5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7" name="Freeform 277"/>
              <p:cNvSpPr>
                <a:spLocks noEditPoints="1"/>
              </p:cNvSpPr>
              <p:nvPr/>
            </p:nvSpPr>
            <p:spPr bwMode="auto">
              <a:xfrm>
                <a:off x="6136751" y="3674919"/>
                <a:ext cx="1449600" cy="63507"/>
              </a:xfrm>
              <a:custGeom>
                <a:avLst/>
                <a:gdLst>
                  <a:gd name="T0" fmla="*/ 515 w 525"/>
                  <a:gd name="T1" fmla="*/ 0 h 23"/>
                  <a:gd name="T2" fmla="*/ 525 w 525"/>
                  <a:gd name="T3" fmla="*/ 10 h 23"/>
                  <a:gd name="T4" fmla="*/ 515 w 525"/>
                  <a:gd name="T5" fmla="*/ 10 h 23"/>
                  <a:gd name="T6" fmla="*/ 8 w 525"/>
                  <a:gd name="T7" fmla="*/ 23 h 23"/>
                  <a:gd name="T8" fmla="*/ 0 w 525"/>
                  <a:gd name="T9" fmla="*/ 13 h 23"/>
                  <a:gd name="T10" fmla="*/ 0 w 525"/>
                  <a:gd name="T11" fmla="*/ 23 h 23"/>
                  <a:gd name="T12" fmla="*/ 36 w 525"/>
                  <a:gd name="T13" fmla="*/ 12 h 23"/>
                  <a:gd name="T14" fmla="*/ 47 w 525"/>
                  <a:gd name="T15" fmla="*/ 21 h 23"/>
                  <a:gd name="T16" fmla="*/ 38 w 525"/>
                  <a:gd name="T17" fmla="*/ 23 h 23"/>
                  <a:gd name="T18" fmla="*/ 77 w 525"/>
                  <a:gd name="T19" fmla="*/ 11 h 23"/>
                  <a:gd name="T20" fmla="*/ 87 w 525"/>
                  <a:gd name="T21" fmla="*/ 21 h 23"/>
                  <a:gd name="T22" fmla="*/ 77 w 525"/>
                  <a:gd name="T23" fmla="*/ 21 h 23"/>
                  <a:gd name="T24" fmla="*/ 116 w 525"/>
                  <a:gd name="T25" fmla="*/ 10 h 23"/>
                  <a:gd name="T26" fmla="*/ 127 w 525"/>
                  <a:gd name="T27" fmla="*/ 20 h 23"/>
                  <a:gd name="T28" fmla="*/ 117 w 525"/>
                  <a:gd name="T29" fmla="*/ 20 h 23"/>
                  <a:gd name="T30" fmla="*/ 157 w 525"/>
                  <a:gd name="T31" fmla="*/ 10 h 23"/>
                  <a:gd name="T32" fmla="*/ 167 w 525"/>
                  <a:gd name="T33" fmla="*/ 19 h 23"/>
                  <a:gd name="T34" fmla="*/ 157 w 525"/>
                  <a:gd name="T35" fmla="*/ 19 h 23"/>
                  <a:gd name="T36" fmla="*/ 196 w 525"/>
                  <a:gd name="T37" fmla="*/ 8 h 23"/>
                  <a:gd name="T38" fmla="*/ 206 w 525"/>
                  <a:gd name="T39" fmla="*/ 17 h 23"/>
                  <a:gd name="T40" fmla="*/ 196 w 525"/>
                  <a:gd name="T41" fmla="*/ 17 h 23"/>
                  <a:gd name="T42" fmla="*/ 236 w 525"/>
                  <a:gd name="T43" fmla="*/ 7 h 23"/>
                  <a:gd name="T44" fmla="*/ 247 w 525"/>
                  <a:gd name="T45" fmla="*/ 17 h 23"/>
                  <a:gd name="T46" fmla="*/ 236 w 525"/>
                  <a:gd name="T47" fmla="*/ 17 h 23"/>
                  <a:gd name="T48" fmla="*/ 276 w 525"/>
                  <a:gd name="T49" fmla="*/ 6 h 23"/>
                  <a:gd name="T50" fmla="*/ 286 w 525"/>
                  <a:gd name="T51" fmla="*/ 16 h 23"/>
                  <a:gd name="T52" fmla="*/ 276 w 525"/>
                  <a:gd name="T53" fmla="*/ 16 h 23"/>
                  <a:gd name="T54" fmla="*/ 316 w 525"/>
                  <a:gd name="T55" fmla="*/ 6 h 23"/>
                  <a:gd name="T56" fmla="*/ 325 w 525"/>
                  <a:gd name="T57" fmla="*/ 15 h 23"/>
                  <a:gd name="T58" fmla="*/ 316 w 525"/>
                  <a:gd name="T59" fmla="*/ 15 h 23"/>
                  <a:gd name="T60" fmla="*/ 355 w 525"/>
                  <a:gd name="T61" fmla="*/ 4 h 23"/>
                  <a:gd name="T62" fmla="*/ 366 w 525"/>
                  <a:gd name="T63" fmla="*/ 13 h 23"/>
                  <a:gd name="T64" fmla="*/ 355 w 525"/>
                  <a:gd name="T65" fmla="*/ 13 h 23"/>
                  <a:gd name="T66" fmla="*/ 396 w 525"/>
                  <a:gd name="T67" fmla="*/ 3 h 23"/>
                  <a:gd name="T68" fmla="*/ 405 w 525"/>
                  <a:gd name="T69" fmla="*/ 12 h 23"/>
                  <a:gd name="T70" fmla="*/ 396 w 525"/>
                  <a:gd name="T71" fmla="*/ 13 h 23"/>
                  <a:gd name="T72" fmla="*/ 435 w 525"/>
                  <a:gd name="T73" fmla="*/ 2 h 23"/>
                  <a:gd name="T74" fmla="*/ 445 w 525"/>
                  <a:gd name="T75" fmla="*/ 12 h 23"/>
                  <a:gd name="T76" fmla="*/ 435 w 525"/>
                  <a:gd name="T77" fmla="*/ 12 h 23"/>
                  <a:gd name="T78" fmla="*/ 476 w 525"/>
                  <a:gd name="T79" fmla="*/ 2 h 23"/>
                  <a:gd name="T80" fmla="*/ 485 w 525"/>
                  <a:gd name="T81"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5" h="23">
                    <a:moveTo>
                      <a:pt x="515" y="10"/>
                    </a:moveTo>
                    <a:lnTo>
                      <a:pt x="515" y="0"/>
                    </a:lnTo>
                    <a:lnTo>
                      <a:pt x="525" y="0"/>
                    </a:lnTo>
                    <a:lnTo>
                      <a:pt x="525" y="10"/>
                    </a:lnTo>
                    <a:lnTo>
                      <a:pt x="515" y="10"/>
                    </a:lnTo>
                    <a:lnTo>
                      <a:pt x="515" y="10"/>
                    </a:lnTo>
                    <a:close/>
                    <a:moveTo>
                      <a:pt x="0" y="23"/>
                    </a:moveTo>
                    <a:lnTo>
                      <a:pt x="8" y="23"/>
                    </a:lnTo>
                    <a:lnTo>
                      <a:pt x="8" y="12"/>
                    </a:lnTo>
                    <a:lnTo>
                      <a:pt x="0" y="13"/>
                    </a:lnTo>
                    <a:lnTo>
                      <a:pt x="0" y="23"/>
                    </a:lnTo>
                    <a:lnTo>
                      <a:pt x="0" y="23"/>
                    </a:lnTo>
                    <a:close/>
                    <a:moveTo>
                      <a:pt x="38" y="23"/>
                    </a:moveTo>
                    <a:lnTo>
                      <a:pt x="36" y="12"/>
                    </a:lnTo>
                    <a:lnTo>
                      <a:pt x="47" y="12"/>
                    </a:lnTo>
                    <a:lnTo>
                      <a:pt x="47" y="21"/>
                    </a:lnTo>
                    <a:lnTo>
                      <a:pt x="38" y="23"/>
                    </a:lnTo>
                    <a:lnTo>
                      <a:pt x="38" y="23"/>
                    </a:lnTo>
                    <a:close/>
                    <a:moveTo>
                      <a:pt x="77" y="21"/>
                    </a:moveTo>
                    <a:lnTo>
                      <a:pt x="77" y="11"/>
                    </a:lnTo>
                    <a:lnTo>
                      <a:pt x="86" y="11"/>
                    </a:lnTo>
                    <a:lnTo>
                      <a:pt x="87" y="21"/>
                    </a:lnTo>
                    <a:lnTo>
                      <a:pt x="77" y="21"/>
                    </a:lnTo>
                    <a:lnTo>
                      <a:pt x="77" y="21"/>
                    </a:lnTo>
                    <a:close/>
                    <a:moveTo>
                      <a:pt x="117" y="20"/>
                    </a:moveTo>
                    <a:lnTo>
                      <a:pt x="116" y="10"/>
                    </a:lnTo>
                    <a:lnTo>
                      <a:pt x="127" y="10"/>
                    </a:lnTo>
                    <a:lnTo>
                      <a:pt x="127" y="20"/>
                    </a:lnTo>
                    <a:lnTo>
                      <a:pt x="117" y="20"/>
                    </a:lnTo>
                    <a:lnTo>
                      <a:pt x="117" y="20"/>
                    </a:lnTo>
                    <a:close/>
                    <a:moveTo>
                      <a:pt x="157" y="19"/>
                    </a:moveTo>
                    <a:lnTo>
                      <a:pt x="157" y="10"/>
                    </a:lnTo>
                    <a:lnTo>
                      <a:pt x="166" y="8"/>
                    </a:lnTo>
                    <a:lnTo>
                      <a:pt x="167" y="19"/>
                    </a:lnTo>
                    <a:lnTo>
                      <a:pt x="157" y="19"/>
                    </a:lnTo>
                    <a:lnTo>
                      <a:pt x="157" y="19"/>
                    </a:lnTo>
                    <a:close/>
                    <a:moveTo>
                      <a:pt x="196" y="17"/>
                    </a:moveTo>
                    <a:lnTo>
                      <a:pt x="196" y="8"/>
                    </a:lnTo>
                    <a:lnTo>
                      <a:pt x="206" y="8"/>
                    </a:lnTo>
                    <a:lnTo>
                      <a:pt x="206" y="17"/>
                    </a:lnTo>
                    <a:lnTo>
                      <a:pt x="196" y="17"/>
                    </a:lnTo>
                    <a:lnTo>
                      <a:pt x="196" y="17"/>
                    </a:lnTo>
                    <a:close/>
                    <a:moveTo>
                      <a:pt x="236" y="17"/>
                    </a:moveTo>
                    <a:lnTo>
                      <a:pt x="236" y="7"/>
                    </a:lnTo>
                    <a:lnTo>
                      <a:pt x="246" y="7"/>
                    </a:lnTo>
                    <a:lnTo>
                      <a:pt x="247" y="17"/>
                    </a:lnTo>
                    <a:lnTo>
                      <a:pt x="236" y="17"/>
                    </a:lnTo>
                    <a:lnTo>
                      <a:pt x="236" y="17"/>
                    </a:lnTo>
                    <a:close/>
                    <a:moveTo>
                      <a:pt x="276" y="16"/>
                    </a:moveTo>
                    <a:lnTo>
                      <a:pt x="276" y="6"/>
                    </a:lnTo>
                    <a:lnTo>
                      <a:pt x="286" y="6"/>
                    </a:lnTo>
                    <a:lnTo>
                      <a:pt x="286" y="16"/>
                    </a:lnTo>
                    <a:lnTo>
                      <a:pt x="276" y="16"/>
                    </a:lnTo>
                    <a:lnTo>
                      <a:pt x="276" y="16"/>
                    </a:lnTo>
                    <a:close/>
                    <a:moveTo>
                      <a:pt x="316" y="15"/>
                    </a:moveTo>
                    <a:lnTo>
                      <a:pt x="316" y="6"/>
                    </a:lnTo>
                    <a:lnTo>
                      <a:pt x="325" y="4"/>
                    </a:lnTo>
                    <a:lnTo>
                      <a:pt x="325" y="15"/>
                    </a:lnTo>
                    <a:lnTo>
                      <a:pt x="316" y="15"/>
                    </a:lnTo>
                    <a:lnTo>
                      <a:pt x="316" y="15"/>
                    </a:lnTo>
                    <a:close/>
                    <a:moveTo>
                      <a:pt x="355" y="13"/>
                    </a:moveTo>
                    <a:lnTo>
                      <a:pt x="355" y="4"/>
                    </a:lnTo>
                    <a:lnTo>
                      <a:pt x="366" y="4"/>
                    </a:lnTo>
                    <a:lnTo>
                      <a:pt x="366" y="13"/>
                    </a:lnTo>
                    <a:lnTo>
                      <a:pt x="355" y="13"/>
                    </a:lnTo>
                    <a:lnTo>
                      <a:pt x="355" y="13"/>
                    </a:lnTo>
                    <a:close/>
                    <a:moveTo>
                      <a:pt x="396" y="13"/>
                    </a:moveTo>
                    <a:lnTo>
                      <a:pt x="396" y="3"/>
                    </a:lnTo>
                    <a:lnTo>
                      <a:pt x="405" y="3"/>
                    </a:lnTo>
                    <a:lnTo>
                      <a:pt x="405" y="12"/>
                    </a:lnTo>
                    <a:lnTo>
                      <a:pt x="396" y="13"/>
                    </a:lnTo>
                    <a:lnTo>
                      <a:pt x="396" y="13"/>
                    </a:lnTo>
                    <a:close/>
                    <a:moveTo>
                      <a:pt x="435" y="12"/>
                    </a:moveTo>
                    <a:lnTo>
                      <a:pt x="435" y="2"/>
                    </a:lnTo>
                    <a:lnTo>
                      <a:pt x="445" y="2"/>
                    </a:lnTo>
                    <a:lnTo>
                      <a:pt x="445" y="12"/>
                    </a:lnTo>
                    <a:lnTo>
                      <a:pt x="435" y="12"/>
                    </a:lnTo>
                    <a:lnTo>
                      <a:pt x="435" y="12"/>
                    </a:lnTo>
                    <a:close/>
                    <a:moveTo>
                      <a:pt x="476" y="11"/>
                    </a:moveTo>
                    <a:lnTo>
                      <a:pt x="476" y="2"/>
                    </a:lnTo>
                    <a:lnTo>
                      <a:pt x="485" y="0"/>
                    </a:lnTo>
                    <a:lnTo>
                      <a:pt x="485" y="11"/>
                    </a:lnTo>
                    <a:lnTo>
                      <a:pt x="476"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8" name="Freeform 278"/>
              <p:cNvSpPr>
                <a:spLocks noEditPoints="1"/>
              </p:cNvSpPr>
              <p:nvPr/>
            </p:nvSpPr>
            <p:spPr bwMode="auto">
              <a:xfrm>
                <a:off x="5476839" y="4003494"/>
                <a:ext cx="469394" cy="916699"/>
              </a:xfrm>
              <a:custGeom>
                <a:avLst/>
                <a:gdLst>
                  <a:gd name="T0" fmla="*/ 4 w 170"/>
                  <a:gd name="T1" fmla="*/ 319 h 332"/>
                  <a:gd name="T2" fmla="*/ 13 w 170"/>
                  <a:gd name="T3" fmla="*/ 323 h 332"/>
                  <a:gd name="T4" fmla="*/ 9 w 170"/>
                  <a:gd name="T5" fmla="*/ 332 h 332"/>
                  <a:gd name="T6" fmla="*/ 0 w 170"/>
                  <a:gd name="T7" fmla="*/ 328 h 332"/>
                  <a:gd name="T8" fmla="*/ 4 w 170"/>
                  <a:gd name="T9" fmla="*/ 319 h 332"/>
                  <a:gd name="T10" fmla="*/ 4 w 170"/>
                  <a:gd name="T11" fmla="*/ 319 h 332"/>
                  <a:gd name="T12" fmla="*/ 160 w 170"/>
                  <a:gd name="T13" fmla="*/ 0 h 332"/>
                  <a:gd name="T14" fmla="*/ 158 w 170"/>
                  <a:gd name="T15" fmla="*/ 6 h 332"/>
                  <a:gd name="T16" fmla="*/ 167 w 170"/>
                  <a:gd name="T17" fmla="*/ 11 h 332"/>
                  <a:gd name="T18" fmla="*/ 170 w 170"/>
                  <a:gd name="T19" fmla="*/ 4 h 332"/>
                  <a:gd name="T20" fmla="*/ 160 w 170"/>
                  <a:gd name="T21" fmla="*/ 0 h 332"/>
                  <a:gd name="T22" fmla="*/ 160 w 170"/>
                  <a:gd name="T23" fmla="*/ 0 h 332"/>
                  <a:gd name="T24" fmla="*/ 145 w 170"/>
                  <a:gd name="T25" fmla="*/ 33 h 332"/>
                  <a:gd name="T26" fmla="*/ 154 w 170"/>
                  <a:gd name="T27" fmla="*/ 37 h 332"/>
                  <a:gd name="T28" fmla="*/ 149 w 170"/>
                  <a:gd name="T29" fmla="*/ 46 h 332"/>
                  <a:gd name="T30" fmla="*/ 141 w 170"/>
                  <a:gd name="T31" fmla="*/ 42 h 332"/>
                  <a:gd name="T32" fmla="*/ 145 w 170"/>
                  <a:gd name="T33" fmla="*/ 33 h 332"/>
                  <a:gd name="T34" fmla="*/ 145 w 170"/>
                  <a:gd name="T35" fmla="*/ 33 h 332"/>
                  <a:gd name="T36" fmla="*/ 126 w 170"/>
                  <a:gd name="T37" fmla="*/ 68 h 332"/>
                  <a:gd name="T38" fmla="*/ 136 w 170"/>
                  <a:gd name="T39" fmla="*/ 74 h 332"/>
                  <a:gd name="T40" fmla="*/ 132 w 170"/>
                  <a:gd name="T41" fmla="*/ 81 h 332"/>
                  <a:gd name="T42" fmla="*/ 123 w 170"/>
                  <a:gd name="T43" fmla="*/ 77 h 332"/>
                  <a:gd name="T44" fmla="*/ 126 w 170"/>
                  <a:gd name="T45" fmla="*/ 68 h 332"/>
                  <a:gd name="T46" fmla="*/ 126 w 170"/>
                  <a:gd name="T47" fmla="*/ 68 h 332"/>
                  <a:gd name="T48" fmla="*/ 109 w 170"/>
                  <a:gd name="T49" fmla="*/ 105 h 332"/>
                  <a:gd name="T50" fmla="*/ 119 w 170"/>
                  <a:gd name="T51" fmla="*/ 109 h 332"/>
                  <a:gd name="T52" fmla="*/ 115 w 170"/>
                  <a:gd name="T53" fmla="*/ 118 h 332"/>
                  <a:gd name="T54" fmla="*/ 106 w 170"/>
                  <a:gd name="T55" fmla="*/ 114 h 332"/>
                  <a:gd name="T56" fmla="*/ 109 w 170"/>
                  <a:gd name="T57" fmla="*/ 105 h 332"/>
                  <a:gd name="T58" fmla="*/ 109 w 170"/>
                  <a:gd name="T59" fmla="*/ 105 h 332"/>
                  <a:gd name="T60" fmla="*/ 93 w 170"/>
                  <a:gd name="T61" fmla="*/ 140 h 332"/>
                  <a:gd name="T62" fmla="*/ 100 w 170"/>
                  <a:gd name="T63" fmla="*/ 144 h 332"/>
                  <a:gd name="T64" fmla="*/ 96 w 170"/>
                  <a:gd name="T65" fmla="*/ 153 h 332"/>
                  <a:gd name="T66" fmla="*/ 87 w 170"/>
                  <a:gd name="T67" fmla="*/ 149 h 332"/>
                  <a:gd name="T68" fmla="*/ 93 w 170"/>
                  <a:gd name="T69" fmla="*/ 140 h 332"/>
                  <a:gd name="T70" fmla="*/ 93 w 170"/>
                  <a:gd name="T71" fmla="*/ 140 h 332"/>
                  <a:gd name="T72" fmla="*/ 74 w 170"/>
                  <a:gd name="T73" fmla="*/ 175 h 332"/>
                  <a:gd name="T74" fmla="*/ 83 w 170"/>
                  <a:gd name="T75" fmla="*/ 181 h 332"/>
                  <a:gd name="T76" fmla="*/ 79 w 170"/>
                  <a:gd name="T77" fmla="*/ 190 h 332"/>
                  <a:gd name="T78" fmla="*/ 70 w 170"/>
                  <a:gd name="T79" fmla="*/ 185 h 332"/>
                  <a:gd name="T80" fmla="*/ 74 w 170"/>
                  <a:gd name="T81" fmla="*/ 175 h 332"/>
                  <a:gd name="T82" fmla="*/ 74 w 170"/>
                  <a:gd name="T83" fmla="*/ 175 h 332"/>
                  <a:gd name="T84" fmla="*/ 57 w 170"/>
                  <a:gd name="T85" fmla="*/ 212 h 332"/>
                  <a:gd name="T86" fmla="*/ 66 w 170"/>
                  <a:gd name="T87" fmla="*/ 216 h 332"/>
                  <a:gd name="T88" fmla="*/ 61 w 170"/>
                  <a:gd name="T89" fmla="*/ 225 h 332"/>
                  <a:gd name="T90" fmla="*/ 52 w 170"/>
                  <a:gd name="T91" fmla="*/ 221 h 332"/>
                  <a:gd name="T92" fmla="*/ 57 w 170"/>
                  <a:gd name="T93" fmla="*/ 212 h 332"/>
                  <a:gd name="T94" fmla="*/ 57 w 170"/>
                  <a:gd name="T95" fmla="*/ 212 h 332"/>
                  <a:gd name="T96" fmla="*/ 39 w 170"/>
                  <a:gd name="T97" fmla="*/ 247 h 332"/>
                  <a:gd name="T98" fmla="*/ 48 w 170"/>
                  <a:gd name="T99" fmla="*/ 251 h 332"/>
                  <a:gd name="T100" fmla="*/ 44 w 170"/>
                  <a:gd name="T101" fmla="*/ 260 h 332"/>
                  <a:gd name="T102" fmla="*/ 35 w 170"/>
                  <a:gd name="T103" fmla="*/ 257 h 332"/>
                  <a:gd name="T104" fmla="*/ 39 w 170"/>
                  <a:gd name="T105" fmla="*/ 247 h 332"/>
                  <a:gd name="T106" fmla="*/ 39 w 170"/>
                  <a:gd name="T107" fmla="*/ 247 h 332"/>
                  <a:gd name="T108" fmla="*/ 22 w 170"/>
                  <a:gd name="T109" fmla="*/ 283 h 332"/>
                  <a:gd name="T110" fmla="*/ 31 w 170"/>
                  <a:gd name="T111" fmla="*/ 288 h 332"/>
                  <a:gd name="T112" fmla="*/ 26 w 170"/>
                  <a:gd name="T113" fmla="*/ 297 h 332"/>
                  <a:gd name="T114" fmla="*/ 18 w 170"/>
                  <a:gd name="T115" fmla="*/ 292 h 332"/>
                  <a:gd name="T116" fmla="*/ 22 w 170"/>
                  <a:gd name="T117" fmla="*/ 28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332">
                    <a:moveTo>
                      <a:pt x="4" y="319"/>
                    </a:moveTo>
                    <a:lnTo>
                      <a:pt x="13" y="323"/>
                    </a:lnTo>
                    <a:lnTo>
                      <a:pt x="9" y="332"/>
                    </a:lnTo>
                    <a:lnTo>
                      <a:pt x="0" y="328"/>
                    </a:lnTo>
                    <a:lnTo>
                      <a:pt x="4" y="319"/>
                    </a:lnTo>
                    <a:lnTo>
                      <a:pt x="4" y="319"/>
                    </a:lnTo>
                    <a:close/>
                    <a:moveTo>
                      <a:pt x="160" y="0"/>
                    </a:moveTo>
                    <a:lnTo>
                      <a:pt x="158" y="6"/>
                    </a:lnTo>
                    <a:lnTo>
                      <a:pt x="167" y="11"/>
                    </a:lnTo>
                    <a:lnTo>
                      <a:pt x="170" y="4"/>
                    </a:lnTo>
                    <a:lnTo>
                      <a:pt x="160" y="0"/>
                    </a:lnTo>
                    <a:lnTo>
                      <a:pt x="160" y="0"/>
                    </a:lnTo>
                    <a:close/>
                    <a:moveTo>
                      <a:pt x="145" y="33"/>
                    </a:moveTo>
                    <a:lnTo>
                      <a:pt x="154" y="37"/>
                    </a:lnTo>
                    <a:lnTo>
                      <a:pt x="149" y="46"/>
                    </a:lnTo>
                    <a:lnTo>
                      <a:pt x="141" y="42"/>
                    </a:lnTo>
                    <a:lnTo>
                      <a:pt x="145" y="33"/>
                    </a:lnTo>
                    <a:lnTo>
                      <a:pt x="145" y="33"/>
                    </a:lnTo>
                    <a:close/>
                    <a:moveTo>
                      <a:pt x="126" y="68"/>
                    </a:moveTo>
                    <a:lnTo>
                      <a:pt x="136" y="74"/>
                    </a:lnTo>
                    <a:lnTo>
                      <a:pt x="132" y="81"/>
                    </a:lnTo>
                    <a:lnTo>
                      <a:pt x="123" y="77"/>
                    </a:lnTo>
                    <a:lnTo>
                      <a:pt x="126" y="68"/>
                    </a:lnTo>
                    <a:lnTo>
                      <a:pt x="126" y="68"/>
                    </a:lnTo>
                    <a:close/>
                    <a:moveTo>
                      <a:pt x="109" y="105"/>
                    </a:moveTo>
                    <a:lnTo>
                      <a:pt x="119" y="109"/>
                    </a:lnTo>
                    <a:lnTo>
                      <a:pt x="115" y="118"/>
                    </a:lnTo>
                    <a:lnTo>
                      <a:pt x="106" y="114"/>
                    </a:lnTo>
                    <a:lnTo>
                      <a:pt x="109" y="105"/>
                    </a:lnTo>
                    <a:lnTo>
                      <a:pt x="109" y="105"/>
                    </a:lnTo>
                    <a:close/>
                    <a:moveTo>
                      <a:pt x="93" y="140"/>
                    </a:moveTo>
                    <a:lnTo>
                      <a:pt x="100" y="144"/>
                    </a:lnTo>
                    <a:lnTo>
                      <a:pt x="96" y="153"/>
                    </a:lnTo>
                    <a:lnTo>
                      <a:pt x="87" y="149"/>
                    </a:lnTo>
                    <a:lnTo>
                      <a:pt x="93" y="140"/>
                    </a:lnTo>
                    <a:lnTo>
                      <a:pt x="93" y="140"/>
                    </a:lnTo>
                    <a:close/>
                    <a:moveTo>
                      <a:pt x="74" y="175"/>
                    </a:moveTo>
                    <a:lnTo>
                      <a:pt x="83" y="181"/>
                    </a:lnTo>
                    <a:lnTo>
                      <a:pt x="79" y="190"/>
                    </a:lnTo>
                    <a:lnTo>
                      <a:pt x="70" y="185"/>
                    </a:lnTo>
                    <a:lnTo>
                      <a:pt x="74" y="175"/>
                    </a:lnTo>
                    <a:lnTo>
                      <a:pt x="74" y="175"/>
                    </a:lnTo>
                    <a:close/>
                    <a:moveTo>
                      <a:pt x="57" y="212"/>
                    </a:moveTo>
                    <a:lnTo>
                      <a:pt x="66" y="216"/>
                    </a:lnTo>
                    <a:lnTo>
                      <a:pt x="61" y="225"/>
                    </a:lnTo>
                    <a:lnTo>
                      <a:pt x="52" y="221"/>
                    </a:lnTo>
                    <a:lnTo>
                      <a:pt x="57" y="212"/>
                    </a:lnTo>
                    <a:lnTo>
                      <a:pt x="57" y="212"/>
                    </a:lnTo>
                    <a:close/>
                    <a:moveTo>
                      <a:pt x="39" y="247"/>
                    </a:moveTo>
                    <a:lnTo>
                      <a:pt x="48" y="251"/>
                    </a:lnTo>
                    <a:lnTo>
                      <a:pt x="44" y="260"/>
                    </a:lnTo>
                    <a:lnTo>
                      <a:pt x="35" y="257"/>
                    </a:lnTo>
                    <a:lnTo>
                      <a:pt x="39" y="247"/>
                    </a:lnTo>
                    <a:lnTo>
                      <a:pt x="39" y="247"/>
                    </a:lnTo>
                    <a:close/>
                    <a:moveTo>
                      <a:pt x="22" y="283"/>
                    </a:moveTo>
                    <a:lnTo>
                      <a:pt x="31" y="288"/>
                    </a:lnTo>
                    <a:lnTo>
                      <a:pt x="26" y="297"/>
                    </a:lnTo>
                    <a:lnTo>
                      <a:pt x="18" y="292"/>
                    </a:lnTo>
                    <a:lnTo>
                      <a:pt x="22" y="28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9" name="Freeform 279"/>
              <p:cNvSpPr>
                <a:spLocks noEditPoints="1"/>
              </p:cNvSpPr>
              <p:nvPr/>
            </p:nvSpPr>
            <p:spPr bwMode="auto">
              <a:xfrm>
                <a:off x="3894705" y="4362442"/>
                <a:ext cx="1598701" cy="566035"/>
              </a:xfrm>
              <a:custGeom>
                <a:avLst/>
                <a:gdLst>
                  <a:gd name="T0" fmla="*/ 570 w 579"/>
                  <a:gd name="T1" fmla="*/ 192 h 205"/>
                  <a:gd name="T2" fmla="*/ 575 w 579"/>
                  <a:gd name="T3" fmla="*/ 205 h 205"/>
                  <a:gd name="T4" fmla="*/ 566 w 579"/>
                  <a:gd name="T5" fmla="*/ 202 h 205"/>
                  <a:gd name="T6" fmla="*/ 4 w 579"/>
                  <a:gd name="T7" fmla="*/ 0 h 205"/>
                  <a:gd name="T8" fmla="*/ 10 w 579"/>
                  <a:gd name="T9" fmla="*/ 13 h 205"/>
                  <a:gd name="T10" fmla="*/ 0 w 579"/>
                  <a:gd name="T11" fmla="*/ 10 h 205"/>
                  <a:gd name="T12" fmla="*/ 42 w 579"/>
                  <a:gd name="T13" fmla="*/ 13 h 205"/>
                  <a:gd name="T14" fmla="*/ 47 w 579"/>
                  <a:gd name="T15" fmla="*/ 26 h 205"/>
                  <a:gd name="T16" fmla="*/ 38 w 579"/>
                  <a:gd name="T17" fmla="*/ 22 h 205"/>
                  <a:gd name="T18" fmla="*/ 79 w 579"/>
                  <a:gd name="T19" fmla="*/ 26 h 205"/>
                  <a:gd name="T20" fmla="*/ 85 w 579"/>
                  <a:gd name="T21" fmla="*/ 39 h 205"/>
                  <a:gd name="T22" fmla="*/ 76 w 579"/>
                  <a:gd name="T23" fmla="*/ 35 h 205"/>
                  <a:gd name="T24" fmla="*/ 117 w 579"/>
                  <a:gd name="T25" fmla="*/ 39 h 205"/>
                  <a:gd name="T26" fmla="*/ 123 w 579"/>
                  <a:gd name="T27" fmla="*/ 51 h 205"/>
                  <a:gd name="T28" fmla="*/ 114 w 579"/>
                  <a:gd name="T29" fmla="*/ 48 h 205"/>
                  <a:gd name="T30" fmla="*/ 155 w 579"/>
                  <a:gd name="T31" fmla="*/ 52 h 205"/>
                  <a:gd name="T32" fmla="*/ 161 w 579"/>
                  <a:gd name="T33" fmla="*/ 64 h 205"/>
                  <a:gd name="T34" fmla="*/ 152 w 579"/>
                  <a:gd name="T35" fmla="*/ 61 h 205"/>
                  <a:gd name="T36" fmla="*/ 192 w 579"/>
                  <a:gd name="T37" fmla="*/ 64 h 205"/>
                  <a:gd name="T38" fmla="*/ 199 w 579"/>
                  <a:gd name="T39" fmla="*/ 77 h 205"/>
                  <a:gd name="T40" fmla="*/ 190 w 579"/>
                  <a:gd name="T41" fmla="*/ 74 h 205"/>
                  <a:gd name="T42" fmla="*/ 230 w 579"/>
                  <a:gd name="T43" fmla="*/ 77 h 205"/>
                  <a:gd name="T44" fmla="*/ 237 w 579"/>
                  <a:gd name="T45" fmla="*/ 90 h 205"/>
                  <a:gd name="T46" fmla="*/ 226 w 579"/>
                  <a:gd name="T47" fmla="*/ 86 h 205"/>
                  <a:gd name="T48" fmla="*/ 268 w 579"/>
                  <a:gd name="T49" fmla="*/ 90 h 205"/>
                  <a:gd name="T50" fmla="*/ 273 w 579"/>
                  <a:gd name="T51" fmla="*/ 103 h 205"/>
                  <a:gd name="T52" fmla="*/ 264 w 579"/>
                  <a:gd name="T53" fmla="*/ 99 h 205"/>
                  <a:gd name="T54" fmla="*/ 306 w 579"/>
                  <a:gd name="T55" fmla="*/ 103 h 205"/>
                  <a:gd name="T56" fmla="*/ 311 w 579"/>
                  <a:gd name="T57" fmla="*/ 115 h 205"/>
                  <a:gd name="T58" fmla="*/ 302 w 579"/>
                  <a:gd name="T59" fmla="*/ 112 h 205"/>
                  <a:gd name="T60" fmla="*/ 343 w 579"/>
                  <a:gd name="T61" fmla="*/ 116 h 205"/>
                  <a:gd name="T62" fmla="*/ 349 w 579"/>
                  <a:gd name="T63" fmla="*/ 128 h 205"/>
                  <a:gd name="T64" fmla="*/ 340 w 579"/>
                  <a:gd name="T65" fmla="*/ 125 h 205"/>
                  <a:gd name="T66" fmla="*/ 381 w 579"/>
                  <a:gd name="T67" fmla="*/ 128 h 205"/>
                  <a:gd name="T68" fmla="*/ 387 w 579"/>
                  <a:gd name="T69" fmla="*/ 141 h 205"/>
                  <a:gd name="T70" fmla="*/ 378 w 579"/>
                  <a:gd name="T71" fmla="*/ 138 h 205"/>
                  <a:gd name="T72" fmla="*/ 419 w 579"/>
                  <a:gd name="T73" fmla="*/ 141 h 205"/>
                  <a:gd name="T74" fmla="*/ 425 w 579"/>
                  <a:gd name="T75" fmla="*/ 154 h 205"/>
                  <a:gd name="T76" fmla="*/ 416 w 579"/>
                  <a:gd name="T77" fmla="*/ 150 h 205"/>
                  <a:gd name="T78" fmla="*/ 456 w 579"/>
                  <a:gd name="T79" fmla="*/ 154 h 205"/>
                  <a:gd name="T80" fmla="*/ 463 w 579"/>
                  <a:gd name="T81" fmla="*/ 167 h 205"/>
                  <a:gd name="T82" fmla="*/ 454 w 579"/>
                  <a:gd name="T83" fmla="*/ 163 h 205"/>
                  <a:gd name="T84" fmla="*/ 494 w 579"/>
                  <a:gd name="T85" fmla="*/ 167 h 205"/>
                  <a:gd name="T86" fmla="*/ 501 w 579"/>
                  <a:gd name="T87" fmla="*/ 179 h 205"/>
                  <a:gd name="T88" fmla="*/ 490 w 579"/>
                  <a:gd name="T89" fmla="*/ 176 h 205"/>
                  <a:gd name="T90" fmla="*/ 532 w 579"/>
                  <a:gd name="T91" fmla="*/ 180 h 205"/>
                  <a:gd name="T92" fmla="*/ 537 w 579"/>
                  <a:gd name="T93" fmla="*/ 19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205">
                    <a:moveTo>
                      <a:pt x="566" y="202"/>
                    </a:moveTo>
                    <a:lnTo>
                      <a:pt x="570" y="192"/>
                    </a:lnTo>
                    <a:lnTo>
                      <a:pt x="579" y="196"/>
                    </a:lnTo>
                    <a:lnTo>
                      <a:pt x="575" y="205"/>
                    </a:lnTo>
                    <a:lnTo>
                      <a:pt x="566" y="202"/>
                    </a:lnTo>
                    <a:lnTo>
                      <a:pt x="566" y="202"/>
                    </a:lnTo>
                    <a:close/>
                    <a:moveTo>
                      <a:pt x="0" y="10"/>
                    </a:moveTo>
                    <a:lnTo>
                      <a:pt x="4" y="0"/>
                    </a:lnTo>
                    <a:lnTo>
                      <a:pt x="13" y="4"/>
                    </a:lnTo>
                    <a:lnTo>
                      <a:pt x="10" y="13"/>
                    </a:lnTo>
                    <a:lnTo>
                      <a:pt x="0" y="10"/>
                    </a:lnTo>
                    <a:lnTo>
                      <a:pt x="0" y="10"/>
                    </a:lnTo>
                    <a:close/>
                    <a:moveTo>
                      <a:pt x="38" y="22"/>
                    </a:moveTo>
                    <a:lnTo>
                      <a:pt x="42" y="13"/>
                    </a:lnTo>
                    <a:lnTo>
                      <a:pt x="51" y="17"/>
                    </a:lnTo>
                    <a:lnTo>
                      <a:pt x="47" y="26"/>
                    </a:lnTo>
                    <a:lnTo>
                      <a:pt x="38" y="22"/>
                    </a:lnTo>
                    <a:lnTo>
                      <a:pt x="38" y="22"/>
                    </a:lnTo>
                    <a:close/>
                    <a:moveTo>
                      <a:pt x="76" y="35"/>
                    </a:moveTo>
                    <a:lnTo>
                      <a:pt x="79" y="26"/>
                    </a:lnTo>
                    <a:lnTo>
                      <a:pt x="89" y="28"/>
                    </a:lnTo>
                    <a:lnTo>
                      <a:pt x="85" y="39"/>
                    </a:lnTo>
                    <a:lnTo>
                      <a:pt x="76" y="35"/>
                    </a:lnTo>
                    <a:lnTo>
                      <a:pt x="76" y="35"/>
                    </a:lnTo>
                    <a:close/>
                    <a:moveTo>
                      <a:pt x="114" y="48"/>
                    </a:moveTo>
                    <a:lnTo>
                      <a:pt x="117" y="39"/>
                    </a:lnTo>
                    <a:lnTo>
                      <a:pt x="126" y="42"/>
                    </a:lnTo>
                    <a:lnTo>
                      <a:pt x="123" y="51"/>
                    </a:lnTo>
                    <a:lnTo>
                      <a:pt x="114" y="48"/>
                    </a:lnTo>
                    <a:lnTo>
                      <a:pt x="114" y="48"/>
                    </a:lnTo>
                    <a:close/>
                    <a:moveTo>
                      <a:pt x="152" y="61"/>
                    </a:moveTo>
                    <a:lnTo>
                      <a:pt x="155" y="52"/>
                    </a:lnTo>
                    <a:lnTo>
                      <a:pt x="164" y="55"/>
                    </a:lnTo>
                    <a:lnTo>
                      <a:pt x="161" y="64"/>
                    </a:lnTo>
                    <a:lnTo>
                      <a:pt x="152" y="61"/>
                    </a:lnTo>
                    <a:lnTo>
                      <a:pt x="152" y="61"/>
                    </a:lnTo>
                    <a:close/>
                    <a:moveTo>
                      <a:pt x="190" y="74"/>
                    </a:moveTo>
                    <a:lnTo>
                      <a:pt x="192" y="64"/>
                    </a:lnTo>
                    <a:lnTo>
                      <a:pt x="202" y="68"/>
                    </a:lnTo>
                    <a:lnTo>
                      <a:pt x="199" y="77"/>
                    </a:lnTo>
                    <a:lnTo>
                      <a:pt x="190" y="74"/>
                    </a:lnTo>
                    <a:lnTo>
                      <a:pt x="190" y="74"/>
                    </a:lnTo>
                    <a:close/>
                    <a:moveTo>
                      <a:pt x="226" y="86"/>
                    </a:moveTo>
                    <a:lnTo>
                      <a:pt x="230" y="77"/>
                    </a:lnTo>
                    <a:lnTo>
                      <a:pt x="239" y="81"/>
                    </a:lnTo>
                    <a:lnTo>
                      <a:pt x="237" y="90"/>
                    </a:lnTo>
                    <a:lnTo>
                      <a:pt x="226" y="86"/>
                    </a:lnTo>
                    <a:lnTo>
                      <a:pt x="226" y="86"/>
                    </a:lnTo>
                    <a:close/>
                    <a:moveTo>
                      <a:pt x="264" y="99"/>
                    </a:moveTo>
                    <a:lnTo>
                      <a:pt x="268" y="90"/>
                    </a:lnTo>
                    <a:lnTo>
                      <a:pt x="277" y="93"/>
                    </a:lnTo>
                    <a:lnTo>
                      <a:pt x="273" y="103"/>
                    </a:lnTo>
                    <a:lnTo>
                      <a:pt x="264" y="99"/>
                    </a:lnTo>
                    <a:lnTo>
                      <a:pt x="264" y="99"/>
                    </a:lnTo>
                    <a:close/>
                    <a:moveTo>
                      <a:pt x="302" y="112"/>
                    </a:moveTo>
                    <a:lnTo>
                      <a:pt x="306" y="103"/>
                    </a:lnTo>
                    <a:lnTo>
                      <a:pt x="315" y="106"/>
                    </a:lnTo>
                    <a:lnTo>
                      <a:pt x="311" y="115"/>
                    </a:lnTo>
                    <a:lnTo>
                      <a:pt x="302" y="112"/>
                    </a:lnTo>
                    <a:lnTo>
                      <a:pt x="302" y="112"/>
                    </a:lnTo>
                    <a:close/>
                    <a:moveTo>
                      <a:pt x="340" y="125"/>
                    </a:moveTo>
                    <a:lnTo>
                      <a:pt x="343" y="116"/>
                    </a:lnTo>
                    <a:lnTo>
                      <a:pt x="353" y="119"/>
                    </a:lnTo>
                    <a:lnTo>
                      <a:pt x="349" y="128"/>
                    </a:lnTo>
                    <a:lnTo>
                      <a:pt x="340" y="125"/>
                    </a:lnTo>
                    <a:lnTo>
                      <a:pt x="340" y="125"/>
                    </a:lnTo>
                    <a:close/>
                    <a:moveTo>
                      <a:pt x="378" y="138"/>
                    </a:moveTo>
                    <a:lnTo>
                      <a:pt x="381" y="128"/>
                    </a:lnTo>
                    <a:lnTo>
                      <a:pt x="390" y="132"/>
                    </a:lnTo>
                    <a:lnTo>
                      <a:pt x="387" y="141"/>
                    </a:lnTo>
                    <a:lnTo>
                      <a:pt x="378" y="138"/>
                    </a:lnTo>
                    <a:lnTo>
                      <a:pt x="378" y="138"/>
                    </a:lnTo>
                    <a:close/>
                    <a:moveTo>
                      <a:pt x="416" y="150"/>
                    </a:moveTo>
                    <a:lnTo>
                      <a:pt x="419" y="141"/>
                    </a:lnTo>
                    <a:lnTo>
                      <a:pt x="428" y="145"/>
                    </a:lnTo>
                    <a:lnTo>
                      <a:pt x="425" y="154"/>
                    </a:lnTo>
                    <a:lnTo>
                      <a:pt x="416" y="150"/>
                    </a:lnTo>
                    <a:lnTo>
                      <a:pt x="416" y="150"/>
                    </a:lnTo>
                    <a:close/>
                    <a:moveTo>
                      <a:pt x="454" y="163"/>
                    </a:moveTo>
                    <a:lnTo>
                      <a:pt x="456" y="154"/>
                    </a:lnTo>
                    <a:lnTo>
                      <a:pt x="466" y="157"/>
                    </a:lnTo>
                    <a:lnTo>
                      <a:pt x="463" y="167"/>
                    </a:lnTo>
                    <a:lnTo>
                      <a:pt x="454" y="163"/>
                    </a:lnTo>
                    <a:lnTo>
                      <a:pt x="454" y="163"/>
                    </a:lnTo>
                    <a:close/>
                    <a:moveTo>
                      <a:pt x="490" y="176"/>
                    </a:moveTo>
                    <a:lnTo>
                      <a:pt x="494" y="167"/>
                    </a:lnTo>
                    <a:lnTo>
                      <a:pt x="503" y="170"/>
                    </a:lnTo>
                    <a:lnTo>
                      <a:pt x="501" y="179"/>
                    </a:lnTo>
                    <a:lnTo>
                      <a:pt x="490" y="176"/>
                    </a:lnTo>
                    <a:lnTo>
                      <a:pt x="490" y="176"/>
                    </a:lnTo>
                    <a:close/>
                    <a:moveTo>
                      <a:pt x="528" y="189"/>
                    </a:moveTo>
                    <a:lnTo>
                      <a:pt x="532" y="180"/>
                    </a:lnTo>
                    <a:lnTo>
                      <a:pt x="541" y="183"/>
                    </a:lnTo>
                    <a:lnTo>
                      <a:pt x="537" y="192"/>
                    </a:lnTo>
                    <a:lnTo>
                      <a:pt x="528" y="18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0" name="Freeform 280"/>
              <p:cNvSpPr>
                <a:spLocks noEditPoints="1"/>
              </p:cNvSpPr>
              <p:nvPr/>
            </p:nvSpPr>
            <p:spPr bwMode="auto">
              <a:xfrm>
                <a:off x="4593274" y="5356452"/>
                <a:ext cx="77312" cy="466634"/>
              </a:xfrm>
              <a:custGeom>
                <a:avLst/>
                <a:gdLst>
                  <a:gd name="T0" fmla="*/ 27 w 28"/>
                  <a:gd name="T1" fmla="*/ 11 h 169"/>
                  <a:gd name="T2" fmla="*/ 18 w 28"/>
                  <a:gd name="T3" fmla="*/ 10 h 169"/>
                  <a:gd name="T4" fmla="*/ 19 w 28"/>
                  <a:gd name="T5" fmla="*/ 0 h 169"/>
                  <a:gd name="T6" fmla="*/ 28 w 28"/>
                  <a:gd name="T7" fmla="*/ 2 h 169"/>
                  <a:gd name="T8" fmla="*/ 27 w 28"/>
                  <a:gd name="T9" fmla="*/ 11 h 169"/>
                  <a:gd name="T10" fmla="*/ 27 w 28"/>
                  <a:gd name="T11" fmla="*/ 11 h 169"/>
                  <a:gd name="T12" fmla="*/ 9 w 28"/>
                  <a:gd name="T13" fmla="*/ 169 h 169"/>
                  <a:gd name="T14" fmla="*/ 0 w 28"/>
                  <a:gd name="T15" fmla="*/ 168 h 169"/>
                  <a:gd name="T16" fmla="*/ 0 w 28"/>
                  <a:gd name="T17" fmla="*/ 159 h 169"/>
                  <a:gd name="T18" fmla="*/ 10 w 28"/>
                  <a:gd name="T19" fmla="*/ 160 h 169"/>
                  <a:gd name="T20" fmla="*/ 9 w 28"/>
                  <a:gd name="T21" fmla="*/ 169 h 169"/>
                  <a:gd name="T22" fmla="*/ 9 w 28"/>
                  <a:gd name="T23" fmla="*/ 169 h 169"/>
                  <a:gd name="T24" fmla="*/ 14 w 28"/>
                  <a:gd name="T25" fmla="*/ 130 h 169"/>
                  <a:gd name="T26" fmla="*/ 3 w 28"/>
                  <a:gd name="T27" fmla="*/ 129 h 169"/>
                  <a:gd name="T28" fmla="*/ 5 w 28"/>
                  <a:gd name="T29" fmla="*/ 118 h 169"/>
                  <a:gd name="T30" fmla="*/ 15 w 28"/>
                  <a:gd name="T31" fmla="*/ 119 h 169"/>
                  <a:gd name="T32" fmla="*/ 14 w 28"/>
                  <a:gd name="T33" fmla="*/ 130 h 169"/>
                  <a:gd name="T34" fmla="*/ 14 w 28"/>
                  <a:gd name="T35" fmla="*/ 130 h 169"/>
                  <a:gd name="T36" fmla="*/ 18 w 28"/>
                  <a:gd name="T37" fmla="*/ 91 h 169"/>
                  <a:gd name="T38" fmla="*/ 9 w 28"/>
                  <a:gd name="T39" fmla="*/ 89 h 169"/>
                  <a:gd name="T40" fmla="*/ 10 w 28"/>
                  <a:gd name="T41" fmla="*/ 79 h 169"/>
                  <a:gd name="T42" fmla="*/ 19 w 28"/>
                  <a:gd name="T43" fmla="*/ 80 h 169"/>
                  <a:gd name="T44" fmla="*/ 18 w 28"/>
                  <a:gd name="T45" fmla="*/ 91 h 169"/>
                  <a:gd name="T46" fmla="*/ 18 w 28"/>
                  <a:gd name="T47" fmla="*/ 91 h 169"/>
                  <a:gd name="T48" fmla="*/ 23 w 28"/>
                  <a:gd name="T49" fmla="*/ 50 h 169"/>
                  <a:gd name="T50" fmla="*/ 13 w 28"/>
                  <a:gd name="T51" fmla="*/ 49 h 169"/>
                  <a:gd name="T52" fmla="*/ 14 w 28"/>
                  <a:gd name="T53" fmla="*/ 40 h 169"/>
                  <a:gd name="T54" fmla="*/ 24 w 28"/>
                  <a:gd name="T55" fmla="*/ 41 h 169"/>
                  <a:gd name="T56" fmla="*/ 23 w 28"/>
                  <a:gd name="T57" fmla="*/ 5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169">
                    <a:moveTo>
                      <a:pt x="27" y="11"/>
                    </a:moveTo>
                    <a:lnTo>
                      <a:pt x="18" y="10"/>
                    </a:lnTo>
                    <a:lnTo>
                      <a:pt x="19" y="0"/>
                    </a:lnTo>
                    <a:lnTo>
                      <a:pt x="28" y="2"/>
                    </a:lnTo>
                    <a:lnTo>
                      <a:pt x="27" y="11"/>
                    </a:lnTo>
                    <a:lnTo>
                      <a:pt x="27" y="11"/>
                    </a:lnTo>
                    <a:close/>
                    <a:moveTo>
                      <a:pt x="9" y="169"/>
                    </a:moveTo>
                    <a:lnTo>
                      <a:pt x="0" y="168"/>
                    </a:lnTo>
                    <a:lnTo>
                      <a:pt x="0" y="159"/>
                    </a:lnTo>
                    <a:lnTo>
                      <a:pt x="10" y="160"/>
                    </a:lnTo>
                    <a:lnTo>
                      <a:pt x="9" y="169"/>
                    </a:lnTo>
                    <a:lnTo>
                      <a:pt x="9" y="169"/>
                    </a:lnTo>
                    <a:close/>
                    <a:moveTo>
                      <a:pt x="14" y="130"/>
                    </a:moveTo>
                    <a:lnTo>
                      <a:pt x="3" y="129"/>
                    </a:lnTo>
                    <a:lnTo>
                      <a:pt x="5" y="118"/>
                    </a:lnTo>
                    <a:lnTo>
                      <a:pt x="15" y="119"/>
                    </a:lnTo>
                    <a:lnTo>
                      <a:pt x="14" y="130"/>
                    </a:lnTo>
                    <a:lnTo>
                      <a:pt x="14" y="130"/>
                    </a:lnTo>
                    <a:close/>
                    <a:moveTo>
                      <a:pt x="18" y="91"/>
                    </a:moveTo>
                    <a:lnTo>
                      <a:pt x="9" y="89"/>
                    </a:lnTo>
                    <a:lnTo>
                      <a:pt x="10" y="79"/>
                    </a:lnTo>
                    <a:lnTo>
                      <a:pt x="19" y="80"/>
                    </a:lnTo>
                    <a:lnTo>
                      <a:pt x="18" y="91"/>
                    </a:lnTo>
                    <a:lnTo>
                      <a:pt x="18" y="91"/>
                    </a:lnTo>
                    <a:close/>
                    <a:moveTo>
                      <a:pt x="23" y="50"/>
                    </a:moveTo>
                    <a:lnTo>
                      <a:pt x="13" y="49"/>
                    </a:lnTo>
                    <a:lnTo>
                      <a:pt x="14" y="40"/>
                    </a:lnTo>
                    <a:lnTo>
                      <a:pt x="24" y="41"/>
                    </a:lnTo>
                    <a:lnTo>
                      <a:pt x="23" y="5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1" name="Freeform 281"/>
              <p:cNvSpPr>
                <a:spLocks noEditPoints="1"/>
              </p:cNvSpPr>
              <p:nvPr/>
            </p:nvSpPr>
            <p:spPr bwMode="auto">
              <a:xfrm>
                <a:off x="3334194" y="5102427"/>
                <a:ext cx="1325347" cy="270592"/>
              </a:xfrm>
              <a:custGeom>
                <a:avLst/>
                <a:gdLst>
                  <a:gd name="T0" fmla="*/ 471 w 480"/>
                  <a:gd name="T1" fmla="*/ 86 h 98"/>
                  <a:gd name="T2" fmla="*/ 479 w 480"/>
                  <a:gd name="T3" fmla="*/ 98 h 98"/>
                  <a:gd name="T4" fmla="*/ 469 w 480"/>
                  <a:gd name="T5" fmla="*/ 95 h 98"/>
                  <a:gd name="T6" fmla="*/ 1 w 480"/>
                  <a:gd name="T7" fmla="*/ 0 h 98"/>
                  <a:gd name="T8" fmla="*/ 9 w 480"/>
                  <a:gd name="T9" fmla="*/ 11 h 98"/>
                  <a:gd name="T10" fmla="*/ 0 w 480"/>
                  <a:gd name="T11" fmla="*/ 10 h 98"/>
                  <a:gd name="T12" fmla="*/ 40 w 480"/>
                  <a:gd name="T13" fmla="*/ 8 h 98"/>
                  <a:gd name="T14" fmla="*/ 48 w 480"/>
                  <a:gd name="T15" fmla="*/ 19 h 98"/>
                  <a:gd name="T16" fmla="*/ 39 w 480"/>
                  <a:gd name="T17" fmla="*/ 17 h 98"/>
                  <a:gd name="T18" fmla="*/ 79 w 480"/>
                  <a:gd name="T19" fmla="*/ 14 h 98"/>
                  <a:gd name="T20" fmla="*/ 87 w 480"/>
                  <a:gd name="T21" fmla="*/ 26 h 98"/>
                  <a:gd name="T22" fmla="*/ 78 w 480"/>
                  <a:gd name="T23" fmla="*/ 25 h 98"/>
                  <a:gd name="T24" fmla="*/ 118 w 480"/>
                  <a:gd name="T25" fmla="*/ 22 h 98"/>
                  <a:gd name="T26" fmla="*/ 126 w 480"/>
                  <a:gd name="T27" fmla="*/ 34 h 98"/>
                  <a:gd name="T28" fmla="*/ 117 w 480"/>
                  <a:gd name="T29" fmla="*/ 31 h 98"/>
                  <a:gd name="T30" fmla="*/ 158 w 480"/>
                  <a:gd name="T31" fmla="*/ 28 h 98"/>
                  <a:gd name="T32" fmla="*/ 165 w 480"/>
                  <a:gd name="T33" fmla="*/ 40 h 98"/>
                  <a:gd name="T34" fmla="*/ 156 w 480"/>
                  <a:gd name="T35" fmla="*/ 39 h 98"/>
                  <a:gd name="T36" fmla="*/ 197 w 480"/>
                  <a:gd name="T37" fmla="*/ 36 h 98"/>
                  <a:gd name="T38" fmla="*/ 205 w 480"/>
                  <a:gd name="T39" fmla="*/ 48 h 98"/>
                  <a:gd name="T40" fmla="*/ 194 w 480"/>
                  <a:gd name="T41" fmla="*/ 45 h 98"/>
                  <a:gd name="T42" fmla="*/ 236 w 480"/>
                  <a:gd name="T43" fmla="*/ 43 h 98"/>
                  <a:gd name="T44" fmla="*/ 244 w 480"/>
                  <a:gd name="T45" fmla="*/ 55 h 98"/>
                  <a:gd name="T46" fmla="*/ 233 w 480"/>
                  <a:gd name="T47" fmla="*/ 53 h 98"/>
                  <a:gd name="T48" fmla="*/ 275 w 480"/>
                  <a:gd name="T49" fmla="*/ 51 h 98"/>
                  <a:gd name="T50" fmla="*/ 283 w 480"/>
                  <a:gd name="T51" fmla="*/ 62 h 98"/>
                  <a:gd name="T52" fmla="*/ 273 w 480"/>
                  <a:gd name="T53" fmla="*/ 60 h 98"/>
                  <a:gd name="T54" fmla="*/ 314 w 480"/>
                  <a:gd name="T55" fmla="*/ 57 h 98"/>
                  <a:gd name="T56" fmla="*/ 322 w 480"/>
                  <a:gd name="T57" fmla="*/ 69 h 98"/>
                  <a:gd name="T58" fmla="*/ 312 w 480"/>
                  <a:gd name="T59" fmla="*/ 68 h 98"/>
                  <a:gd name="T60" fmla="*/ 354 w 480"/>
                  <a:gd name="T61" fmla="*/ 65 h 98"/>
                  <a:gd name="T62" fmla="*/ 361 w 480"/>
                  <a:gd name="T63" fmla="*/ 75 h 98"/>
                  <a:gd name="T64" fmla="*/ 351 w 480"/>
                  <a:gd name="T65" fmla="*/ 74 h 98"/>
                  <a:gd name="T66" fmla="*/ 393 w 480"/>
                  <a:gd name="T67" fmla="*/ 72 h 98"/>
                  <a:gd name="T68" fmla="*/ 401 w 480"/>
                  <a:gd name="T69" fmla="*/ 83 h 98"/>
                  <a:gd name="T70" fmla="*/ 390 w 480"/>
                  <a:gd name="T71" fmla="*/ 82 h 98"/>
                  <a:gd name="T72" fmla="*/ 432 w 480"/>
                  <a:gd name="T73" fmla="*/ 79 h 98"/>
                  <a:gd name="T74" fmla="*/ 440 w 480"/>
                  <a:gd name="T75"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0" h="98">
                    <a:moveTo>
                      <a:pt x="469" y="95"/>
                    </a:moveTo>
                    <a:lnTo>
                      <a:pt x="471" y="86"/>
                    </a:lnTo>
                    <a:lnTo>
                      <a:pt x="480" y="87"/>
                    </a:lnTo>
                    <a:lnTo>
                      <a:pt x="479" y="98"/>
                    </a:lnTo>
                    <a:lnTo>
                      <a:pt x="469" y="95"/>
                    </a:lnTo>
                    <a:lnTo>
                      <a:pt x="469" y="95"/>
                    </a:lnTo>
                    <a:close/>
                    <a:moveTo>
                      <a:pt x="0" y="10"/>
                    </a:moveTo>
                    <a:lnTo>
                      <a:pt x="1" y="0"/>
                    </a:lnTo>
                    <a:lnTo>
                      <a:pt x="10" y="2"/>
                    </a:lnTo>
                    <a:lnTo>
                      <a:pt x="9" y="11"/>
                    </a:lnTo>
                    <a:lnTo>
                      <a:pt x="0" y="10"/>
                    </a:lnTo>
                    <a:lnTo>
                      <a:pt x="0" y="10"/>
                    </a:lnTo>
                    <a:close/>
                    <a:moveTo>
                      <a:pt x="39" y="17"/>
                    </a:moveTo>
                    <a:lnTo>
                      <a:pt x="40" y="8"/>
                    </a:lnTo>
                    <a:lnTo>
                      <a:pt x="49" y="9"/>
                    </a:lnTo>
                    <a:lnTo>
                      <a:pt x="48" y="19"/>
                    </a:lnTo>
                    <a:lnTo>
                      <a:pt x="39" y="17"/>
                    </a:lnTo>
                    <a:lnTo>
                      <a:pt x="39" y="17"/>
                    </a:lnTo>
                    <a:close/>
                    <a:moveTo>
                      <a:pt x="78" y="25"/>
                    </a:moveTo>
                    <a:lnTo>
                      <a:pt x="79" y="14"/>
                    </a:lnTo>
                    <a:lnTo>
                      <a:pt x="88" y="17"/>
                    </a:lnTo>
                    <a:lnTo>
                      <a:pt x="87" y="26"/>
                    </a:lnTo>
                    <a:lnTo>
                      <a:pt x="78" y="25"/>
                    </a:lnTo>
                    <a:lnTo>
                      <a:pt x="78" y="25"/>
                    </a:lnTo>
                    <a:close/>
                    <a:moveTo>
                      <a:pt x="117" y="31"/>
                    </a:moveTo>
                    <a:lnTo>
                      <a:pt x="118" y="22"/>
                    </a:lnTo>
                    <a:lnTo>
                      <a:pt x="128" y="23"/>
                    </a:lnTo>
                    <a:lnTo>
                      <a:pt x="126" y="34"/>
                    </a:lnTo>
                    <a:lnTo>
                      <a:pt x="117" y="31"/>
                    </a:lnTo>
                    <a:lnTo>
                      <a:pt x="117" y="31"/>
                    </a:lnTo>
                    <a:close/>
                    <a:moveTo>
                      <a:pt x="156" y="39"/>
                    </a:moveTo>
                    <a:lnTo>
                      <a:pt x="158" y="28"/>
                    </a:lnTo>
                    <a:lnTo>
                      <a:pt x="167" y="31"/>
                    </a:lnTo>
                    <a:lnTo>
                      <a:pt x="165" y="40"/>
                    </a:lnTo>
                    <a:lnTo>
                      <a:pt x="156" y="39"/>
                    </a:lnTo>
                    <a:lnTo>
                      <a:pt x="156" y="39"/>
                    </a:lnTo>
                    <a:close/>
                    <a:moveTo>
                      <a:pt x="194" y="45"/>
                    </a:moveTo>
                    <a:lnTo>
                      <a:pt x="197" y="36"/>
                    </a:lnTo>
                    <a:lnTo>
                      <a:pt x="206" y="38"/>
                    </a:lnTo>
                    <a:lnTo>
                      <a:pt x="205" y="48"/>
                    </a:lnTo>
                    <a:lnTo>
                      <a:pt x="194" y="45"/>
                    </a:lnTo>
                    <a:lnTo>
                      <a:pt x="194" y="45"/>
                    </a:lnTo>
                    <a:close/>
                    <a:moveTo>
                      <a:pt x="233" y="53"/>
                    </a:moveTo>
                    <a:lnTo>
                      <a:pt x="236" y="43"/>
                    </a:lnTo>
                    <a:lnTo>
                      <a:pt x="245" y="45"/>
                    </a:lnTo>
                    <a:lnTo>
                      <a:pt x="244" y="55"/>
                    </a:lnTo>
                    <a:lnTo>
                      <a:pt x="233" y="53"/>
                    </a:lnTo>
                    <a:lnTo>
                      <a:pt x="233" y="53"/>
                    </a:lnTo>
                    <a:close/>
                    <a:moveTo>
                      <a:pt x="273" y="60"/>
                    </a:moveTo>
                    <a:lnTo>
                      <a:pt x="275" y="51"/>
                    </a:lnTo>
                    <a:lnTo>
                      <a:pt x="284" y="52"/>
                    </a:lnTo>
                    <a:lnTo>
                      <a:pt x="283" y="62"/>
                    </a:lnTo>
                    <a:lnTo>
                      <a:pt x="273" y="60"/>
                    </a:lnTo>
                    <a:lnTo>
                      <a:pt x="273" y="60"/>
                    </a:lnTo>
                    <a:close/>
                    <a:moveTo>
                      <a:pt x="312" y="68"/>
                    </a:moveTo>
                    <a:lnTo>
                      <a:pt x="314" y="57"/>
                    </a:lnTo>
                    <a:lnTo>
                      <a:pt x="324" y="59"/>
                    </a:lnTo>
                    <a:lnTo>
                      <a:pt x="322" y="69"/>
                    </a:lnTo>
                    <a:lnTo>
                      <a:pt x="312" y="68"/>
                    </a:lnTo>
                    <a:lnTo>
                      <a:pt x="312" y="68"/>
                    </a:lnTo>
                    <a:close/>
                    <a:moveTo>
                      <a:pt x="351" y="74"/>
                    </a:moveTo>
                    <a:lnTo>
                      <a:pt x="354" y="65"/>
                    </a:lnTo>
                    <a:lnTo>
                      <a:pt x="363" y="66"/>
                    </a:lnTo>
                    <a:lnTo>
                      <a:pt x="361" y="75"/>
                    </a:lnTo>
                    <a:lnTo>
                      <a:pt x="351" y="74"/>
                    </a:lnTo>
                    <a:lnTo>
                      <a:pt x="351" y="74"/>
                    </a:lnTo>
                    <a:close/>
                    <a:moveTo>
                      <a:pt x="390" y="82"/>
                    </a:moveTo>
                    <a:lnTo>
                      <a:pt x="393" y="72"/>
                    </a:lnTo>
                    <a:lnTo>
                      <a:pt x="402" y="73"/>
                    </a:lnTo>
                    <a:lnTo>
                      <a:pt x="401" y="83"/>
                    </a:lnTo>
                    <a:lnTo>
                      <a:pt x="390" y="82"/>
                    </a:lnTo>
                    <a:lnTo>
                      <a:pt x="390" y="82"/>
                    </a:lnTo>
                    <a:close/>
                    <a:moveTo>
                      <a:pt x="429" y="89"/>
                    </a:moveTo>
                    <a:lnTo>
                      <a:pt x="432" y="79"/>
                    </a:lnTo>
                    <a:lnTo>
                      <a:pt x="441" y="81"/>
                    </a:lnTo>
                    <a:lnTo>
                      <a:pt x="440" y="90"/>
                    </a:lnTo>
                    <a:lnTo>
                      <a:pt x="429" y="8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2" name="Freeform 282"/>
              <p:cNvSpPr>
                <a:spLocks noEditPoints="1"/>
              </p:cNvSpPr>
              <p:nvPr/>
            </p:nvSpPr>
            <p:spPr bwMode="auto">
              <a:xfrm>
                <a:off x="3869856" y="4387293"/>
                <a:ext cx="800731" cy="977444"/>
              </a:xfrm>
              <a:custGeom>
                <a:avLst/>
                <a:gdLst>
                  <a:gd name="T0" fmla="*/ 284 w 290"/>
                  <a:gd name="T1" fmla="*/ 341 h 354"/>
                  <a:gd name="T2" fmla="*/ 282 w 290"/>
                  <a:gd name="T3" fmla="*/ 354 h 354"/>
                  <a:gd name="T4" fmla="*/ 276 w 290"/>
                  <a:gd name="T5" fmla="*/ 348 h 354"/>
                  <a:gd name="T6" fmla="*/ 8 w 290"/>
                  <a:gd name="T7" fmla="*/ 0 h 354"/>
                  <a:gd name="T8" fmla="*/ 7 w 290"/>
                  <a:gd name="T9" fmla="*/ 14 h 354"/>
                  <a:gd name="T10" fmla="*/ 0 w 290"/>
                  <a:gd name="T11" fmla="*/ 6 h 354"/>
                  <a:gd name="T12" fmla="*/ 33 w 290"/>
                  <a:gd name="T13" fmla="*/ 31 h 354"/>
                  <a:gd name="T14" fmla="*/ 32 w 290"/>
                  <a:gd name="T15" fmla="*/ 46 h 354"/>
                  <a:gd name="T16" fmla="*/ 25 w 290"/>
                  <a:gd name="T17" fmla="*/ 38 h 354"/>
                  <a:gd name="T18" fmla="*/ 58 w 290"/>
                  <a:gd name="T19" fmla="*/ 63 h 354"/>
                  <a:gd name="T20" fmla="*/ 56 w 290"/>
                  <a:gd name="T21" fmla="*/ 76 h 354"/>
                  <a:gd name="T22" fmla="*/ 50 w 290"/>
                  <a:gd name="T23" fmla="*/ 68 h 354"/>
                  <a:gd name="T24" fmla="*/ 83 w 290"/>
                  <a:gd name="T25" fmla="*/ 93 h 354"/>
                  <a:gd name="T26" fmla="*/ 81 w 290"/>
                  <a:gd name="T27" fmla="*/ 107 h 354"/>
                  <a:gd name="T28" fmla="*/ 75 w 290"/>
                  <a:gd name="T29" fmla="*/ 99 h 354"/>
                  <a:gd name="T30" fmla="*/ 107 w 290"/>
                  <a:gd name="T31" fmla="*/ 124 h 354"/>
                  <a:gd name="T32" fmla="*/ 106 w 290"/>
                  <a:gd name="T33" fmla="*/ 138 h 354"/>
                  <a:gd name="T34" fmla="*/ 101 w 290"/>
                  <a:gd name="T35" fmla="*/ 131 h 354"/>
                  <a:gd name="T36" fmla="*/ 134 w 290"/>
                  <a:gd name="T37" fmla="*/ 155 h 354"/>
                  <a:gd name="T38" fmla="*/ 131 w 290"/>
                  <a:gd name="T39" fmla="*/ 168 h 354"/>
                  <a:gd name="T40" fmla="*/ 126 w 290"/>
                  <a:gd name="T41" fmla="*/ 161 h 354"/>
                  <a:gd name="T42" fmla="*/ 158 w 290"/>
                  <a:gd name="T43" fmla="*/ 185 h 354"/>
                  <a:gd name="T44" fmla="*/ 157 w 290"/>
                  <a:gd name="T45" fmla="*/ 200 h 354"/>
                  <a:gd name="T46" fmla="*/ 150 w 290"/>
                  <a:gd name="T47" fmla="*/ 192 h 354"/>
                  <a:gd name="T48" fmla="*/ 183 w 290"/>
                  <a:gd name="T49" fmla="*/ 217 h 354"/>
                  <a:gd name="T50" fmla="*/ 182 w 290"/>
                  <a:gd name="T51" fmla="*/ 231 h 354"/>
                  <a:gd name="T52" fmla="*/ 175 w 290"/>
                  <a:gd name="T53" fmla="*/ 223 h 354"/>
                  <a:gd name="T54" fmla="*/ 208 w 290"/>
                  <a:gd name="T55" fmla="*/ 248 h 354"/>
                  <a:gd name="T56" fmla="*/ 207 w 290"/>
                  <a:gd name="T57" fmla="*/ 261 h 354"/>
                  <a:gd name="T58" fmla="*/ 200 w 290"/>
                  <a:gd name="T59" fmla="*/ 255 h 354"/>
                  <a:gd name="T60" fmla="*/ 233 w 290"/>
                  <a:gd name="T61" fmla="*/ 278 h 354"/>
                  <a:gd name="T62" fmla="*/ 232 w 290"/>
                  <a:gd name="T63" fmla="*/ 293 h 354"/>
                  <a:gd name="T64" fmla="*/ 225 w 290"/>
                  <a:gd name="T65" fmla="*/ 285 h 354"/>
                  <a:gd name="T66" fmla="*/ 259 w 290"/>
                  <a:gd name="T67" fmla="*/ 310 h 354"/>
                  <a:gd name="T68" fmla="*/ 256 w 290"/>
                  <a:gd name="T69" fmla="*/ 32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354">
                    <a:moveTo>
                      <a:pt x="276" y="348"/>
                    </a:moveTo>
                    <a:lnTo>
                      <a:pt x="284" y="341"/>
                    </a:lnTo>
                    <a:lnTo>
                      <a:pt x="290" y="349"/>
                    </a:lnTo>
                    <a:lnTo>
                      <a:pt x="282" y="354"/>
                    </a:lnTo>
                    <a:lnTo>
                      <a:pt x="276" y="348"/>
                    </a:lnTo>
                    <a:lnTo>
                      <a:pt x="276" y="348"/>
                    </a:lnTo>
                    <a:close/>
                    <a:moveTo>
                      <a:pt x="0" y="6"/>
                    </a:moveTo>
                    <a:lnTo>
                      <a:pt x="8" y="0"/>
                    </a:lnTo>
                    <a:lnTo>
                      <a:pt x="13" y="8"/>
                    </a:lnTo>
                    <a:lnTo>
                      <a:pt x="7" y="14"/>
                    </a:lnTo>
                    <a:lnTo>
                      <a:pt x="0" y="6"/>
                    </a:lnTo>
                    <a:lnTo>
                      <a:pt x="0" y="6"/>
                    </a:lnTo>
                    <a:close/>
                    <a:moveTo>
                      <a:pt x="25" y="38"/>
                    </a:moveTo>
                    <a:lnTo>
                      <a:pt x="33" y="31"/>
                    </a:lnTo>
                    <a:lnTo>
                      <a:pt x="39" y="39"/>
                    </a:lnTo>
                    <a:lnTo>
                      <a:pt x="32" y="46"/>
                    </a:lnTo>
                    <a:lnTo>
                      <a:pt x="25" y="38"/>
                    </a:lnTo>
                    <a:lnTo>
                      <a:pt x="25" y="38"/>
                    </a:lnTo>
                    <a:close/>
                    <a:moveTo>
                      <a:pt x="50" y="68"/>
                    </a:moveTo>
                    <a:lnTo>
                      <a:pt x="58" y="63"/>
                    </a:lnTo>
                    <a:lnTo>
                      <a:pt x="64" y="70"/>
                    </a:lnTo>
                    <a:lnTo>
                      <a:pt x="56" y="76"/>
                    </a:lnTo>
                    <a:lnTo>
                      <a:pt x="50" y="68"/>
                    </a:lnTo>
                    <a:lnTo>
                      <a:pt x="50" y="68"/>
                    </a:lnTo>
                    <a:close/>
                    <a:moveTo>
                      <a:pt x="75" y="99"/>
                    </a:moveTo>
                    <a:lnTo>
                      <a:pt x="83" y="93"/>
                    </a:lnTo>
                    <a:lnTo>
                      <a:pt x="89" y="101"/>
                    </a:lnTo>
                    <a:lnTo>
                      <a:pt x="81" y="107"/>
                    </a:lnTo>
                    <a:lnTo>
                      <a:pt x="75" y="99"/>
                    </a:lnTo>
                    <a:lnTo>
                      <a:pt x="75" y="99"/>
                    </a:lnTo>
                    <a:close/>
                    <a:moveTo>
                      <a:pt x="101" y="131"/>
                    </a:moveTo>
                    <a:lnTo>
                      <a:pt x="107" y="124"/>
                    </a:lnTo>
                    <a:lnTo>
                      <a:pt x="114" y="132"/>
                    </a:lnTo>
                    <a:lnTo>
                      <a:pt x="106" y="138"/>
                    </a:lnTo>
                    <a:lnTo>
                      <a:pt x="101" y="131"/>
                    </a:lnTo>
                    <a:lnTo>
                      <a:pt x="101" y="131"/>
                    </a:lnTo>
                    <a:close/>
                    <a:moveTo>
                      <a:pt x="126" y="161"/>
                    </a:moveTo>
                    <a:lnTo>
                      <a:pt x="134" y="155"/>
                    </a:lnTo>
                    <a:lnTo>
                      <a:pt x="139" y="163"/>
                    </a:lnTo>
                    <a:lnTo>
                      <a:pt x="131" y="168"/>
                    </a:lnTo>
                    <a:lnTo>
                      <a:pt x="126" y="161"/>
                    </a:lnTo>
                    <a:lnTo>
                      <a:pt x="126" y="161"/>
                    </a:lnTo>
                    <a:close/>
                    <a:moveTo>
                      <a:pt x="150" y="192"/>
                    </a:moveTo>
                    <a:lnTo>
                      <a:pt x="158" y="185"/>
                    </a:lnTo>
                    <a:lnTo>
                      <a:pt x="165" y="193"/>
                    </a:lnTo>
                    <a:lnTo>
                      <a:pt x="157" y="200"/>
                    </a:lnTo>
                    <a:lnTo>
                      <a:pt x="150" y="192"/>
                    </a:lnTo>
                    <a:lnTo>
                      <a:pt x="150" y="192"/>
                    </a:lnTo>
                    <a:close/>
                    <a:moveTo>
                      <a:pt x="175" y="223"/>
                    </a:moveTo>
                    <a:lnTo>
                      <a:pt x="183" y="217"/>
                    </a:lnTo>
                    <a:lnTo>
                      <a:pt x="190" y="225"/>
                    </a:lnTo>
                    <a:lnTo>
                      <a:pt x="182" y="231"/>
                    </a:lnTo>
                    <a:lnTo>
                      <a:pt x="175" y="223"/>
                    </a:lnTo>
                    <a:lnTo>
                      <a:pt x="175" y="223"/>
                    </a:lnTo>
                    <a:close/>
                    <a:moveTo>
                      <a:pt x="200" y="255"/>
                    </a:moveTo>
                    <a:lnTo>
                      <a:pt x="208" y="248"/>
                    </a:lnTo>
                    <a:lnTo>
                      <a:pt x="215" y="256"/>
                    </a:lnTo>
                    <a:lnTo>
                      <a:pt x="207" y="261"/>
                    </a:lnTo>
                    <a:lnTo>
                      <a:pt x="200" y="255"/>
                    </a:lnTo>
                    <a:lnTo>
                      <a:pt x="200" y="255"/>
                    </a:lnTo>
                    <a:close/>
                    <a:moveTo>
                      <a:pt x="225" y="285"/>
                    </a:moveTo>
                    <a:lnTo>
                      <a:pt x="233" y="278"/>
                    </a:lnTo>
                    <a:lnTo>
                      <a:pt x="239" y="286"/>
                    </a:lnTo>
                    <a:lnTo>
                      <a:pt x="232" y="293"/>
                    </a:lnTo>
                    <a:lnTo>
                      <a:pt x="225" y="285"/>
                    </a:lnTo>
                    <a:lnTo>
                      <a:pt x="225" y="285"/>
                    </a:lnTo>
                    <a:close/>
                    <a:moveTo>
                      <a:pt x="251" y="316"/>
                    </a:moveTo>
                    <a:lnTo>
                      <a:pt x="259" y="310"/>
                    </a:lnTo>
                    <a:lnTo>
                      <a:pt x="264" y="318"/>
                    </a:lnTo>
                    <a:lnTo>
                      <a:pt x="256" y="324"/>
                    </a:lnTo>
                    <a:lnTo>
                      <a:pt x="251" y="31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3" name="Freeform 283"/>
              <p:cNvSpPr>
                <a:spLocks noEditPoints="1"/>
              </p:cNvSpPr>
              <p:nvPr/>
            </p:nvSpPr>
            <p:spPr bwMode="auto">
              <a:xfrm>
                <a:off x="4654020" y="4920192"/>
                <a:ext cx="814537" cy="447305"/>
              </a:xfrm>
              <a:custGeom>
                <a:avLst/>
                <a:gdLst>
                  <a:gd name="T0" fmla="*/ 9 w 295"/>
                  <a:gd name="T1" fmla="*/ 149 h 162"/>
                  <a:gd name="T2" fmla="*/ 13 w 295"/>
                  <a:gd name="T3" fmla="*/ 158 h 162"/>
                  <a:gd name="T4" fmla="*/ 4 w 295"/>
                  <a:gd name="T5" fmla="*/ 162 h 162"/>
                  <a:gd name="T6" fmla="*/ 0 w 295"/>
                  <a:gd name="T7" fmla="*/ 155 h 162"/>
                  <a:gd name="T8" fmla="*/ 9 w 295"/>
                  <a:gd name="T9" fmla="*/ 149 h 162"/>
                  <a:gd name="T10" fmla="*/ 9 w 295"/>
                  <a:gd name="T11" fmla="*/ 149 h 162"/>
                  <a:gd name="T12" fmla="*/ 290 w 295"/>
                  <a:gd name="T13" fmla="*/ 0 h 162"/>
                  <a:gd name="T14" fmla="*/ 295 w 295"/>
                  <a:gd name="T15" fmla="*/ 9 h 162"/>
                  <a:gd name="T16" fmla="*/ 286 w 295"/>
                  <a:gd name="T17" fmla="*/ 15 h 162"/>
                  <a:gd name="T18" fmla="*/ 281 w 295"/>
                  <a:gd name="T19" fmla="*/ 6 h 162"/>
                  <a:gd name="T20" fmla="*/ 290 w 295"/>
                  <a:gd name="T21" fmla="*/ 0 h 162"/>
                  <a:gd name="T22" fmla="*/ 290 w 295"/>
                  <a:gd name="T23" fmla="*/ 0 h 162"/>
                  <a:gd name="T24" fmla="*/ 255 w 295"/>
                  <a:gd name="T25" fmla="*/ 20 h 162"/>
                  <a:gd name="T26" fmla="*/ 260 w 295"/>
                  <a:gd name="T27" fmla="*/ 28 h 162"/>
                  <a:gd name="T28" fmla="*/ 251 w 295"/>
                  <a:gd name="T29" fmla="*/ 33 h 162"/>
                  <a:gd name="T30" fmla="*/ 245 w 295"/>
                  <a:gd name="T31" fmla="*/ 24 h 162"/>
                  <a:gd name="T32" fmla="*/ 255 w 295"/>
                  <a:gd name="T33" fmla="*/ 20 h 162"/>
                  <a:gd name="T34" fmla="*/ 255 w 295"/>
                  <a:gd name="T35" fmla="*/ 20 h 162"/>
                  <a:gd name="T36" fmla="*/ 219 w 295"/>
                  <a:gd name="T37" fmla="*/ 38 h 162"/>
                  <a:gd name="T38" fmla="*/ 225 w 295"/>
                  <a:gd name="T39" fmla="*/ 47 h 162"/>
                  <a:gd name="T40" fmla="*/ 215 w 295"/>
                  <a:gd name="T41" fmla="*/ 51 h 162"/>
                  <a:gd name="T42" fmla="*/ 211 w 295"/>
                  <a:gd name="T43" fmla="*/ 42 h 162"/>
                  <a:gd name="T44" fmla="*/ 219 w 295"/>
                  <a:gd name="T45" fmla="*/ 38 h 162"/>
                  <a:gd name="T46" fmla="*/ 219 w 295"/>
                  <a:gd name="T47" fmla="*/ 38 h 162"/>
                  <a:gd name="T48" fmla="*/ 184 w 295"/>
                  <a:gd name="T49" fmla="*/ 57 h 162"/>
                  <a:gd name="T50" fmla="*/ 189 w 295"/>
                  <a:gd name="T51" fmla="*/ 66 h 162"/>
                  <a:gd name="T52" fmla="*/ 180 w 295"/>
                  <a:gd name="T53" fmla="*/ 70 h 162"/>
                  <a:gd name="T54" fmla="*/ 176 w 295"/>
                  <a:gd name="T55" fmla="*/ 62 h 162"/>
                  <a:gd name="T56" fmla="*/ 184 w 295"/>
                  <a:gd name="T57" fmla="*/ 57 h 162"/>
                  <a:gd name="T58" fmla="*/ 184 w 295"/>
                  <a:gd name="T59" fmla="*/ 57 h 162"/>
                  <a:gd name="T60" fmla="*/ 149 w 295"/>
                  <a:gd name="T61" fmla="*/ 75 h 162"/>
                  <a:gd name="T62" fmla="*/ 154 w 295"/>
                  <a:gd name="T63" fmla="*/ 84 h 162"/>
                  <a:gd name="T64" fmla="*/ 145 w 295"/>
                  <a:gd name="T65" fmla="*/ 89 h 162"/>
                  <a:gd name="T66" fmla="*/ 141 w 295"/>
                  <a:gd name="T67" fmla="*/ 80 h 162"/>
                  <a:gd name="T68" fmla="*/ 149 w 295"/>
                  <a:gd name="T69" fmla="*/ 75 h 162"/>
                  <a:gd name="T70" fmla="*/ 149 w 295"/>
                  <a:gd name="T71" fmla="*/ 75 h 162"/>
                  <a:gd name="T72" fmla="*/ 113 w 295"/>
                  <a:gd name="T73" fmla="*/ 94 h 162"/>
                  <a:gd name="T74" fmla="*/ 119 w 295"/>
                  <a:gd name="T75" fmla="*/ 102 h 162"/>
                  <a:gd name="T76" fmla="*/ 110 w 295"/>
                  <a:gd name="T77" fmla="*/ 108 h 162"/>
                  <a:gd name="T78" fmla="*/ 106 w 295"/>
                  <a:gd name="T79" fmla="*/ 98 h 162"/>
                  <a:gd name="T80" fmla="*/ 113 w 295"/>
                  <a:gd name="T81" fmla="*/ 94 h 162"/>
                  <a:gd name="T82" fmla="*/ 113 w 295"/>
                  <a:gd name="T83" fmla="*/ 94 h 162"/>
                  <a:gd name="T84" fmla="*/ 78 w 295"/>
                  <a:gd name="T85" fmla="*/ 113 h 162"/>
                  <a:gd name="T86" fmla="*/ 83 w 295"/>
                  <a:gd name="T87" fmla="*/ 121 h 162"/>
                  <a:gd name="T88" fmla="*/ 74 w 295"/>
                  <a:gd name="T89" fmla="*/ 126 h 162"/>
                  <a:gd name="T90" fmla="*/ 70 w 295"/>
                  <a:gd name="T91" fmla="*/ 117 h 162"/>
                  <a:gd name="T92" fmla="*/ 78 w 295"/>
                  <a:gd name="T93" fmla="*/ 113 h 162"/>
                  <a:gd name="T94" fmla="*/ 78 w 295"/>
                  <a:gd name="T95" fmla="*/ 113 h 162"/>
                  <a:gd name="T96" fmla="*/ 43 w 295"/>
                  <a:gd name="T97" fmla="*/ 131 h 162"/>
                  <a:gd name="T98" fmla="*/ 48 w 295"/>
                  <a:gd name="T99" fmla="*/ 140 h 162"/>
                  <a:gd name="T100" fmla="*/ 39 w 295"/>
                  <a:gd name="T101" fmla="*/ 144 h 162"/>
                  <a:gd name="T102" fmla="*/ 35 w 295"/>
                  <a:gd name="T103" fmla="*/ 136 h 162"/>
                  <a:gd name="T104" fmla="*/ 43 w 295"/>
                  <a:gd name="T10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162">
                    <a:moveTo>
                      <a:pt x="9" y="149"/>
                    </a:moveTo>
                    <a:lnTo>
                      <a:pt x="13" y="158"/>
                    </a:lnTo>
                    <a:lnTo>
                      <a:pt x="4" y="162"/>
                    </a:lnTo>
                    <a:lnTo>
                      <a:pt x="0" y="155"/>
                    </a:lnTo>
                    <a:lnTo>
                      <a:pt x="9" y="149"/>
                    </a:lnTo>
                    <a:lnTo>
                      <a:pt x="9" y="149"/>
                    </a:lnTo>
                    <a:close/>
                    <a:moveTo>
                      <a:pt x="290" y="0"/>
                    </a:moveTo>
                    <a:lnTo>
                      <a:pt x="295" y="9"/>
                    </a:lnTo>
                    <a:lnTo>
                      <a:pt x="286" y="15"/>
                    </a:lnTo>
                    <a:lnTo>
                      <a:pt x="281" y="6"/>
                    </a:lnTo>
                    <a:lnTo>
                      <a:pt x="290" y="0"/>
                    </a:lnTo>
                    <a:lnTo>
                      <a:pt x="290" y="0"/>
                    </a:lnTo>
                    <a:close/>
                    <a:moveTo>
                      <a:pt x="255" y="20"/>
                    </a:moveTo>
                    <a:lnTo>
                      <a:pt x="260" y="28"/>
                    </a:lnTo>
                    <a:lnTo>
                      <a:pt x="251" y="33"/>
                    </a:lnTo>
                    <a:lnTo>
                      <a:pt x="245" y="24"/>
                    </a:lnTo>
                    <a:lnTo>
                      <a:pt x="255" y="20"/>
                    </a:lnTo>
                    <a:lnTo>
                      <a:pt x="255" y="20"/>
                    </a:lnTo>
                    <a:close/>
                    <a:moveTo>
                      <a:pt x="219" y="38"/>
                    </a:moveTo>
                    <a:lnTo>
                      <a:pt x="225" y="47"/>
                    </a:lnTo>
                    <a:lnTo>
                      <a:pt x="215" y="51"/>
                    </a:lnTo>
                    <a:lnTo>
                      <a:pt x="211" y="42"/>
                    </a:lnTo>
                    <a:lnTo>
                      <a:pt x="219" y="38"/>
                    </a:lnTo>
                    <a:lnTo>
                      <a:pt x="219" y="38"/>
                    </a:lnTo>
                    <a:close/>
                    <a:moveTo>
                      <a:pt x="184" y="57"/>
                    </a:moveTo>
                    <a:lnTo>
                      <a:pt x="189" y="66"/>
                    </a:lnTo>
                    <a:lnTo>
                      <a:pt x="180" y="70"/>
                    </a:lnTo>
                    <a:lnTo>
                      <a:pt x="176" y="62"/>
                    </a:lnTo>
                    <a:lnTo>
                      <a:pt x="184" y="57"/>
                    </a:lnTo>
                    <a:lnTo>
                      <a:pt x="184" y="57"/>
                    </a:lnTo>
                    <a:close/>
                    <a:moveTo>
                      <a:pt x="149" y="75"/>
                    </a:moveTo>
                    <a:lnTo>
                      <a:pt x="154" y="84"/>
                    </a:lnTo>
                    <a:lnTo>
                      <a:pt x="145" y="89"/>
                    </a:lnTo>
                    <a:lnTo>
                      <a:pt x="141" y="80"/>
                    </a:lnTo>
                    <a:lnTo>
                      <a:pt x="149" y="75"/>
                    </a:lnTo>
                    <a:lnTo>
                      <a:pt x="149" y="75"/>
                    </a:lnTo>
                    <a:close/>
                    <a:moveTo>
                      <a:pt x="113" y="94"/>
                    </a:moveTo>
                    <a:lnTo>
                      <a:pt x="119" y="102"/>
                    </a:lnTo>
                    <a:lnTo>
                      <a:pt x="110" y="108"/>
                    </a:lnTo>
                    <a:lnTo>
                      <a:pt x="106" y="98"/>
                    </a:lnTo>
                    <a:lnTo>
                      <a:pt x="113" y="94"/>
                    </a:lnTo>
                    <a:lnTo>
                      <a:pt x="113" y="94"/>
                    </a:lnTo>
                    <a:close/>
                    <a:moveTo>
                      <a:pt x="78" y="113"/>
                    </a:moveTo>
                    <a:lnTo>
                      <a:pt x="83" y="121"/>
                    </a:lnTo>
                    <a:lnTo>
                      <a:pt x="74" y="126"/>
                    </a:lnTo>
                    <a:lnTo>
                      <a:pt x="70" y="117"/>
                    </a:lnTo>
                    <a:lnTo>
                      <a:pt x="78" y="113"/>
                    </a:lnTo>
                    <a:lnTo>
                      <a:pt x="78" y="113"/>
                    </a:lnTo>
                    <a:close/>
                    <a:moveTo>
                      <a:pt x="43" y="131"/>
                    </a:moveTo>
                    <a:lnTo>
                      <a:pt x="48" y="140"/>
                    </a:lnTo>
                    <a:lnTo>
                      <a:pt x="39" y="144"/>
                    </a:lnTo>
                    <a:lnTo>
                      <a:pt x="35" y="136"/>
                    </a:lnTo>
                    <a:lnTo>
                      <a:pt x="43" y="13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4" name="Freeform 284"/>
              <p:cNvSpPr>
                <a:spLocks noEditPoints="1"/>
              </p:cNvSpPr>
              <p:nvPr/>
            </p:nvSpPr>
            <p:spPr bwMode="auto">
              <a:xfrm>
                <a:off x="3243076" y="4384531"/>
                <a:ext cx="588124" cy="728941"/>
              </a:xfrm>
              <a:custGeom>
                <a:avLst/>
                <a:gdLst>
                  <a:gd name="T0" fmla="*/ 6 w 213"/>
                  <a:gd name="T1" fmla="*/ 249 h 264"/>
                  <a:gd name="T2" fmla="*/ 14 w 213"/>
                  <a:gd name="T3" fmla="*/ 256 h 264"/>
                  <a:gd name="T4" fmla="*/ 8 w 213"/>
                  <a:gd name="T5" fmla="*/ 264 h 264"/>
                  <a:gd name="T6" fmla="*/ 0 w 213"/>
                  <a:gd name="T7" fmla="*/ 257 h 264"/>
                  <a:gd name="T8" fmla="*/ 6 w 213"/>
                  <a:gd name="T9" fmla="*/ 249 h 264"/>
                  <a:gd name="T10" fmla="*/ 6 w 213"/>
                  <a:gd name="T11" fmla="*/ 249 h 264"/>
                  <a:gd name="T12" fmla="*/ 206 w 213"/>
                  <a:gd name="T13" fmla="*/ 0 h 264"/>
                  <a:gd name="T14" fmla="*/ 213 w 213"/>
                  <a:gd name="T15" fmla="*/ 6 h 264"/>
                  <a:gd name="T16" fmla="*/ 208 w 213"/>
                  <a:gd name="T17" fmla="*/ 14 h 264"/>
                  <a:gd name="T18" fmla="*/ 200 w 213"/>
                  <a:gd name="T19" fmla="*/ 7 h 264"/>
                  <a:gd name="T20" fmla="*/ 206 w 213"/>
                  <a:gd name="T21" fmla="*/ 0 h 264"/>
                  <a:gd name="T22" fmla="*/ 206 w 213"/>
                  <a:gd name="T23" fmla="*/ 0 h 264"/>
                  <a:gd name="T24" fmla="*/ 180 w 213"/>
                  <a:gd name="T25" fmla="*/ 31 h 264"/>
                  <a:gd name="T26" fmla="*/ 188 w 213"/>
                  <a:gd name="T27" fmla="*/ 37 h 264"/>
                  <a:gd name="T28" fmla="*/ 183 w 213"/>
                  <a:gd name="T29" fmla="*/ 45 h 264"/>
                  <a:gd name="T30" fmla="*/ 175 w 213"/>
                  <a:gd name="T31" fmla="*/ 39 h 264"/>
                  <a:gd name="T32" fmla="*/ 180 w 213"/>
                  <a:gd name="T33" fmla="*/ 31 h 264"/>
                  <a:gd name="T34" fmla="*/ 180 w 213"/>
                  <a:gd name="T35" fmla="*/ 31 h 264"/>
                  <a:gd name="T36" fmla="*/ 155 w 213"/>
                  <a:gd name="T37" fmla="*/ 62 h 264"/>
                  <a:gd name="T38" fmla="*/ 163 w 213"/>
                  <a:gd name="T39" fmla="*/ 69 h 264"/>
                  <a:gd name="T40" fmla="*/ 158 w 213"/>
                  <a:gd name="T41" fmla="*/ 77 h 264"/>
                  <a:gd name="T42" fmla="*/ 150 w 213"/>
                  <a:gd name="T43" fmla="*/ 70 h 264"/>
                  <a:gd name="T44" fmla="*/ 155 w 213"/>
                  <a:gd name="T45" fmla="*/ 62 h 264"/>
                  <a:gd name="T46" fmla="*/ 155 w 213"/>
                  <a:gd name="T47" fmla="*/ 62 h 264"/>
                  <a:gd name="T48" fmla="*/ 131 w 213"/>
                  <a:gd name="T49" fmla="*/ 94 h 264"/>
                  <a:gd name="T50" fmla="*/ 138 w 213"/>
                  <a:gd name="T51" fmla="*/ 100 h 264"/>
                  <a:gd name="T52" fmla="*/ 133 w 213"/>
                  <a:gd name="T53" fmla="*/ 108 h 264"/>
                  <a:gd name="T54" fmla="*/ 125 w 213"/>
                  <a:gd name="T55" fmla="*/ 102 h 264"/>
                  <a:gd name="T56" fmla="*/ 131 w 213"/>
                  <a:gd name="T57" fmla="*/ 94 h 264"/>
                  <a:gd name="T58" fmla="*/ 131 w 213"/>
                  <a:gd name="T59" fmla="*/ 94 h 264"/>
                  <a:gd name="T60" fmla="*/ 106 w 213"/>
                  <a:gd name="T61" fmla="*/ 125 h 264"/>
                  <a:gd name="T62" fmla="*/ 114 w 213"/>
                  <a:gd name="T63" fmla="*/ 130 h 264"/>
                  <a:gd name="T64" fmla="*/ 108 w 213"/>
                  <a:gd name="T65" fmla="*/ 138 h 264"/>
                  <a:gd name="T66" fmla="*/ 100 w 213"/>
                  <a:gd name="T67" fmla="*/ 133 h 264"/>
                  <a:gd name="T68" fmla="*/ 106 w 213"/>
                  <a:gd name="T69" fmla="*/ 125 h 264"/>
                  <a:gd name="T70" fmla="*/ 106 w 213"/>
                  <a:gd name="T71" fmla="*/ 125 h 264"/>
                  <a:gd name="T72" fmla="*/ 81 w 213"/>
                  <a:gd name="T73" fmla="*/ 155 h 264"/>
                  <a:gd name="T74" fmla="*/ 89 w 213"/>
                  <a:gd name="T75" fmla="*/ 162 h 264"/>
                  <a:gd name="T76" fmla="*/ 82 w 213"/>
                  <a:gd name="T77" fmla="*/ 169 h 264"/>
                  <a:gd name="T78" fmla="*/ 76 w 213"/>
                  <a:gd name="T79" fmla="*/ 163 h 264"/>
                  <a:gd name="T80" fmla="*/ 81 w 213"/>
                  <a:gd name="T81" fmla="*/ 155 h 264"/>
                  <a:gd name="T82" fmla="*/ 81 w 213"/>
                  <a:gd name="T83" fmla="*/ 155 h 264"/>
                  <a:gd name="T84" fmla="*/ 56 w 213"/>
                  <a:gd name="T85" fmla="*/ 186 h 264"/>
                  <a:gd name="T86" fmla="*/ 64 w 213"/>
                  <a:gd name="T87" fmla="*/ 193 h 264"/>
                  <a:gd name="T88" fmla="*/ 57 w 213"/>
                  <a:gd name="T89" fmla="*/ 201 h 264"/>
                  <a:gd name="T90" fmla="*/ 49 w 213"/>
                  <a:gd name="T91" fmla="*/ 194 h 264"/>
                  <a:gd name="T92" fmla="*/ 56 w 213"/>
                  <a:gd name="T93" fmla="*/ 186 h 264"/>
                  <a:gd name="T94" fmla="*/ 56 w 213"/>
                  <a:gd name="T95" fmla="*/ 186 h 264"/>
                  <a:gd name="T96" fmla="*/ 31 w 213"/>
                  <a:gd name="T97" fmla="*/ 218 h 264"/>
                  <a:gd name="T98" fmla="*/ 39 w 213"/>
                  <a:gd name="T99" fmla="*/ 224 h 264"/>
                  <a:gd name="T100" fmla="*/ 33 w 213"/>
                  <a:gd name="T101" fmla="*/ 232 h 264"/>
                  <a:gd name="T102" fmla="*/ 25 w 213"/>
                  <a:gd name="T103" fmla="*/ 226 h 264"/>
                  <a:gd name="T104" fmla="*/ 31 w 213"/>
                  <a:gd name="T105" fmla="*/ 21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 h="264">
                    <a:moveTo>
                      <a:pt x="6" y="249"/>
                    </a:moveTo>
                    <a:lnTo>
                      <a:pt x="14" y="256"/>
                    </a:lnTo>
                    <a:lnTo>
                      <a:pt x="8" y="264"/>
                    </a:lnTo>
                    <a:lnTo>
                      <a:pt x="0" y="257"/>
                    </a:lnTo>
                    <a:lnTo>
                      <a:pt x="6" y="249"/>
                    </a:lnTo>
                    <a:lnTo>
                      <a:pt x="6" y="249"/>
                    </a:lnTo>
                    <a:close/>
                    <a:moveTo>
                      <a:pt x="206" y="0"/>
                    </a:moveTo>
                    <a:lnTo>
                      <a:pt x="213" y="6"/>
                    </a:lnTo>
                    <a:lnTo>
                      <a:pt x="208" y="14"/>
                    </a:lnTo>
                    <a:lnTo>
                      <a:pt x="200" y="7"/>
                    </a:lnTo>
                    <a:lnTo>
                      <a:pt x="206" y="0"/>
                    </a:lnTo>
                    <a:lnTo>
                      <a:pt x="206" y="0"/>
                    </a:lnTo>
                    <a:close/>
                    <a:moveTo>
                      <a:pt x="180" y="31"/>
                    </a:moveTo>
                    <a:lnTo>
                      <a:pt x="188" y="37"/>
                    </a:lnTo>
                    <a:lnTo>
                      <a:pt x="183" y="45"/>
                    </a:lnTo>
                    <a:lnTo>
                      <a:pt x="175" y="39"/>
                    </a:lnTo>
                    <a:lnTo>
                      <a:pt x="180" y="31"/>
                    </a:lnTo>
                    <a:lnTo>
                      <a:pt x="180" y="31"/>
                    </a:lnTo>
                    <a:close/>
                    <a:moveTo>
                      <a:pt x="155" y="62"/>
                    </a:moveTo>
                    <a:lnTo>
                      <a:pt x="163" y="69"/>
                    </a:lnTo>
                    <a:lnTo>
                      <a:pt x="158" y="77"/>
                    </a:lnTo>
                    <a:lnTo>
                      <a:pt x="150" y="70"/>
                    </a:lnTo>
                    <a:lnTo>
                      <a:pt x="155" y="62"/>
                    </a:lnTo>
                    <a:lnTo>
                      <a:pt x="155" y="62"/>
                    </a:lnTo>
                    <a:close/>
                    <a:moveTo>
                      <a:pt x="131" y="94"/>
                    </a:moveTo>
                    <a:lnTo>
                      <a:pt x="138" y="100"/>
                    </a:lnTo>
                    <a:lnTo>
                      <a:pt x="133" y="108"/>
                    </a:lnTo>
                    <a:lnTo>
                      <a:pt x="125" y="102"/>
                    </a:lnTo>
                    <a:lnTo>
                      <a:pt x="131" y="94"/>
                    </a:lnTo>
                    <a:lnTo>
                      <a:pt x="131" y="94"/>
                    </a:lnTo>
                    <a:close/>
                    <a:moveTo>
                      <a:pt x="106" y="125"/>
                    </a:moveTo>
                    <a:lnTo>
                      <a:pt x="114" y="130"/>
                    </a:lnTo>
                    <a:lnTo>
                      <a:pt x="108" y="138"/>
                    </a:lnTo>
                    <a:lnTo>
                      <a:pt x="100" y="133"/>
                    </a:lnTo>
                    <a:lnTo>
                      <a:pt x="106" y="125"/>
                    </a:lnTo>
                    <a:lnTo>
                      <a:pt x="106" y="125"/>
                    </a:lnTo>
                    <a:close/>
                    <a:moveTo>
                      <a:pt x="81" y="155"/>
                    </a:moveTo>
                    <a:lnTo>
                      <a:pt x="89" y="162"/>
                    </a:lnTo>
                    <a:lnTo>
                      <a:pt x="82" y="169"/>
                    </a:lnTo>
                    <a:lnTo>
                      <a:pt x="76" y="163"/>
                    </a:lnTo>
                    <a:lnTo>
                      <a:pt x="81" y="155"/>
                    </a:lnTo>
                    <a:lnTo>
                      <a:pt x="81" y="155"/>
                    </a:lnTo>
                    <a:close/>
                    <a:moveTo>
                      <a:pt x="56" y="186"/>
                    </a:moveTo>
                    <a:lnTo>
                      <a:pt x="64" y="193"/>
                    </a:lnTo>
                    <a:lnTo>
                      <a:pt x="57" y="201"/>
                    </a:lnTo>
                    <a:lnTo>
                      <a:pt x="49" y="194"/>
                    </a:lnTo>
                    <a:lnTo>
                      <a:pt x="56" y="186"/>
                    </a:lnTo>
                    <a:lnTo>
                      <a:pt x="56" y="186"/>
                    </a:lnTo>
                    <a:close/>
                    <a:moveTo>
                      <a:pt x="31" y="218"/>
                    </a:moveTo>
                    <a:lnTo>
                      <a:pt x="39" y="224"/>
                    </a:lnTo>
                    <a:lnTo>
                      <a:pt x="33" y="232"/>
                    </a:lnTo>
                    <a:lnTo>
                      <a:pt x="25" y="226"/>
                    </a:lnTo>
                    <a:lnTo>
                      <a:pt x="31" y="21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5" name="Freeform 285"/>
              <p:cNvSpPr>
                <a:spLocks noEditPoints="1"/>
              </p:cNvSpPr>
              <p:nvPr/>
            </p:nvSpPr>
            <p:spPr bwMode="auto">
              <a:xfrm>
                <a:off x="2605253" y="3710813"/>
                <a:ext cx="1212141" cy="640585"/>
              </a:xfrm>
              <a:custGeom>
                <a:avLst/>
                <a:gdLst>
                  <a:gd name="T0" fmla="*/ 9 w 439"/>
                  <a:gd name="T1" fmla="*/ 14 h 232"/>
                  <a:gd name="T2" fmla="*/ 5 w 439"/>
                  <a:gd name="T3" fmla="*/ 0 h 232"/>
                  <a:gd name="T4" fmla="*/ 13 w 439"/>
                  <a:gd name="T5" fmla="*/ 6 h 232"/>
                  <a:gd name="T6" fmla="*/ 433 w 439"/>
                  <a:gd name="T7" fmla="*/ 232 h 232"/>
                  <a:gd name="T8" fmla="*/ 429 w 439"/>
                  <a:gd name="T9" fmla="*/ 219 h 232"/>
                  <a:gd name="T10" fmla="*/ 439 w 439"/>
                  <a:gd name="T11" fmla="*/ 223 h 232"/>
                  <a:gd name="T12" fmla="*/ 398 w 439"/>
                  <a:gd name="T13" fmla="*/ 214 h 232"/>
                  <a:gd name="T14" fmla="*/ 394 w 439"/>
                  <a:gd name="T15" fmla="*/ 200 h 232"/>
                  <a:gd name="T16" fmla="*/ 403 w 439"/>
                  <a:gd name="T17" fmla="*/ 204 h 232"/>
                  <a:gd name="T18" fmla="*/ 363 w 439"/>
                  <a:gd name="T19" fmla="*/ 195 h 232"/>
                  <a:gd name="T20" fmla="*/ 359 w 439"/>
                  <a:gd name="T21" fmla="*/ 182 h 232"/>
                  <a:gd name="T22" fmla="*/ 368 w 439"/>
                  <a:gd name="T23" fmla="*/ 186 h 232"/>
                  <a:gd name="T24" fmla="*/ 328 w 439"/>
                  <a:gd name="T25" fmla="*/ 177 h 232"/>
                  <a:gd name="T26" fmla="*/ 324 w 439"/>
                  <a:gd name="T27" fmla="*/ 164 h 232"/>
                  <a:gd name="T28" fmla="*/ 333 w 439"/>
                  <a:gd name="T29" fmla="*/ 169 h 232"/>
                  <a:gd name="T30" fmla="*/ 292 w 439"/>
                  <a:gd name="T31" fmla="*/ 159 h 232"/>
                  <a:gd name="T32" fmla="*/ 288 w 439"/>
                  <a:gd name="T33" fmla="*/ 146 h 232"/>
                  <a:gd name="T34" fmla="*/ 296 w 439"/>
                  <a:gd name="T35" fmla="*/ 151 h 232"/>
                  <a:gd name="T36" fmla="*/ 257 w 439"/>
                  <a:gd name="T37" fmla="*/ 142 h 232"/>
                  <a:gd name="T38" fmla="*/ 253 w 439"/>
                  <a:gd name="T39" fmla="*/ 127 h 232"/>
                  <a:gd name="T40" fmla="*/ 261 w 439"/>
                  <a:gd name="T41" fmla="*/ 132 h 232"/>
                  <a:gd name="T42" fmla="*/ 222 w 439"/>
                  <a:gd name="T43" fmla="*/ 123 h 232"/>
                  <a:gd name="T44" fmla="*/ 216 w 439"/>
                  <a:gd name="T45" fmla="*/ 109 h 232"/>
                  <a:gd name="T46" fmla="*/ 226 w 439"/>
                  <a:gd name="T47" fmla="*/ 114 h 232"/>
                  <a:gd name="T48" fmla="*/ 186 w 439"/>
                  <a:gd name="T49" fmla="*/ 105 h 232"/>
                  <a:gd name="T50" fmla="*/ 181 w 439"/>
                  <a:gd name="T51" fmla="*/ 91 h 232"/>
                  <a:gd name="T52" fmla="*/ 190 w 439"/>
                  <a:gd name="T53" fmla="*/ 96 h 232"/>
                  <a:gd name="T54" fmla="*/ 150 w 439"/>
                  <a:gd name="T55" fmla="*/ 87 h 232"/>
                  <a:gd name="T56" fmla="*/ 146 w 439"/>
                  <a:gd name="T57" fmla="*/ 74 h 232"/>
                  <a:gd name="T58" fmla="*/ 155 w 439"/>
                  <a:gd name="T59" fmla="*/ 78 h 232"/>
                  <a:gd name="T60" fmla="*/ 115 w 439"/>
                  <a:gd name="T61" fmla="*/ 68 h 232"/>
                  <a:gd name="T62" fmla="*/ 111 w 439"/>
                  <a:gd name="T63" fmla="*/ 55 h 232"/>
                  <a:gd name="T64" fmla="*/ 120 w 439"/>
                  <a:gd name="T65" fmla="*/ 59 h 232"/>
                  <a:gd name="T66" fmla="*/ 79 w 439"/>
                  <a:gd name="T67" fmla="*/ 50 h 232"/>
                  <a:gd name="T68" fmla="*/ 75 w 439"/>
                  <a:gd name="T69" fmla="*/ 37 h 232"/>
                  <a:gd name="T70" fmla="*/ 84 w 439"/>
                  <a:gd name="T71" fmla="*/ 41 h 232"/>
                  <a:gd name="T72" fmla="*/ 44 w 439"/>
                  <a:gd name="T73" fmla="*/ 32 h 232"/>
                  <a:gd name="T74" fmla="*/ 40 w 439"/>
                  <a:gd name="T75" fmla="*/ 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9" h="232">
                    <a:moveTo>
                      <a:pt x="13" y="6"/>
                    </a:moveTo>
                    <a:lnTo>
                      <a:pt x="9" y="14"/>
                    </a:lnTo>
                    <a:lnTo>
                      <a:pt x="0" y="10"/>
                    </a:lnTo>
                    <a:lnTo>
                      <a:pt x="5" y="0"/>
                    </a:lnTo>
                    <a:lnTo>
                      <a:pt x="13" y="6"/>
                    </a:lnTo>
                    <a:lnTo>
                      <a:pt x="13" y="6"/>
                    </a:lnTo>
                    <a:close/>
                    <a:moveTo>
                      <a:pt x="439" y="223"/>
                    </a:moveTo>
                    <a:lnTo>
                      <a:pt x="433" y="232"/>
                    </a:lnTo>
                    <a:lnTo>
                      <a:pt x="426" y="227"/>
                    </a:lnTo>
                    <a:lnTo>
                      <a:pt x="429" y="219"/>
                    </a:lnTo>
                    <a:lnTo>
                      <a:pt x="439" y="223"/>
                    </a:lnTo>
                    <a:lnTo>
                      <a:pt x="439" y="223"/>
                    </a:lnTo>
                    <a:close/>
                    <a:moveTo>
                      <a:pt x="403" y="204"/>
                    </a:moveTo>
                    <a:lnTo>
                      <a:pt x="398" y="214"/>
                    </a:lnTo>
                    <a:lnTo>
                      <a:pt x="390" y="210"/>
                    </a:lnTo>
                    <a:lnTo>
                      <a:pt x="394" y="200"/>
                    </a:lnTo>
                    <a:lnTo>
                      <a:pt x="403" y="204"/>
                    </a:lnTo>
                    <a:lnTo>
                      <a:pt x="403" y="204"/>
                    </a:lnTo>
                    <a:close/>
                    <a:moveTo>
                      <a:pt x="368" y="186"/>
                    </a:moveTo>
                    <a:lnTo>
                      <a:pt x="363" y="195"/>
                    </a:lnTo>
                    <a:lnTo>
                      <a:pt x="354" y="191"/>
                    </a:lnTo>
                    <a:lnTo>
                      <a:pt x="359" y="182"/>
                    </a:lnTo>
                    <a:lnTo>
                      <a:pt x="368" y="186"/>
                    </a:lnTo>
                    <a:lnTo>
                      <a:pt x="368" y="186"/>
                    </a:lnTo>
                    <a:close/>
                    <a:moveTo>
                      <a:pt x="333" y="169"/>
                    </a:moveTo>
                    <a:lnTo>
                      <a:pt x="328" y="177"/>
                    </a:lnTo>
                    <a:lnTo>
                      <a:pt x="318" y="173"/>
                    </a:lnTo>
                    <a:lnTo>
                      <a:pt x="324" y="164"/>
                    </a:lnTo>
                    <a:lnTo>
                      <a:pt x="333" y="169"/>
                    </a:lnTo>
                    <a:lnTo>
                      <a:pt x="333" y="169"/>
                    </a:lnTo>
                    <a:close/>
                    <a:moveTo>
                      <a:pt x="296" y="151"/>
                    </a:moveTo>
                    <a:lnTo>
                      <a:pt x="292" y="159"/>
                    </a:lnTo>
                    <a:lnTo>
                      <a:pt x="283" y="155"/>
                    </a:lnTo>
                    <a:lnTo>
                      <a:pt x="288" y="146"/>
                    </a:lnTo>
                    <a:lnTo>
                      <a:pt x="296" y="151"/>
                    </a:lnTo>
                    <a:lnTo>
                      <a:pt x="296" y="151"/>
                    </a:lnTo>
                    <a:close/>
                    <a:moveTo>
                      <a:pt x="261" y="132"/>
                    </a:moveTo>
                    <a:lnTo>
                      <a:pt x="257" y="142"/>
                    </a:lnTo>
                    <a:lnTo>
                      <a:pt x="248" y="136"/>
                    </a:lnTo>
                    <a:lnTo>
                      <a:pt x="253" y="127"/>
                    </a:lnTo>
                    <a:lnTo>
                      <a:pt x="261" y="132"/>
                    </a:lnTo>
                    <a:lnTo>
                      <a:pt x="261" y="132"/>
                    </a:lnTo>
                    <a:close/>
                    <a:moveTo>
                      <a:pt x="226" y="114"/>
                    </a:moveTo>
                    <a:lnTo>
                      <a:pt x="222" y="123"/>
                    </a:lnTo>
                    <a:lnTo>
                      <a:pt x="213" y="118"/>
                    </a:lnTo>
                    <a:lnTo>
                      <a:pt x="216" y="109"/>
                    </a:lnTo>
                    <a:lnTo>
                      <a:pt x="226" y="114"/>
                    </a:lnTo>
                    <a:lnTo>
                      <a:pt x="226" y="114"/>
                    </a:lnTo>
                    <a:close/>
                    <a:moveTo>
                      <a:pt x="190" y="96"/>
                    </a:moveTo>
                    <a:lnTo>
                      <a:pt x="186" y="105"/>
                    </a:lnTo>
                    <a:lnTo>
                      <a:pt x="177" y="100"/>
                    </a:lnTo>
                    <a:lnTo>
                      <a:pt x="181" y="91"/>
                    </a:lnTo>
                    <a:lnTo>
                      <a:pt x="190" y="96"/>
                    </a:lnTo>
                    <a:lnTo>
                      <a:pt x="190" y="96"/>
                    </a:lnTo>
                    <a:close/>
                    <a:moveTo>
                      <a:pt x="155" y="78"/>
                    </a:moveTo>
                    <a:lnTo>
                      <a:pt x="150" y="87"/>
                    </a:lnTo>
                    <a:lnTo>
                      <a:pt x="142" y="81"/>
                    </a:lnTo>
                    <a:lnTo>
                      <a:pt x="146" y="74"/>
                    </a:lnTo>
                    <a:lnTo>
                      <a:pt x="155" y="78"/>
                    </a:lnTo>
                    <a:lnTo>
                      <a:pt x="155" y="78"/>
                    </a:lnTo>
                    <a:close/>
                    <a:moveTo>
                      <a:pt x="120" y="59"/>
                    </a:moveTo>
                    <a:lnTo>
                      <a:pt x="115" y="68"/>
                    </a:lnTo>
                    <a:lnTo>
                      <a:pt x="107" y="65"/>
                    </a:lnTo>
                    <a:lnTo>
                      <a:pt x="111" y="55"/>
                    </a:lnTo>
                    <a:lnTo>
                      <a:pt x="120" y="59"/>
                    </a:lnTo>
                    <a:lnTo>
                      <a:pt x="120" y="59"/>
                    </a:lnTo>
                    <a:close/>
                    <a:moveTo>
                      <a:pt x="84" y="41"/>
                    </a:moveTo>
                    <a:lnTo>
                      <a:pt x="79" y="50"/>
                    </a:lnTo>
                    <a:lnTo>
                      <a:pt x="70" y="46"/>
                    </a:lnTo>
                    <a:lnTo>
                      <a:pt x="75" y="37"/>
                    </a:lnTo>
                    <a:lnTo>
                      <a:pt x="84" y="41"/>
                    </a:lnTo>
                    <a:lnTo>
                      <a:pt x="84" y="41"/>
                    </a:lnTo>
                    <a:close/>
                    <a:moveTo>
                      <a:pt x="49" y="23"/>
                    </a:moveTo>
                    <a:lnTo>
                      <a:pt x="44" y="32"/>
                    </a:lnTo>
                    <a:lnTo>
                      <a:pt x="35" y="28"/>
                    </a:lnTo>
                    <a:lnTo>
                      <a:pt x="40" y="19"/>
                    </a:lnTo>
                    <a:lnTo>
                      <a:pt x="49" y="2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6" name="Freeform 286"/>
              <p:cNvSpPr>
                <a:spLocks noEditPoints="1"/>
              </p:cNvSpPr>
              <p:nvPr/>
            </p:nvSpPr>
            <p:spPr bwMode="auto">
              <a:xfrm>
                <a:off x="3436356" y="3017767"/>
                <a:ext cx="411411" cy="1300498"/>
              </a:xfrm>
              <a:custGeom>
                <a:avLst/>
                <a:gdLst>
                  <a:gd name="T0" fmla="*/ 4 w 149"/>
                  <a:gd name="T1" fmla="*/ 14 h 471"/>
                  <a:gd name="T2" fmla="*/ 11 w 149"/>
                  <a:gd name="T3" fmla="*/ 0 h 471"/>
                  <a:gd name="T4" fmla="*/ 13 w 149"/>
                  <a:gd name="T5" fmla="*/ 11 h 471"/>
                  <a:gd name="T6" fmla="*/ 140 w 149"/>
                  <a:gd name="T7" fmla="*/ 471 h 471"/>
                  <a:gd name="T8" fmla="*/ 147 w 149"/>
                  <a:gd name="T9" fmla="*/ 459 h 471"/>
                  <a:gd name="T10" fmla="*/ 149 w 149"/>
                  <a:gd name="T11" fmla="*/ 468 h 471"/>
                  <a:gd name="T12" fmla="*/ 128 w 149"/>
                  <a:gd name="T13" fmla="*/ 433 h 471"/>
                  <a:gd name="T14" fmla="*/ 135 w 149"/>
                  <a:gd name="T15" fmla="*/ 421 h 471"/>
                  <a:gd name="T16" fmla="*/ 139 w 149"/>
                  <a:gd name="T17" fmla="*/ 431 h 471"/>
                  <a:gd name="T18" fmla="*/ 118 w 149"/>
                  <a:gd name="T19" fmla="*/ 395 h 471"/>
                  <a:gd name="T20" fmla="*/ 125 w 149"/>
                  <a:gd name="T21" fmla="*/ 383 h 471"/>
                  <a:gd name="T22" fmla="*/ 127 w 149"/>
                  <a:gd name="T23" fmla="*/ 393 h 471"/>
                  <a:gd name="T24" fmla="*/ 106 w 149"/>
                  <a:gd name="T25" fmla="*/ 357 h 471"/>
                  <a:gd name="T26" fmla="*/ 113 w 149"/>
                  <a:gd name="T27" fmla="*/ 344 h 471"/>
                  <a:gd name="T28" fmla="*/ 115 w 149"/>
                  <a:gd name="T29" fmla="*/ 355 h 471"/>
                  <a:gd name="T30" fmla="*/ 94 w 149"/>
                  <a:gd name="T31" fmla="*/ 319 h 471"/>
                  <a:gd name="T32" fmla="*/ 101 w 149"/>
                  <a:gd name="T33" fmla="*/ 306 h 471"/>
                  <a:gd name="T34" fmla="*/ 105 w 149"/>
                  <a:gd name="T35" fmla="*/ 316 h 471"/>
                  <a:gd name="T36" fmla="*/ 84 w 149"/>
                  <a:gd name="T37" fmla="*/ 280 h 471"/>
                  <a:gd name="T38" fmla="*/ 91 w 149"/>
                  <a:gd name="T39" fmla="*/ 268 h 471"/>
                  <a:gd name="T40" fmla="*/ 93 w 149"/>
                  <a:gd name="T41" fmla="*/ 278 h 471"/>
                  <a:gd name="T42" fmla="*/ 72 w 149"/>
                  <a:gd name="T43" fmla="*/ 242 h 471"/>
                  <a:gd name="T44" fmla="*/ 79 w 149"/>
                  <a:gd name="T45" fmla="*/ 231 h 471"/>
                  <a:gd name="T46" fmla="*/ 81 w 149"/>
                  <a:gd name="T47" fmla="*/ 240 h 471"/>
                  <a:gd name="T48" fmla="*/ 61 w 149"/>
                  <a:gd name="T49" fmla="*/ 204 h 471"/>
                  <a:gd name="T50" fmla="*/ 67 w 149"/>
                  <a:gd name="T51" fmla="*/ 193 h 471"/>
                  <a:gd name="T52" fmla="*/ 70 w 149"/>
                  <a:gd name="T53" fmla="*/ 202 h 471"/>
                  <a:gd name="T54" fmla="*/ 49 w 149"/>
                  <a:gd name="T55" fmla="*/ 166 h 471"/>
                  <a:gd name="T56" fmla="*/ 57 w 149"/>
                  <a:gd name="T57" fmla="*/ 153 h 471"/>
                  <a:gd name="T58" fmla="*/ 59 w 149"/>
                  <a:gd name="T59" fmla="*/ 164 h 471"/>
                  <a:gd name="T60" fmla="*/ 38 w 149"/>
                  <a:gd name="T61" fmla="*/ 129 h 471"/>
                  <a:gd name="T62" fmla="*/ 45 w 149"/>
                  <a:gd name="T63" fmla="*/ 116 h 471"/>
                  <a:gd name="T64" fmla="*/ 47 w 149"/>
                  <a:gd name="T65" fmla="*/ 125 h 471"/>
                  <a:gd name="T66" fmla="*/ 27 w 149"/>
                  <a:gd name="T67" fmla="*/ 89 h 471"/>
                  <a:gd name="T68" fmla="*/ 33 w 149"/>
                  <a:gd name="T69" fmla="*/ 78 h 471"/>
                  <a:gd name="T70" fmla="*/ 36 w 149"/>
                  <a:gd name="T71" fmla="*/ 87 h 471"/>
                  <a:gd name="T72" fmla="*/ 15 w 149"/>
                  <a:gd name="T73" fmla="*/ 51 h 471"/>
                  <a:gd name="T74" fmla="*/ 21 w 149"/>
                  <a:gd name="T75" fmla="*/ 4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 h="471">
                    <a:moveTo>
                      <a:pt x="13" y="11"/>
                    </a:moveTo>
                    <a:lnTo>
                      <a:pt x="4" y="14"/>
                    </a:lnTo>
                    <a:lnTo>
                      <a:pt x="0" y="4"/>
                    </a:lnTo>
                    <a:lnTo>
                      <a:pt x="11" y="0"/>
                    </a:lnTo>
                    <a:lnTo>
                      <a:pt x="13" y="11"/>
                    </a:lnTo>
                    <a:lnTo>
                      <a:pt x="13" y="11"/>
                    </a:lnTo>
                    <a:close/>
                    <a:moveTo>
                      <a:pt x="149" y="468"/>
                    </a:moveTo>
                    <a:lnTo>
                      <a:pt x="140" y="471"/>
                    </a:lnTo>
                    <a:lnTo>
                      <a:pt x="138" y="462"/>
                    </a:lnTo>
                    <a:lnTo>
                      <a:pt x="147" y="459"/>
                    </a:lnTo>
                    <a:lnTo>
                      <a:pt x="149" y="468"/>
                    </a:lnTo>
                    <a:lnTo>
                      <a:pt x="149" y="468"/>
                    </a:lnTo>
                    <a:close/>
                    <a:moveTo>
                      <a:pt x="139" y="431"/>
                    </a:moveTo>
                    <a:lnTo>
                      <a:pt x="128" y="433"/>
                    </a:lnTo>
                    <a:lnTo>
                      <a:pt x="126" y="424"/>
                    </a:lnTo>
                    <a:lnTo>
                      <a:pt x="135" y="421"/>
                    </a:lnTo>
                    <a:lnTo>
                      <a:pt x="139" y="431"/>
                    </a:lnTo>
                    <a:lnTo>
                      <a:pt x="139" y="431"/>
                    </a:lnTo>
                    <a:close/>
                    <a:moveTo>
                      <a:pt x="127" y="393"/>
                    </a:moveTo>
                    <a:lnTo>
                      <a:pt x="118" y="395"/>
                    </a:lnTo>
                    <a:lnTo>
                      <a:pt x="114" y="386"/>
                    </a:lnTo>
                    <a:lnTo>
                      <a:pt x="125" y="383"/>
                    </a:lnTo>
                    <a:lnTo>
                      <a:pt x="127" y="393"/>
                    </a:lnTo>
                    <a:lnTo>
                      <a:pt x="127" y="393"/>
                    </a:lnTo>
                    <a:close/>
                    <a:moveTo>
                      <a:pt x="115" y="355"/>
                    </a:moveTo>
                    <a:lnTo>
                      <a:pt x="106" y="357"/>
                    </a:lnTo>
                    <a:lnTo>
                      <a:pt x="104" y="348"/>
                    </a:lnTo>
                    <a:lnTo>
                      <a:pt x="113" y="344"/>
                    </a:lnTo>
                    <a:lnTo>
                      <a:pt x="115" y="355"/>
                    </a:lnTo>
                    <a:lnTo>
                      <a:pt x="115" y="355"/>
                    </a:lnTo>
                    <a:close/>
                    <a:moveTo>
                      <a:pt x="105" y="316"/>
                    </a:moveTo>
                    <a:lnTo>
                      <a:pt x="94" y="319"/>
                    </a:lnTo>
                    <a:lnTo>
                      <a:pt x="92" y="309"/>
                    </a:lnTo>
                    <a:lnTo>
                      <a:pt x="101" y="306"/>
                    </a:lnTo>
                    <a:lnTo>
                      <a:pt x="105" y="316"/>
                    </a:lnTo>
                    <a:lnTo>
                      <a:pt x="105" y="316"/>
                    </a:lnTo>
                    <a:close/>
                    <a:moveTo>
                      <a:pt x="93" y="278"/>
                    </a:moveTo>
                    <a:lnTo>
                      <a:pt x="84" y="280"/>
                    </a:lnTo>
                    <a:lnTo>
                      <a:pt x="80" y="271"/>
                    </a:lnTo>
                    <a:lnTo>
                      <a:pt x="91" y="268"/>
                    </a:lnTo>
                    <a:lnTo>
                      <a:pt x="93" y="278"/>
                    </a:lnTo>
                    <a:lnTo>
                      <a:pt x="93" y="278"/>
                    </a:lnTo>
                    <a:close/>
                    <a:moveTo>
                      <a:pt x="81" y="240"/>
                    </a:moveTo>
                    <a:lnTo>
                      <a:pt x="72" y="242"/>
                    </a:lnTo>
                    <a:lnTo>
                      <a:pt x="70" y="233"/>
                    </a:lnTo>
                    <a:lnTo>
                      <a:pt x="79" y="231"/>
                    </a:lnTo>
                    <a:lnTo>
                      <a:pt x="81" y="240"/>
                    </a:lnTo>
                    <a:lnTo>
                      <a:pt x="81" y="240"/>
                    </a:lnTo>
                    <a:close/>
                    <a:moveTo>
                      <a:pt x="70" y="202"/>
                    </a:moveTo>
                    <a:lnTo>
                      <a:pt x="61" y="204"/>
                    </a:lnTo>
                    <a:lnTo>
                      <a:pt x="58" y="195"/>
                    </a:lnTo>
                    <a:lnTo>
                      <a:pt x="67" y="193"/>
                    </a:lnTo>
                    <a:lnTo>
                      <a:pt x="70" y="202"/>
                    </a:lnTo>
                    <a:lnTo>
                      <a:pt x="70" y="202"/>
                    </a:lnTo>
                    <a:close/>
                    <a:moveTo>
                      <a:pt x="59" y="164"/>
                    </a:moveTo>
                    <a:lnTo>
                      <a:pt x="49" y="166"/>
                    </a:lnTo>
                    <a:lnTo>
                      <a:pt x="46" y="156"/>
                    </a:lnTo>
                    <a:lnTo>
                      <a:pt x="57" y="153"/>
                    </a:lnTo>
                    <a:lnTo>
                      <a:pt x="59" y="164"/>
                    </a:lnTo>
                    <a:lnTo>
                      <a:pt x="59" y="164"/>
                    </a:lnTo>
                    <a:close/>
                    <a:moveTo>
                      <a:pt x="47" y="125"/>
                    </a:moveTo>
                    <a:lnTo>
                      <a:pt x="38" y="129"/>
                    </a:lnTo>
                    <a:lnTo>
                      <a:pt x="36" y="118"/>
                    </a:lnTo>
                    <a:lnTo>
                      <a:pt x="45" y="116"/>
                    </a:lnTo>
                    <a:lnTo>
                      <a:pt x="47" y="125"/>
                    </a:lnTo>
                    <a:lnTo>
                      <a:pt x="47" y="125"/>
                    </a:lnTo>
                    <a:close/>
                    <a:moveTo>
                      <a:pt x="36" y="87"/>
                    </a:moveTo>
                    <a:lnTo>
                      <a:pt x="27" y="89"/>
                    </a:lnTo>
                    <a:lnTo>
                      <a:pt x="24" y="80"/>
                    </a:lnTo>
                    <a:lnTo>
                      <a:pt x="33" y="78"/>
                    </a:lnTo>
                    <a:lnTo>
                      <a:pt x="36" y="87"/>
                    </a:lnTo>
                    <a:lnTo>
                      <a:pt x="36" y="87"/>
                    </a:lnTo>
                    <a:close/>
                    <a:moveTo>
                      <a:pt x="25" y="49"/>
                    </a:moveTo>
                    <a:lnTo>
                      <a:pt x="15" y="51"/>
                    </a:lnTo>
                    <a:lnTo>
                      <a:pt x="12" y="42"/>
                    </a:lnTo>
                    <a:lnTo>
                      <a:pt x="21" y="40"/>
                    </a:lnTo>
                    <a:lnTo>
                      <a:pt x="25" y="4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7" name="Freeform 287"/>
              <p:cNvSpPr>
                <a:spLocks noEditPoints="1"/>
              </p:cNvSpPr>
              <p:nvPr/>
            </p:nvSpPr>
            <p:spPr bwMode="auto">
              <a:xfrm>
                <a:off x="3245838" y="2363376"/>
                <a:ext cx="220891" cy="665436"/>
              </a:xfrm>
              <a:custGeom>
                <a:avLst/>
                <a:gdLst>
                  <a:gd name="T0" fmla="*/ 67 w 80"/>
                  <a:gd name="T1" fmla="*/ 231 h 241"/>
                  <a:gd name="T2" fmla="*/ 77 w 80"/>
                  <a:gd name="T3" fmla="*/ 228 h 241"/>
                  <a:gd name="T4" fmla="*/ 80 w 80"/>
                  <a:gd name="T5" fmla="*/ 239 h 241"/>
                  <a:gd name="T6" fmla="*/ 69 w 80"/>
                  <a:gd name="T7" fmla="*/ 241 h 241"/>
                  <a:gd name="T8" fmla="*/ 67 w 80"/>
                  <a:gd name="T9" fmla="*/ 231 h 241"/>
                  <a:gd name="T10" fmla="*/ 67 w 80"/>
                  <a:gd name="T11" fmla="*/ 231 h 241"/>
                  <a:gd name="T12" fmla="*/ 0 w 80"/>
                  <a:gd name="T13" fmla="*/ 2 h 241"/>
                  <a:gd name="T14" fmla="*/ 9 w 80"/>
                  <a:gd name="T15" fmla="*/ 0 h 241"/>
                  <a:gd name="T16" fmla="*/ 13 w 80"/>
                  <a:gd name="T17" fmla="*/ 9 h 241"/>
                  <a:gd name="T18" fmla="*/ 3 w 80"/>
                  <a:gd name="T19" fmla="*/ 11 h 241"/>
                  <a:gd name="T20" fmla="*/ 0 w 80"/>
                  <a:gd name="T21" fmla="*/ 2 h 241"/>
                  <a:gd name="T22" fmla="*/ 0 w 80"/>
                  <a:gd name="T23" fmla="*/ 2 h 241"/>
                  <a:gd name="T24" fmla="*/ 12 w 80"/>
                  <a:gd name="T25" fmla="*/ 40 h 241"/>
                  <a:gd name="T26" fmla="*/ 21 w 80"/>
                  <a:gd name="T27" fmla="*/ 38 h 241"/>
                  <a:gd name="T28" fmla="*/ 24 w 80"/>
                  <a:gd name="T29" fmla="*/ 47 h 241"/>
                  <a:gd name="T30" fmla="*/ 15 w 80"/>
                  <a:gd name="T31" fmla="*/ 49 h 241"/>
                  <a:gd name="T32" fmla="*/ 12 w 80"/>
                  <a:gd name="T33" fmla="*/ 40 h 241"/>
                  <a:gd name="T34" fmla="*/ 12 w 80"/>
                  <a:gd name="T35" fmla="*/ 40 h 241"/>
                  <a:gd name="T36" fmla="*/ 22 w 80"/>
                  <a:gd name="T37" fmla="*/ 78 h 241"/>
                  <a:gd name="T38" fmla="*/ 33 w 80"/>
                  <a:gd name="T39" fmla="*/ 75 h 241"/>
                  <a:gd name="T40" fmla="*/ 35 w 80"/>
                  <a:gd name="T41" fmla="*/ 85 h 241"/>
                  <a:gd name="T42" fmla="*/ 25 w 80"/>
                  <a:gd name="T43" fmla="*/ 88 h 241"/>
                  <a:gd name="T44" fmla="*/ 22 w 80"/>
                  <a:gd name="T45" fmla="*/ 78 h 241"/>
                  <a:gd name="T46" fmla="*/ 22 w 80"/>
                  <a:gd name="T47" fmla="*/ 78 h 241"/>
                  <a:gd name="T48" fmla="*/ 34 w 80"/>
                  <a:gd name="T49" fmla="*/ 117 h 241"/>
                  <a:gd name="T50" fmla="*/ 43 w 80"/>
                  <a:gd name="T51" fmla="*/ 113 h 241"/>
                  <a:gd name="T52" fmla="*/ 46 w 80"/>
                  <a:gd name="T53" fmla="*/ 124 h 241"/>
                  <a:gd name="T54" fmla="*/ 37 w 80"/>
                  <a:gd name="T55" fmla="*/ 126 h 241"/>
                  <a:gd name="T56" fmla="*/ 34 w 80"/>
                  <a:gd name="T57" fmla="*/ 117 h 241"/>
                  <a:gd name="T58" fmla="*/ 34 w 80"/>
                  <a:gd name="T59" fmla="*/ 117 h 241"/>
                  <a:gd name="T60" fmla="*/ 45 w 80"/>
                  <a:gd name="T61" fmla="*/ 155 h 241"/>
                  <a:gd name="T62" fmla="*/ 55 w 80"/>
                  <a:gd name="T63" fmla="*/ 153 h 241"/>
                  <a:gd name="T64" fmla="*/ 58 w 80"/>
                  <a:gd name="T65" fmla="*/ 162 h 241"/>
                  <a:gd name="T66" fmla="*/ 47 w 80"/>
                  <a:gd name="T67" fmla="*/ 164 h 241"/>
                  <a:gd name="T68" fmla="*/ 45 w 80"/>
                  <a:gd name="T69" fmla="*/ 155 h 241"/>
                  <a:gd name="T70" fmla="*/ 45 w 80"/>
                  <a:gd name="T71" fmla="*/ 155 h 241"/>
                  <a:gd name="T72" fmla="*/ 56 w 80"/>
                  <a:gd name="T73" fmla="*/ 193 h 241"/>
                  <a:gd name="T74" fmla="*/ 65 w 80"/>
                  <a:gd name="T75" fmla="*/ 190 h 241"/>
                  <a:gd name="T76" fmla="*/ 68 w 80"/>
                  <a:gd name="T77" fmla="*/ 200 h 241"/>
                  <a:gd name="T78" fmla="*/ 59 w 80"/>
                  <a:gd name="T79" fmla="*/ 202 h 241"/>
                  <a:gd name="T80" fmla="*/ 56 w 80"/>
                  <a:gd name="T81" fmla="*/ 19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241">
                    <a:moveTo>
                      <a:pt x="67" y="231"/>
                    </a:moveTo>
                    <a:lnTo>
                      <a:pt x="77" y="228"/>
                    </a:lnTo>
                    <a:lnTo>
                      <a:pt x="80" y="239"/>
                    </a:lnTo>
                    <a:lnTo>
                      <a:pt x="69" y="241"/>
                    </a:lnTo>
                    <a:lnTo>
                      <a:pt x="67" y="231"/>
                    </a:lnTo>
                    <a:lnTo>
                      <a:pt x="67" y="231"/>
                    </a:lnTo>
                    <a:close/>
                    <a:moveTo>
                      <a:pt x="0" y="2"/>
                    </a:moveTo>
                    <a:lnTo>
                      <a:pt x="9" y="0"/>
                    </a:lnTo>
                    <a:lnTo>
                      <a:pt x="13" y="9"/>
                    </a:lnTo>
                    <a:lnTo>
                      <a:pt x="3" y="11"/>
                    </a:lnTo>
                    <a:lnTo>
                      <a:pt x="0" y="2"/>
                    </a:lnTo>
                    <a:lnTo>
                      <a:pt x="0" y="2"/>
                    </a:lnTo>
                    <a:close/>
                    <a:moveTo>
                      <a:pt x="12" y="40"/>
                    </a:moveTo>
                    <a:lnTo>
                      <a:pt x="21" y="38"/>
                    </a:lnTo>
                    <a:lnTo>
                      <a:pt x="24" y="47"/>
                    </a:lnTo>
                    <a:lnTo>
                      <a:pt x="15" y="49"/>
                    </a:lnTo>
                    <a:lnTo>
                      <a:pt x="12" y="40"/>
                    </a:lnTo>
                    <a:lnTo>
                      <a:pt x="12" y="40"/>
                    </a:lnTo>
                    <a:close/>
                    <a:moveTo>
                      <a:pt x="22" y="78"/>
                    </a:moveTo>
                    <a:lnTo>
                      <a:pt x="33" y="75"/>
                    </a:lnTo>
                    <a:lnTo>
                      <a:pt x="35" y="85"/>
                    </a:lnTo>
                    <a:lnTo>
                      <a:pt x="25" y="88"/>
                    </a:lnTo>
                    <a:lnTo>
                      <a:pt x="22" y="78"/>
                    </a:lnTo>
                    <a:lnTo>
                      <a:pt x="22" y="78"/>
                    </a:lnTo>
                    <a:close/>
                    <a:moveTo>
                      <a:pt x="34" y="117"/>
                    </a:moveTo>
                    <a:lnTo>
                      <a:pt x="43" y="113"/>
                    </a:lnTo>
                    <a:lnTo>
                      <a:pt x="46" y="124"/>
                    </a:lnTo>
                    <a:lnTo>
                      <a:pt x="37" y="126"/>
                    </a:lnTo>
                    <a:lnTo>
                      <a:pt x="34" y="117"/>
                    </a:lnTo>
                    <a:lnTo>
                      <a:pt x="34" y="117"/>
                    </a:lnTo>
                    <a:close/>
                    <a:moveTo>
                      <a:pt x="45" y="155"/>
                    </a:moveTo>
                    <a:lnTo>
                      <a:pt x="55" y="153"/>
                    </a:lnTo>
                    <a:lnTo>
                      <a:pt x="58" y="162"/>
                    </a:lnTo>
                    <a:lnTo>
                      <a:pt x="47" y="164"/>
                    </a:lnTo>
                    <a:lnTo>
                      <a:pt x="45" y="155"/>
                    </a:lnTo>
                    <a:lnTo>
                      <a:pt x="45" y="155"/>
                    </a:lnTo>
                    <a:close/>
                    <a:moveTo>
                      <a:pt x="56" y="193"/>
                    </a:moveTo>
                    <a:lnTo>
                      <a:pt x="65" y="190"/>
                    </a:lnTo>
                    <a:lnTo>
                      <a:pt x="68" y="200"/>
                    </a:lnTo>
                    <a:lnTo>
                      <a:pt x="59" y="202"/>
                    </a:lnTo>
                    <a:lnTo>
                      <a:pt x="56" y="19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8" name="Freeform 288"/>
              <p:cNvSpPr>
                <a:spLocks noEditPoints="1"/>
              </p:cNvSpPr>
              <p:nvPr/>
            </p:nvSpPr>
            <p:spPr bwMode="auto">
              <a:xfrm>
                <a:off x="3444640" y="2399272"/>
                <a:ext cx="1212141" cy="637824"/>
              </a:xfrm>
              <a:custGeom>
                <a:avLst/>
                <a:gdLst>
                  <a:gd name="T0" fmla="*/ 14 w 439"/>
                  <a:gd name="T1" fmla="*/ 226 h 231"/>
                  <a:gd name="T2" fmla="*/ 0 w 439"/>
                  <a:gd name="T3" fmla="*/ 222 h 231"/>
                  <a:gd name="T4" fmla="*/ 9 w 439"/>
                  <a:gd name="T5" fmla="*/ 218 h 231"/>
                  <a:gd name="T6" fmla="*/ 439 w 439"/>
                  <a:gd name="T7" fmla="*/ 9 h 231"/>
                  <a:gd name="T8" fmla="*/ 426 w 439"/>
                  <a:gd name="T9" fmla="*/ 5 h 231"/>
                  <a:gd name="T10" fmla="*/ 435 w 439"/>
                  <a:gd name="T11" fmla="*/ 0 h 231"/>
                  <a:gd name="T12" fmla="*/ 404 w 439"/>
                  <a:gd name="T13" fmla="*/ 27 h 231"/>
                  <a:gd name="T14" fmla="*/ 391 w 439"/>
                  <a:gd name="T15" fmla="*/ 22 h 231"/>
                  <a:gd name="T16" fmla="*/ 400 w 439"/>
                  <a:gd name="T17" fmla="*/ 18 h 231"/>
                  <a:gd name="T18" fmla="*/ 369 w 439"/>
                  <a:gd name="T19" fmla="*/ 45 h 231"/>
                  <a:gd name="T20" fmla="*/ 355 w 439"/>
                  <a:gd name="T21" fmla="*/ 40 h 231"/>
                  <a:gd name="T22" fmla="*/ 363 w 439"/>
                  <a:gd name="T23" fmla="*/ 36 h 231"/>
                  <a:gd name="T24" fmla="*/ 333 w 439"/>
                  <a:gd name="T25" fmla="*/ 64 h 231"/>
                  <a:gd name="T26" fmla="*/ 320 w 439"/>
                  <a:gd name="T27" fmla="*/ 59 h 231"/>
                  <a:gd name="T28" fmla="*/ 328 w 439"/>
                  <a:gd name="T29" fmla="*/ 55 h 231"/>
                  <a:gd name="T30" fmla="*/ 298 w 439"/>
                  <a:gd name="T31" fmla="*/ 81 h 231"/>
                  <a:gd name="T32" fmla="*/ 284 w 439"/>
                  <a:gd name="T33" fmla="*/ 77 h 231"/>
                  <a:gd name="T34" fmla="*/ 293 w 439"/>
                  <a:gd name="T35" fmla="*/ 73 h 231"/>
                  <a:gd name="T36" fmla="*/ 261 w 439"/>
                  <a:gd name="T37" fmla="*/ 99 h 231"/>
                  <a:gd name="T38" fmla="*/ 248 w 439"/>
                  <a:gd name="T39" fmla="*/ 95 h 231"/>
                  <a:gd name="T40" fmla="*/ 257 w 439"/>
                  <a:gd name="T41" fmla="*/ 91 h 231"/>
                  <a:gd name="T42" fmla="*/ 226 w 439"/>
                  <a:gd name="T43" fmla="*/ 117 h 231"/>
                  <a:gd name="T44" fmla="*/ 213 w 439"/>
                  <a:gd name="T45" fmla="*/ 113 h 231"/>
                  <a:gd name="T46" fmla="*/ 222 w 439"/>
                  <a:gd name="T47" fmla="*/ 108 h 231"/>
                  <a:gd name="T48" fmla="*/ 191 w 439"/>
                  <a:gd name="T49" fmla="*/ 136 h 231"/>
                  <a:gd name="T50" fmla="*/ 178 w 439"/>
                  <a:gd name="T51" fmla="*/ 132 h 231"/>
                  <a:gd name="T52" fmla="*/ 187 w 439"/>
                  <a:gd name="T53" fmla="*/ 126 h 231"/>
                  <a:gd name="T54" fmla="*/ 156 w 439"/>
                  <a:gd name="T55" fmla="*/ 154 h 231"/>
                  <a:gd name="T56" fmla="*/ 142 w 439"/>
                  <a:gd name="T57" fmla="*/ 150 h 231"/>
                  <a:gd name="T58" fmla="*/ 152 w 439"/>
                  <a:gd name="T59" fmla="*/ 145 h 231"/>
                  <a:gd name="T60" fmla="*/ 120 w 439"/>
                  <a:gd name="T61" fmla="*/ 172 h 231"/>
                  <a:gd name="T62" fmla="*/ 107 w 439"/>
                  <a:gd name="T63" fmla="*/ 168 h 231"/>
                  <a:gd name="T64" fmla="*/ 116 w 439"/>
                  <a:gd name="T65" fmla="*/ 163 h 231"/>
                  <a:gd name="T66" fmla="*/ 85 w 439"/>
                  <a:gd name="T67" fmla="*/ 191 h 231"/>
                  <a:gd name="T68" fmla="*/ 72 w 439"/>
                  <a:gd name="T69" fmla="*/ 185 h 231"/>
                  <a:gd name="T70" fmla="*/ 80 w 439"/>
                  <a:gd name="T71" fmla="*/ 181 h 231"/>
                  <a:gd name="T72" fmla="*/ 50 w 439"/>
                  <a:gd name="T73" fmla="*/ 209 h 231"/>
                  <a:gd name="T74" fmla="*/ 35 w 439"/>
                  <a:gd name="T75"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9" h="231">
                    <a:moveTo>
                      <a:pt x="9" y="218"/>
                    </a:moveTo>
                    <a:lnTo>
                      <a:pt x="14" y="226"/>
                    </a:lnTo>
                    <a:lnTo>
                      <a:pt x="5" y="231"/>
                    </a:lnTo>
                    <a:lnTo>
                      <a:pt x="0" y="222"/>
                    </a:lnTo>
                    <a:lnTo>
                      <a:pt x="9" y="218"/>
                    </a:lnTo>
                    <a:lnTo>
                      <a:pt x="9" y="218"/>
                    </a:lnTo>
                    <a:close/>
                    <a:moveTo>
                      <a:pt x="435" y="0"/>
                    </a:moveTo>
                    <a:lnTo>
                      <a:pt x="439" y="9"/>
                    </a:lnTo>
                    <a:lnTo>
                      <a:pt x="430" y="13"/>
                    </a:lnTo>
                    <a:lnTo>
                      <a:pt x="426" y="5"/>
                    </a:lnTo>
                    <a:lnTo>
                      <a:pt x="435" y="0"/>
                    </a:lnTo>
                    <a:lnTo>
                      <a:pt x="435" y="0"/>
                    </a:lnTo>
                    <a:close/>
                    <a:moveTo>
                      <a:pt x="400" y="18"/>
                    </a:moveTo>
                    <a:lnTo>
                      <a:pt x="404" y="27"/>
                    </a:lnTo>
                    <a:lnTo>
                      <a:pt x="395" y="31"/>
                    </a:lnTo>
                    <a:lnTo>
                      <a:pt x="391" y="22"/>
                    </a:lnTo>
                    <a:lnTo>
                      <a:pt x="400" y="18"/>
                    </a:lnTo>
                    <a:lnTo>
                      <a:pt x="400" y="18"/>
                    </a:lnTo>
                    <a:close/>
                    <a:moveTo>
                      <a:pt x="363" y="36"/>
                    </a:moveTo>
                    <a:lnTo>
                      <a:pt x="369" y="45"/>
                    </a:lnTo>
                    <a:lnTo>
                      <a:pt x="359" y="49"/>
                    </a:lnTo>
                    <a:lnTo>
                      <a:pt x="355" y="40"/>
                    </a:lnTo>
                    <a:lnTo>
                      <a:pt x="363" y="36"/>
                    </a:lnTo>
                    <a:lnTo>
                      <a:pt x="363" y="36"/>
                    </a:lnTo>
                    <a:close/>
                    <a:moveTo>
                      <a:pt x="328" y="55"/>
                    </a:moveTo>
                    <a:lnTo>
                      <a:pt x="333" y="64"/>
                    </a:lnTo>
                    <a:lnTo>
                      <a:pt x="324" y="68"/>
                    </a:lnTo>
                    <a:lnTo>
                      <a:pt x="320" y="59"/>
                    </a:lnTo>
                    <a:lnTo>
                      <a:pt x="328" y="55"/>
                    </a:lnTo>
                    <a:lnTo>
                      <a:pt x="328" y="55"/>
                    </a:lnTo>
                    <a:close/>
                    <a:moveTo>
                      <a:pt x="293" y="73"/>
                    </a:moveTo>
                    <a:lnTo>
                      <a:pt x="298" y="81"/>
                    </a:lnTo>
                    <a:lnTo>
                      <a:pt x="289" y="86"/>
                    </a:lnTo>
                    <a:lnTo>
                      <a:pt x="284" y="77"/>
                    </a:lnTo>
                    <a:lnTo>
                      <a:pt x="293" y="73"/>
                    </a:lnTo>
                    <a:lnTo>
                      <a:pt x="293" y="73"/>
                    </a:lnTo>
                    <a:close/>
                    <a:moveTo>
                      <a:pt x="257" y="91"/>
                    </a:moveTo>
                    <a:lnTo>
                      <a:pt x="261" y="99"/>
                    </a:lnTo>
                    <a:lnTo>
                      <a:pt x="254" y="104"/>
                    </a:lnTo>
                    <a:lnTo>
                      <a:pt x="248" y="95"/>
                    </a:lnTo>
                    <a:lnTo>
                      <a:pt x="257" y="91"/>
                    </a:lnTo>
                    <a:lnTo>
                      <a:pt x="257" y="91"/>
                    </a:lnTo>
                    <a:close/>
                    <a:moveTo>
                      <a:pt x="222" y="108"/>
                    </a:moveTo>
                    <a:lnTo>
                      <a:pt x="226" y="117"/>
                    </a:lnTo>
                    <a:lnTo>
                      <a:pt x="218" y="123"/>
                    </a:lnTo>
                    <a:lnTo>
                      <a:pt x="213" y="113"/>
                    </a:lnTo>
                    <a:lnTo>
                      <a:pt x="222" y="108"/>
                    </a:lnTo>
                    <a:lnTo>
                      <a:pt x="222" y="108"/>
                    </a:lnTo>
                    <a:close/>
                    <a:moveTo>
                      <a:pt x="187" y="126"/>
                    </a:moveTo>
                    <a:lnTo>
                      <a:pt x="191" y="136"/>
                    </a:lnTo>
                    <a:lnTo>
                      <a:pt x="182" y="141"/>
                    </a:lnTo>
                    <a:lnTo>
                      <a:pt x="178" y="132"/>
                    </a:lnTo>
                    <a:lnTo>
                      <a:pt x="187" y="126"/>
                    </a:lnTo>
                    <a:lnTo>
                      <a:pt x="187" y="126"/>
                    </a:lnTo>
                    <a:close/>
                    <a:moveTo>
                      <a:pt x="152" y="145"/>
                    </a:moveTo>
                    <a:lnTo>
                      <a:pt x="156" y="154"/>
                    </a:lnTo>
                    <a:lnTo>
                      <a:pt x="146" y="158"/>
                    </a:lnTo>
                    <a:lnTo>
                      <a:pt x="142" y="150"/>
                    </a:lnTo>
                    <a:lnTo>
                      <a:pt x="152" y="145"/>
                    </a:lnTo>
                    <a:lnTo>
                      <a:pt x="152" y="145"/>
                    </a:lnTo>
                    <a:close/>
                    <a:moveTo>
                      <a:pt x="116" y="163"/>
                    </a:moveTo>
                    <a:lnTo>
                      <a:pt x="120" y="172"/>
                    </a:lnTo>
                    <a:lnTo>
                      <a:pt x="111" y="176"/>
                    </a:lnTo>
                    <a:lnTo>
                      <a:pt x="107" y="168"/>
                    </a:lnTo>
                    <a:lnTo>
                      <a:pt x="116" y="163"/>
                    </a:lnTo>
                    <a:lnTo>
                      <a:pt x="116" y="163"/>
                    </a:lnTo>
                    <a:close/>
                    <a:moveTo>
                      <a:pt x="80" y="181"/>
                    </a:moveTo>
                    <a:lnTo>
                      <a:pt x="85" y="191"/>
                    </a:lnTo>
                    <a:lnTo>
                      <a:pt x="76" y="194"/>
                    </a:lnTo>
                    <a:lnTo>
                      <a:pt x="72" y="185"/>
                    </a:lnTo>
                    <a:lnTo>
                      <a:pt x="80" y="181"/>
                    </a:lnTo>
                    <a:lnTo>
                      <a:pt x="80" y="181"/>
                    </a:lnTo>
                    <a:close/>
                    <a:moveTo>
                      <a:pt x="44" y="200"/>
                    </a:moveTo>
                    <a:lnTo>
                      <a:pt x="50" y="209"/>
                    </a:lnTo>
                    <a:lnTo>
                      <a:pt x="41" y="213"/>
                    </a:lnTo>
                    <a:lnTo>
                      <a:pt x="35" y="204"/>
                    </a:lnTo>
                    <a:lnTo>
                      <a:pt x="44" y="20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9" name="Freeform 289"/>
              <p:cNvSpPr>
                <a:spLocks noEditPoints="1"/>
              </p:cNvSpPr>
              <p:nvPr/>
            </p:nvSpPr>
            <p:spPr bwMode="auto">
              <a:xfrm>
                <a:off x="4601557" y="2520762"/>
                <a:ext cx="218131" cy="1336392"/>
              </a:xfrm>
              <a:custGeom>
                <a:avLst/>
                <a:gdLst>
                  <a:gd name="T0" fmla="*/ 12 w 79"/>
                  <a:gd name="T1" fmla="*/ 475 h 484"/>
                  <a:gd name="T2" fmla="*/ 0 w 79"/>
                  <a:gd name="T3" fmla="*/ 482 h 484"/>
                  <a:gd name="T4" fmla="*/ 2 w 79"/>
                  <a:gd name="T5" fmla="*/ 473 h 484"/>
                  <a:gd name="T6" fmla="*/ 79 w 79"/>
                  <a:gd name="T7" fmla="*/ 1 h 484"/>
                  <a:gd name="T8" fmla="*/ 68 w 79"/>
                  <a:gd name="T9" fmla="*/ 9 h 484"/>
                  <a:gd name="T10" fmla="*/ 70 w 79"/>
                  <a:gd name="T11" fmla="*/ 0 h 484"/>
                  <a:gd name="T12" fmla="*/ 74 w 79"/>
                  <a:gd name="T13" fmla="*/ 41 h 484"/>
                  <a:gd name="T14" fmla="*/ 62 w 79"/>
                  <a:gd name="T15" fmla="*/ 48 h 484"/>
                  <a:gd name="T16" fmla="*/ 63 w 79"/>
                  <a:gd name="T17" fmla="*/ 39 h 484"/>
                  <a:gd name="T18" fmla="*/ 68 w 79"/>
                  <a:gd name="T19" fmla="*/ 80 h 484"/>
                  <a:gd name="T20" fmla="*/ 57 w 79"/>
                  <a:gd name="T21" fmla="*/ 88 h 484"/>
                  <a:gd name="T22" fmla="*/ 58 w 79"/>
                  <a:gd name="T23" fmla="*/ 79 h 484"/>
                  <a:gd name="T24" fmla="*/ 62 w 79"/>
                  <a:gd name="T25" fmla="*/ 119 h 484"/>
                  <a:gd name="T26" fmla="*/ 51 w 79"/>
                  <a:gd name="T27" fmla="*/ 128 h 484"/>
                  <a:gd name="T28" fmla="*/ 53 w 79"/>
                  <a:gd name="T29" fmla="*/ 118 h 484"/>
                  <a:gd name="T30" fmla="*/ 57 w 79"/>
                  <a:gd name="T31" fmla="*/ 158 h 484"/>
                  <a:gd name="T32" fmla="*/ 46 w 79"/>
                  <a:gd name="T33" fmla="*/ 167 h 484"/>
                  <a:gd name="T34" fmla="*/ 48 w 79"/>
                  <a:gd name="T35" fmla="*/ 157 h 484"/>
                  <a:gd name="T36" fmla="*/ 51 w 79"/>
                  <a:gd name="T37" fmla="*/ 199 h 484"/>
                  <a:gd name="T38" fmla="*/ 40 w 79"/>
                  <a:gd name="T39" fmla="*/ 207 h 484"/>
                  <a:gd name="T40" fmla="*/ 41 w 79"/>
                  <a:gd name="T41" fmla="*/ 196 h 484"/>
                  <a:gd name="T42" fmla="*/ 46 w 79"/>
                  <a:gd name="T43" fmla="*/ 238 h 484"/>
                  <a:gd name="T44" fmla="*/ 34 w 79"/>
                  <a:gd name="T45" fmla="*/ 246 h 484"/>
                  <a:gd name="T46" fmla="*/ 36 w 79"/>
                  <a:gd name="T47" fmla="*/ 237 h 484"/>
                  <a:gd name="T48" fmla="*/ 40 w 79"/>
                  <a:gd name="T49" fmla="*/ 277 h 484"/>
                  <a:gd name="T50" fmla="*/ 29 w 79"/>
                  <a:gd name="T51" fmla="*/ 285 h 484"/>
                  <a:gd name="T52" fmla="*/ 31 w 79"/>
                  <a:gd name="T53" fmla="*/ 276 h 484"/>
                  <a:gd name="T54" fmla="*/ 34 w 79"/>
                  <a:gd name="T55" fmla="*/ 316 h 484"/>
                  <a:gd name="T56" fmla="*/ 23 w 79"/>
                  <a:gd name="T57" fmla="*/ 326 h 484"/>
                  <a:gd name="T58" fmla="*/ 25 w 79"/>
                  <a:gd name="T59" fmla="*/ 315 h 484"/>
                  <a:gd name="T60" fmla="*/ 29 w 79"/>
                  <a:gd name="T61" fmla="*/ 356 h 484"/>
                  <a:gd name="T62" fmla="*/ 17 w 79"/>
                  <a:gd name="T63" fmla="*/ 365 h 484"/>
                  <a:gd name="T64" fmla="*/ 19 w 79"/>
                  <a:gd name="T65" fmla="*/ 354 h 484"/>
                  <a:gd name="T66" fmla="*/ 24 w 79"/>
                  <a:gd name="T67" fmla="*/ 395 h 484"/>
                  <a:gd name="T68" fmla="*/ 12 w 79"/>
                  <a:gd name="T69" fmla="*/ 404 h 484"/>
                  <a:gd name="T70" fmla="*/ 14 w 79"/>
                  <a:gd name="T71" fmla="*/ 394 h 484"/>
                  <a:gd name="T72" fmla="*/ 17 w 79"/>
                  <a:gd name="T73" fmla="*/ 435 h 484"/>
                  <a:gd name="T74" fmla="*/ 7 w 79"/>
                  <a:gd name="T75" fmla="*/ 44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484">
                    <a:moveTo>
                      <a:pt x="2" y="473"/>
                    </a:moveTo>
                    <a:lnTo>
                      <a:pt x="12" y="475"/>
                    </a:lnTo>
                    <a:lnTo>
                      <a:pt x="11" y="484"/>
                    </a:lnTo>
                    <a:lnTo>
                      <a:pt x="0" y="482"/>
                    </a:lnTo>
                    <a:lnTo>
                      <a:pt x="2" y="473"/>
                    </a:lnTo>
                    <a:lnTo>
                      <a:pt x="2" y="473"/>
                    </a:lnTo>
                    <a:close/>
                    <a:moveTo>
                      <a:pt x="70" y="0"/>
                    </a:moveTo>
                    <a:lnTo>
                      <a:pt x="79" y="1"/>
                    </a:lnTo>
                    <a:lnTo>
                      <a:pt x="78" y="11"/>
                    </a:lnTo>
                    <a:lnTo>
                      <a:pt x="68" y="9"/>
                    </a:lnTo>
                    <a:lnTo>
                      <a:pt x="70" y="0"/>
                    </a:lnTo>
                    <a:lnTo>
                      <a:pt x="70" y="0"/>
                    </a:lnTo>
                    <a:close/>
                    <a:moveTo>
                      <a:pt x="63" y="39"/>
                    </a:moveTo>
                    <a:lnTo>
                      <a:pt x="74" y="41"/>
                    </a:lnTo>
                    <a:lnTo>
                      <a:pt x="72" y="50"/>
                    </a:lnTo>
                    <a:lnTo>
                      <a:pt x="62" y="48"/>
                    </a:lnTo>
                    <a:lnTo>
                      <a:pt x="63" y="39"/>
                    </a:lnTo>
                    <a:lnTo>
                      <a:pt x="63" y="39"/>
                    </a:lnTo>
                    <a:close/>
                    <a:moveTo>
                      <a:pt x="58" y="79"/>
                    </a:moveTo>
                    <a:lnTo>
                      <a:pt x="68" y="80"/>
                    </a:lnTo>
                    <a:lnTo>
                      <a:pt x="67" y="90"/>
                    </a:lnTo>
                    <a:lnTo>
                      <a:pt x="57" y="88"/>
                    </a:lnTo>
                    <a:lnTo>
                      <a:pt x="58" y="79"/>
                    </a:lnTo>
                    <a:lnTo>
                      <a:pt x="58" y="79"/>
                    </a:lnTo>
                    <a:close/>
                    <a:moveTo>
                      <a:pt x="53" y="118"/>
                    </a:moveTo>
                    <a:lnTo>
                      <a:pt x="62" y="119"/>
                    </a:lnTo>
                    <a:lnTo>
                      <a:pt x="61" y="130"/>
                    </a:lnTo>
                    <a:lnTo>
                      <a:pt x="51" y="128"/>
                    </a:lnTo>
                    <a:lnTo>
                      <a:pt x="53" y="118"/>
                    </a:lnTo>
                    <a:lnTo>
                      <a:pt x="53" y="118"/>
                    </a:lnTo>
                    <a:close/>
                    <a:moveTo>
                      <a:pt x="48" y="157"/>
                    </a:moveTo>
                    <a:lnTo>
                      <a:pt x="57" y="158"/>
                    </a:lnTo>
                    <a:lnTo>
                      <a:pt x="55" y="169"/>
                    </a:lnTo>
                    <a:lnTo>
                      <a:pt x="46" y="167"/>
                    </a:lnTo>
                    <a:lnTo>
                      <a:pt x="48" y="157"/>
                    </a:lnTo>
                    <a:lnTo>
                      <a:pt x="48" y="157"/>
                    </a:lnTo>
                    <a:close/>
                    <a:moveTo>
                      <a:pt x="41" y="196"/>
                    </a:moveTo>
                    <a:lnTo>
                      <a:pt x="51" y="199"/>
                    </a:lnTo>
                    <a:lnTo>
                      <a:pt x="50" y="208"/>
                    </a:lnTo>
                    <a:lnTo>
                      <a:pt x="40" y="207"/>
                    </a:lnTo>
                    <a:lnTo>
                      <a:pt x="41" y="196"/>
                    </a:lnTo>
                    <a:lnTo>
                      <a:pt x="41" y="196"/>
                    </a:lnTo>
                    <a:close/>
                    <a:moveTo>
                      <a:pt x="36" y="237"/>
                    </a:moveTo>
                    <a:lnTo>
                      <a:pt x="46" y="238"/>
                    </a:lnTo>
                    <a:lnTo>
                      <a:pt x="45" y="247"/>
                    </a:lnTo>
                    <a:lnTo>
                      <a:pt x="34" y="246"/>
                    </a:lnTo>
                    <a:lnTo>
                      <a:pt x="36" y="237"/>
                    </a:lnTo>
                    <a:lnTo>
                      <a:pt x="36" y="237"/>
                    </a:lnTo>
                    <a:close/>
                    <a:moveTo>
                      <a:pt x="31" y="276"/>
                    </a:moveTo>
                    <a:lnTo>
                      <a:pt x="40" y="277"/>
                    </a:lnTo>
                    <a:lnTo>
                      <a:pt x="38" y="286"/>
                    </a:lnTo>
                    <a:lnTo>
                      <a:pt x="29" y="285"/>
                    </a:lnTo>
                    <a:lnTo>
                      <a:pt x="31" y="276"/>
                    </a:lnTo>
                    <a:lnTo>
                      <a:pt x="31" y="276"/>
                    </a:lnTo>
                    <a:close/>
                    <a:moveTo>
                      <a:pt x="25" y="315"/>
                    </a:moveTo>
                    <a:lnTo>
                      <a:pt x="34" y="316"/>
                    </a:lnTo>
                    <a:lnTo>
                      <a:pt x="33" y="327"/>
                    </a:lnTo>
                    <a:lnTo>
                      <a:pt x="23" y="326"/>
                    </a:lnTo>
                    <a:lnTo>
                      <a:pt x="25" y="315"/>
                    </a:lnTo>
                    <a:lnTo>
                      <a:pt x="25" y="315"/>
                    </a:lnTo>
                    <a:close/>
                    <a:moveTo>
                      <a:pt x="19" y="354"/>
                    </a:moveTo>
                    <a:lnTo>
                      <a:pt x="29" y="356"/>
                    </a:lnTo>
                    <a:lnTo>
                      <a:pt x="28" y="366"/>
                    </a:lnTo>
                    <a:lnTo>
                      <a:pt x="17" y="365"/>
                    </a:lnTo>
                    <a:lnTo>
                      <a:pt x="19" y="354"/>
                    </a:lnTo>
                    <a:lnTo>
                      <a:pt x="19" y="354"/>
                    </a:lnTo>
                    <a:close/>
                    <a:moveTo>
                      <a:pt x="14" y="394"/>
                    </a:moveTo>
                    <a:lnTo>
                      <a:pt x="24" y="395"/>
                    </a:lnTo>
                    <a:lnTo>
                      <a:pt x="21" y="405"/>
                    </a:lnTo>
                    <a:lnTo>
                      <a:pt x="12" y="404"/>
                    </a:lnTo>
                    <a:lnTo>
                      <a:pt x="14" y="394"/>
                    </a:lnTo>
                    <a:lnTo>
                      <a:pt x="14" y="394"/>
                    </a:lnTo>
                    <a:close/>
                    <a:moveTo>
                      <a:pt x="8" y="434"/>
                    </a:moveTo>
                    <a:lnTo>
                      <a:pt x="17" y="435"/>
                    </a:lnTo>
                    <a:lnTo>
                      <a:pt x="16" y="445"/>
                    </a:lnTo>
                    <a:lnTo>
                      <a:pt x="7" y="443"/>
                    </a:lnTo>
                    <a:lnTo>
                      <a:pt x="8" y="43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0" name="Freeform 290"/>
              <p:cNvSpPr>
                <a:spLocks noEditPoints="1"/>
              </p:cNvSpPr>
              <p:nvPr/>
            </p:nvSpPr>
            <p:spPr bwMode="auto">
              <a:xfrm>
                <a:off x="4584990" y="1568168"/>
                <a:ext cx="201564" cy="554990"/>
              </a:xfrm>
              <a:custGeom>
                <a:avLst/>
                <a:gdLst>
                  <a:gd name="T0" fmla="*/ 12 w 73"/>
                  <a:gd name="T1" fmla="*/ 9 h 201"/>
                  <a:gd name="T2" fmla="*/ 3 w 73"/>
                  <a:gd name="T3" fmla="*/ 12 h 201"/>
                  <a:gd name="T4" fmla="*/ 0 w 73"/>
                  <a:gd name="T5" fmla="*/ 3 h 201"/>
                  <a:gd name="T6" fmla="*/ 9 w 73"/>
                  <a:gd name="T7" fmla="*/ 0 h 201"/>
                  <a:gd name="T8" fmla="*/ 12 w 73"/>
                  <a:gd name="T9" fmla="*/ 9 h 201"/>
                  <a:gd name="T10" fmla="*/ 12 w 73"/>
                  <a:gd name="T11" fmla="*/ 9 h 201"/>
                  <a:gd name="T12" fmla="*/ 73 w 73"/>
                  <a:gd name="T13" fmla="*/ 199 h 201"/>
                  <a:gd name="T14" fmla="*/ 64 w 73"/>
                  <a:gd name="T15" fmla="*/ 201 h 201"/>
                  <a:gd name="T16" fmla="*/ 60 w 73"/>
                  <a:gd name="T17" fmla="*/ 192 h 201"/>
                  <a:gd name="T18" fmla="*/ 71 w 73"/>
                  <a:gd name="T19" fmla="*/ 190 h 201"/>
                  <a:gd name="T20" fmla="*/ 73 w 73"/>
                  <a:gd name="T21" fmla="*/ 199 h 201"/>
                  <a:gd name="T22" fmla="*/ 73 w 73"/>
                  <a:gd name="T23" fmla="*/ 199 h 201"/>
                  <a:gd name="T24" fmla="*/ 61 w 73"/>
                  <a:gd name="T25" fmla="*/ 161 h 201"/>
                  <a:gd name="T26" fmla="*/ 51 w 73"/>
                  <a:gd name="T27" fmla="*/ 163 h 201"/>
                  <a:gd name="T28" fmla="*/ 48 w 73"/>
                  <a:gd name="T29" fmla="*/ 154 h 201"/>
                  <a:gd name="T30" fmla="*/ 57 w 73"/>
                  <a:gd name="T31" fmla="*/ 152 h 201"/>
                  <a:gd name="T32" fmla="*/ 61 w 73"/>
                  <a:gd name="T33" fmla="*/ 161 h 201"/>
                  <a:gd name="T34" fmla="*/ 61 w 73"/>
                  <a:gd name="T35" fmla="*/ 161 h 201"/>
                  <a:gd name="T36" fmla="*/ 48 w 73"/>
                  <a:gd name="T37" fmla="*/ 123 h 201"/>
                  <a:gd name="T38" fmla="*/ 39 w 73"/>
                  <a:gd name="T39" fmla="*/ 126 h 201"/>
                  <a:gd name="T40" fmla="*/ 37 w 73"/>
                  <a:gd name="T41" fmla="*/ 116 h 201"/>
                  <a:gd name="T42" fmla="*/ 46 w 73"/>
                  <a:gd name="T43" fmla="*/ 114 h 201"/>
                  <a:gd name="T44" fmla="*/ 48 w 73"/>
                  <a:gd name="T45" fmla="*/ 123 h 201"/>
                  <a:gd name="T46" fmla="*/ 48 w 73"/>
                  <a:gd name="T47" fmla="*/ 123 h 201"/>
                  <a:gd name="T48" fmla="*/ 37 w 73"/>
                  <a:gd name="T49" fmla="*/ 85 h 201"/>
                  <a:gd name="T50" fmla="*/ 27 w 73"/>
                  <a:gd name="T51" fmla="*/ 88 h 201"/>
                  <a:gd name="T52" fmla="*/ 23 w 73"/>
                  <a:gd name="T53" fmla="*/ 78 h 201"/>
                  <a:gd name="T54" fmla="*/ 34 w 73"/>
                  <a:gd name="T55" fmla="*/ 76 h 201"/>
                  <a:gd name="T56" fmla="*/ 37 w 73"/>
                  <a:gd name="T57" fmla="*/ 85 h 201"/>
                  <a:gd name="T58" fmla="*/ 37 w 73"/>
                  <a:gd name="T59" fmla="*/ 85 h 201"/>
                  <a:gd name="T60" fmla="*/ 25 w 73"/>
                  <a:gd name="T61" fmla="*/ 47 h 201"/>
                  <a:gd name="T62" fmla="*/ 14 w 73"/>
                  <a:gd name="T63" fmla="*/ 50 h 201"/>
                  <a:gd name="T64" fmla="*/ 12 w 73"/>
                  <a:gd name="T65" fmla="*/ 41 h 201"/>
                  <a:gd name="T66" fmla="*/ 21 w 73"/>
                  <a:gd name="T67" fmla="*/ 38 h 201"/>
                  <a:gd name="T68" fmla="*/ 25 w 73"/>
                  <a:gd name="T69" fmla="*/ 4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201">
                    <a:moveTo>
                      <a:pt x="12" y="9"/>
                    </a:moveTo>
                    <a:lnTo>
                      <a:pt x="3" y="12"/>
                    </a:lnTo>
                    <a:lnTo>
                      <a:pt x="0" y="3"/>
                    </a:lnTo>
                    <a:lnTo>
                      <a:pt x="9" y="0"/>
                    </a:lnTo>
                    <a:lnTo>
                      <a:pt x="12" y="9"/>
                    </a:lnTo>
                    <a:lnTo>
                      <a:pt x="12" y="9"/>
                    </a:lnTo>
                    <a:close/>
                    <a:moveTo>
                      <a:pt x="73" y="199"/>
                    </a:moveTo>
                    <a:lnTo>
                      <a:pt x="64" y="201"/>
                    </a:lnTo>
                    <a:lnTo>
                      <a:pt x="60" y="192"/>
                    </a:lnTo>
                    <a:lnTo>
                      <a:pt x="71" y="190"/>
                    </a:lnTo>
                    <a:lnTo>
                      <a:pt x="73" y="199"/>
                    </a:lnTo>
                    <a:lnTo>
                      <a:pt x="73" y="199"/>
                    </a:lnTo>
                    <a:close/>
                    <a:moveTo>
                      <a:pt x="61" y="161"/>
                    </a:moveTo>
                    <a:lnTo>
                      <a:pt x="51" y="163"/>
                    </a:lnTo>
                    <a:lnTo>
                      <a:pt x="48" y="154"/>
                    </a:lnTo>
                    <a:lnTo>
                      <a:pt x="57" y="152"/>
                    </a:lnTo>
                    <a:lnTo>
                      <a:pt x="61" y="161"/>
                    </a:lnTo>
                    <a:lnTo>
                      <a:pt x="61" y="161"/>
                    </a:lnTo>
                    <a:close/>
                    <a:moveTo>
                      <a:pt x="48" y="123"/>
                    </a:moveTo>
                    <a:lnTo>
                      <a:pt x="39" y="126"/>
                    </a:lnTo>
                    <a:lnTo>
                      <a:pt x="37" y="116"/>
                    </a:lnTo>
                    <a:lnTo>
                      <a:pt x="46" y="114"/>
                    </a:lnTo>
                    <a:lnTo>
                      <a:pt x="48" y="123"/>
                    </a:lnTo>
                    <a:lnTo>
                      <a:pt x="48" y="123"/>
                    </a:lnTo>
                    <a:close/>
                    <a:moveTo>
                      <a:pt x="37" y="85"/>
                    </a:moveTo>
                    <a:lnTo>
                      <a:pt x="27" y="88"/>
                    </a:lnTo>
                    <a:lnTo>
                      <a:pt x="23" y="78"/>
                    </a:lnTo>
                    <a:lnTo>
                      <a:pt x="34" y="76"/>
                    </a:lnTo>
                    <a:lnTo>
                      <a:pt x="37" y="85"/>
                    </a:lnTo>
                    <a:lnTo>
                      <a:pt x="37" y="85"/>
                    </a:lnTo>
                    <a:close/>
                    <a:moveTo>
                      <a:pt x="25" y="47"/>
                    </a:moveTo>
                    <a:lnTo>
                      <a:pt x="14" y="50"/>
                    </a:lnTo>
                    <a:lnTo>
                      <a:pt x="12" y="41"/>
                    </a:lnTo>
                    <a:lnTo>
                      <a:pt x="21" y="38"/>
                    </a:lnTo>
                    <a:lnTo>
                      <a:pt x="25" y="4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1" name="Freeform 291"/>
              <p:cNvSpPr>
                <a:spLocks noEditPoints="1"/>
              </p:cNvSpPr>
              <p:nvPr/>
            </p:nvSpPr>
            <p:spPr bwMode="auto">
              <a:xfrm>
                <a:off x="2660476" y="3015005"/>
                <a:ext cx="803493" cy="670958"/>
              </a:xfrm>
              <a:custGeom>
                <a:avLst/>
                <a:gdLst>
                  <a:gd name="T0" fmla="*/ 283 w 291"/>
                  <a:gd name="T1" fmla="*/ 13 h 243"/>
                  <a:gd name="T2" fmla="*/ 276 w 291"/>
                  <a:gd name="T3" fmla="*/ 7 h 243"/>
                  <a:gd name="T4" fmla="*/ 284 w 291"/>
                  <a:gd name="T5" fmla="*/ 0 h 243"/>
                  <a:gd name="T6" fmla="*/ 291 w 291"/>
                  <a:gd name="T7" fmla="*/ 8 h 243"/>
                  <a:gd name="T8" fmla="*/ 283 w 291"/>
                  <a:gd name="T9" fmla="*/ 13 h 243"/>
                  <a:gd name="T10" fmla="*/ 283 w 291"/>
                  <a:gd name="T11" fmla="*/ 13 h 243"/>
                  <a:gd name="T12" fmla="*/ 7 w 291"/>
                  <a:gd name="T13" fmla="*/ 243 h 243"/>
                  <a:gd name="T14" fmla="*/ 0 w 291"/>
                  <a:gd name="T15" fmla="*/ 235 h 243"/>
                  <a:gd name="T16" fmla="*/ 8 w 291"/>
                  <a:gd name="T17" fmla="*/ 229 h 243"/>
                  <a:gd name="T18" fmla="*/ 15 w 291"/>
                  <a:gd name="T19" fmla="*/ 237 h 243"/>
                  <a:gd name="T20" fmla="*/ 7 w 291"/>
                  <a:gd name="T21" fmla="*/ 243 h 243"/>
                  <a:gd name="T22" fmla="*/ 7 w 291"/>
                  <a:gd name="T23" fmla="*/ 243 h 243"/>
                  <a:gd name="T24" fmla="*/ 37 w 291"/>
                  <a:gd name="T25" fmla="*/ 217 h 243"/>
                  <a:gd name="T26" fmla="*/ 30 w 291"/>
                  <a:gd name="T27" fmla="*/ 209 h 243"/>
                  <a:gd name="T28" fmla="*/ 38 w 291"/>
                  <a:gd name="T29" fmla="*/ 204 h 243"/>
                  <a:gd name="T30" fmla="*/ 45 w 291"/>
                  <a:gd name="T31" fmla="*/ 211 h 243"/>
                  <a:gd name="T32" fmla="*/ 37 w 291"/>
                  <a:gd name="T33" fmla="*/ 217 h 243"/>
                  <a:gd name="T34" fmla="*/ 37 w 291"/>
                  <a:gd name="T35" fmla="*/ 217 h 243"/>
                  <a:gd name="T36" fmla="*/ 68 w 291"/>
                  <a:gd name="T37" fmla="*/ 192 h 243"/>
                  <a:gd name="T38" fmla="*/ 62 w 291"/>
                  <a:gd name="T39" fmla="*/ 184 h 243"/>
                  <a:gd name="T40" fmla="*/ 70 w 291"/>
                  <a:gd name="T41" fmla="*/ 178 h 243"/>
                  <a:gd name="T42" fmla="*/ 75 w 291"/>
                  <a:gd name="T43" fmla="*/ 186 h 243"/>
                  <a:gd name="T44" fmla="*/ 68 w 291"/>
                  <a:gd name="T45" fmla="*/ 192 h 243"/>
                  <a:gd name="T46" fmla="*/ 68 w 291"/>
                  <a:gd name="T47" fmla="*/ 192 h 243"/>
                  <a:gd name="T48" fmla="*/ 98 w 291"/>
                  <a:gd name="T49" fmla="*/ 166 h 243"/>
                  <a:gd name="T50" fmla="*/ 92 w 291"/>
                  <a:gd name="T51" fmla="*/ 158 h 243"/>
                  <a:gd name="T52" fmla="*/ 100 w 291"/>
                  <a:gd name="T53" fmla="*/ 153 h 243"/>
                  <a:gd name="T54" fmla="*/ 106 w 291"/>
                  <a:gd name="T55" fmla="*/ 160 h 243"/>
                  <a:gd name="T56" fmla="*/ 98 w 291"/>
                  <a:gd name="T57" fmla="*/ 166 h 243"/>
                  <a:gd name="T58" fmla="*/ 98 w 291"/>
                  <a:gd name="T59" fmla="*/ 166 h 243"/>
                  <a:gd name="T60" fmla="*/ 129 w 291"/>
                  <a:gd name="T61" fmla="*/ 141 h 243"/>
                  <a:gd name="T62" fmla="*/ 123 w 291"/>
                  <a:gd name="T63" fmla="*/ 134 h 243"/>
                  <a:gd name="T64" fmla="*/ 130 w 291"/>
                  <a:gd name="T65" fmla="*/ 127 h 243"/>
                  <a:gd name="T66" fmla="*/ 136 w 291"/>
                  <a:gd name="T67" fmla="*/ 135 h 243"/>
                  <a:gd name="T68" fmla="*/ 129 w 291"/>
                  <a:gd name="T69" fmla="*/ 141 h 243"/>
                  <a:gd name="T70" fmla="*/ 129 w 291"/>
                  <a:gd name="T71" fmla="*/ 141 h 243"/>
                  <a:gd name="T72" fmla="*/ 160 w 291"/>
                  <a:gd name="T73" fmla="*/ 115 h 243"/>
                  <a:gd name="T74" fmla="*/ 153 w 291"/>
                  <a:gd name="T75" fmla="*/ 107 h 243"/>
                  <a:gd name="T76" fmla="*/ 161 w 291"/>
                  <a:gd name="T77" fmla="*/ 102 h 243"/>
                  <a:gd name="T78" fmla="*/ 168 w 291"/>
                  <a:gd name="T79" fmla="*/ 109 h 243"/>
                  <a:gd name="T80" fmla="*/ 160 w 291"/>
                  <a:gd name="T81" fmla="*/ 115 h 243"/>
                  <a:gd name="T82" fmla="*/ 160 w 291"/>
                  <a:gd name="T83" fmla="*/ 115 h 243"/>
                  <a:gd name="T84" fmla="*/ 190 w 291"/>
                  <a:gd name="T85" fmla="*/ 90 h 243"/>
                  <a:gd name="T86" fmla="*/ 183 w 291"/>
                  <a:gd name="T87" fmla="*/ 83 h 243"/>
                  <a:gd name="T88" fmla="*/ 191 w 291"/>
                  <a:gd name="T89" fmla="*/ 76 h 243"/>
                  <a:gd name="T90" fmla="*/ 198 w 291"/>
                  <a:gd name="T91" fmla="*/ 84 h 243"/>
                  <a:gd name="T92" fmla="*/ 190 w 291"/>
                  <a:gd name="T93" fmla="*/ 90 h 243"/>
                  <a:gd name="T94" fmla="*/ 190 w 291"/>
                  <a:gd name="T95" fmla="*/ 90 h 243"/>
                  <a:gd name="T96" fmla="*/ 221 w 291"/>
                  <a:gd name="T97" fmla="*/ 64 h 243"/>
                  <a:gd name="T98" fmla="*/ 215 w 291"/>
                  <a:gd name="T99" fmla="*/ 56 h 243"/>
                  <a:gd name="T100" fmla="*/ 223 w 291"/>
                  <a:gd name="T101" fmla="*/ 51 h 243"/>
                  <a:gd name="T102" fmla="*/ 229 w 291"/>
                  <a:gd name="T103" fmla="*/ 58 h 243"/>
                  <a:gd name="T104" fmla="*/ 221 w 291"/>
                  <a:gd name="T105" fmla="*/ 64 h 243"/>
                  <a:gd name="T106" fmla="*/ 221 w 291"/>
                  <a:gd name="T107" fmla="*/ 64 h 243"/>
                  <a:gd name="T108" fmla="*/ 251 w 291"/>
                  <a:gd name="T109" fmla="*/ 39 h 243"/>
                  <a:gd name="T110" fmla="*/ 245 w 291"/>
                  <a:gd name="T111" fmla="*/ 32 h 243"/>
                  <a:gd name="T112" fmla="*/ 253 w 291"/>
                  <a:gd name="T113" fmla="*/ 25 h 243"/>
                  <a:gd name="T114" fmla="*/ 259 w 291"/>
                  <a:gd name="T115" fmla="*/ 33 h 243"/>
                  <a:gd name="T116" fmla="*/ 251 w 291"/>
                  <a:gd name="T117" fmla="*/ 3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 h="243">
                    <a:moveTo>
                      <a:pt x="283" y="13"/>
                    </a:moveTo>
                    <a:lnTo>
                      <a:pt x="276" y="7"/>
                    </a:lnTo>
                    <a:lnTo>
                      <a:pt x="284" y="0"/>
                    </a:lnTo>
                    <a:lnTo>
                      <a:pt x="291" y="8"/>
                    </a:lnTo>
                    <a:lnTo>
                      <a:pt x="283" y="13"/>
                    </a:lnTo>
                    <a:lnTo>
                      <a:pt x="283" y="13"/>
                    </a:lnTo>
                    <a:close/>
                    <a:moveTo>
                      <a:pt x="7" y="243"/>
                    </a:moveTo>
                    <a:lnTo>
                      <a:pt x="0" y="235"/>
                    </a:lnTo>
                    <a:lnTo>
                      <a:pt x="8" y="229"/>
                    </a:lnTo>
                    <a:lnTo>
                      <a:pt x="15" y="237"/>
                    </a:lnTo>
                    <a:lnTo>
                      <a:pt x="7" y="243"/>
                    </a:lnTo>
                    <a:lnTo>
                      <a:pt x="7" y="243"/>
                    </a:lnTo>
                    <a:close/>
                    <a:moveTo>
                      <a:pt x="37" y="217"/>
                    </a:moveTo>
                    <a:lnTo>
                      <a:pt x="30" y="209"/>
                    </a:lnTo>
                    <a:lnTo>
                      <a:pt x="38" y="204"/>
                    </a:lnTo>
                    <a:lnTo>
                      <a:pt x="45" y="211"/>
                    </a:lnTo>
                    <a:lnTo>
                      <a:pt x="37" y="217"/>
                    </a:lnTo>
                    <a:lnTo>
                      <a:pt x="37" y="217"/>
                    </a:lnTo>
                    <a:close/>
                    <a:moveTo>
                      <a:pt x="68" y="192"/>
                    </a:moveTo>
                    <a:lnTo>
                      <a:pt x="62" y="184"/>
                    </a:lnTo>
                    <a:lnTo>
                      <a:pt x="70" y="178"/>
                    </a:lnTo>
                    <a:lnTo>
                      <a:pt x="75" y="186"/>
                    </a:lnTo>
                    <a:lnTo>
                      <a:pt x="68" y="192"/>
                    </a:lnTo>
                    <a:lnTo>
                      <a:pt x="68" y="192"/>
                    </a:lnTo>
                    <a:close/>
                    <a:moveTo>
                      <a:pt x="98" y="166"/>
                    </a:moveTo>
                    <a:lnTo>
                      <a:pt x="92" y="158"/>
                    </a:lnTo>
                    <a:lnTo>
                      <a:pt x="100" y="153"/>
                    </a:lnTo>
                    <a:lnTo>
                      <a:pt x="106" y="160"/>
                    </a:lnTo>
                    <a:lnTo>
                      <a:pt x="98" y="166"/>
                    </a:lnTo>
                    <a:lnTo>
                      <a:pt x="98" y="166"/>
                    </a:lnTo>
                    <a:close/>
                    <a:moveTo>
                      <a:pt x="129" y="141"/>
                    </a:moveTo>
                    <a:lnTo>
                      <a:pt x="123" y="134"/>
                    </a:lnTo>
                    <a:lnTo>
                      <a:pt x="130" y="127"/>
                    </a:lnTo>
                    <a:lnTo>
                      <a:pt x="136" y="135"/>
                    </a:lnTo>
                    <a:lnTo>
                      <a:pt x="129" y="141"/>
                    </a:lnTo>
                    <a:lnTo>
                      <a:pt x="129" y="141"/>
                    </a:lnTo>
                    <a:close/>
                    <a:moveTo>
                      <a:pt x="160" y="115"/>
                    </a:moveTo>
                    <a:lnTo>
                      <a:pt x="153" y="107"/>
                    </a:lnTo>
                    <a:lnTo>
                      <a:pt x="161" y="102"/>
                    </a:lnTo>
                    <a:lnTo>
                      <a:pt x="168" y="109"/>
                    </a:lnTo>
                    <a:lnTo>
                      <a:pt x="160" y="115"/>
                    </a:lnTo>
                    <a:lnTo>
                      <a:pt x="160" y="115"/>
                    </a:lnTo>
                    <a:close/>
                    <a:moveTo>
                      <a:pt x="190" y="90"/>
                    </a:moveTo>
                    <a:lnTo>
                      <a:pt x="183" y="83"/>
                    </a:lnTo>
                    <a:lnTo>
                      <a:pt x="191" y="76"/>
                    </a:lnTo>
                    <a:lnTo>
                      <a:pt x="198" y="84"/>
                    </a:lnTo>
                    <a:lnTo>
                      <a:pt x="190" y="90"/>
                    </a:lnTo>
                    <a:lnTo>
                      <a:pt x="190" y="90"/>
                    </a:lnTo>
                    <a:close/>
                    <a:moveTo>
                      <a:pt x="221" y="64"/>
                    </a:moveTo>
                    <a:lnTo>
                      <a:pt x="215" y="56"/>
                    </a:lnTo>
                    <a:lnTo>
                      <a:pt x="223" y="51"/>
                    </a:lnTo>
                    <a:lnTo>
                      <a:pt x="229" y="58"/>
                    </a:lnTo>
                    <a:lnTo>
                      <a:pt x="221" y="64"/>
                    </a:lnTo>
                    <a:lnTo>
                      <a:pt x="221" y="64"/>
                    </a:lnTo>
                    <a:close/>
                    <a:moveTo>
                      <a:pt x="251" y="39"/>
                    </a:moveTo>
                    <a:lnTo>
                      <a:pt x="245" y="32"/>
                    </a:lnTo>
                    <a:lnTo>
                      <a:pt x="253" y="25"/>
                    </a:lnTo>
                    <a:lnTo>
                      <a:pt x="259" y="33"/>
                    </a:lnTo>
                    <a:lnTo>
                      <a:pt x="251" y="3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2" name="Freeform 292"/>
              <p:cNvSpPr>
                <a:spLocks noEditPoints="1"/>
              </p:cNvSpPr>
              <p:nvPr/>
            </p:nvSpPr>
            <p:spPr bwMode="auto">
              <a:xfrm>
                <a:off x="7580828" y="3674919"/>
                <a:ext cx="1049233" cy="463872"/>
              </a:xfrm>
              <a:custGeom>
                <a:avLst/>
                <a:gdLst>
                  <a:gd name="T0" fmla="*/ 9 w 380"/>
                  <a:gd name="T1" fmla="*/ 13 h 168"/>
                  <a:gd name="T2" fmla="*/ 3 w 380"/>
                  <a:gd name="T3" fmla="*/ 0 h 168"/>
                  <a:gd name="T4" fmla="*/ 13 w 380"/>
                  <a:gd name="T5" fmla="*/ 4 h 168"/>
                  <a:gd name="T6" fmla="*/ 376 w 380"/>
                  <a:gd name="T7" fmla="*/ 168 h 168"/>
                  <a:gd name="T8" fmla="*/ 371 w 380"/>
                  <a:gd name="T9" fmla="*/ 155 h 168"/>
                  <a:gd name="T10" fmla="*/ 380 w 380"/>
                  <a:gd name="T11" fmla="*/ 159 h 168"/>
                  <a:gd name="T12" fmla="*/ 339 w 380"/>
                  <a:gd name="T13" fmla="*/ 152 h 168"/>
                  <a:gd name="T14" fmla="*/ 334 w 380"/>
                  <a:gd name="T15" fmla="*/ 139 h 168"/>
                  <a:gd name="T16" fmla="*/ 343 w 380"/>
                  <a:gd name="T17" fmla="*/ 143 h 168"/>
                  <a:gd name="T18" fmla="*/ 303 w 380"/>
                  <a:gd name="T19" fmla="*/ 136 h 168"/>
                  <a:gd name="T20" fmla="*/ 298 w 380"/>
                  <a:gd name="T21" fmla="*/ 123 h 168"/>
                  <a:gd name="T22" fmla="*/ 307 w 380"/>
                  <a:gd name="T23" fmla="*/ 127 h 168"/>
                  <a:gd name="T24" fmla="*/ 266 w 380"/>
                  <a:gd name="T25" fmla="*/ 121 h 168"/>
                  <a:gd name="T26" fmla="*/ 261 w 380"/>
                  <a:gd name="T27" fmla="*/ 108 h 168"/>
                  <a:gd name="T28" fmla="*/ 270 w 380"/>
                  <a:gd name="T29" fmla="*/ 111 h 168"/>
                  <a:gd name="T30" fmla="*/ 230 w 380"/>
                  <a:gd name="T31" fmla="*/ 106 h 168"/>
                  <a:gd name="T32" fmla="*/ 224 w 380"/>
                  <a:gd name="T33" fmla="*/ 93 h 168"/>
                  <a:gd name="T34" fmla="*/ 233 w 380"/>
                  <a:gd name="T35" fmla="*/ 97 h 168"/>
                  <a:gd name="T36" fmla="*/ 193 w 380"/>
                  <a:gd name="T37" fmla="*/ 91 h 168"/>
                  <a:gd name="T38" fmla="*/ 188 w 380"/>
                  <a:gd name="T39" fmla="*/ 78 h 168"/>
                  <a:gd name="T40" fmla="*/ 197 w 380"/>
                  <a:gd name="T41" fmla="*/ 81 h 168"/>
                  <a:gd name="T42" fmla="*/ 156 w 380"/>
                  <a:gd name="T43" fmla="*/ 75 h 168"/>
                  <a:gd name="T44" fmla="*/ 151 w 380"/>
                  <a:gd name="T45" fmla="*/ 62 h 168"/>
                  <a:gd name="T46" fmla="*/ 160 w 380"/>
                  <a:gd name="T47" fmla="*/ 66 h 168"/>
                  <a:gd name="T48" fmla="*/ 120 w 380"/>
                  <a:gd name="T49" fmla="*/ 59 h 168"/>
                  <a:gd name="T50" fmla="*/ 115 w 380"/>
                  <a:gd name="T51" fmla="*/ 46 h 168"/>
                  <a:gd name="T52" fmla="*/ 124 w 380"/>
                  <a:gd name="T53" fmla="*/ 50 h 168"/>
                  <a:gd name="T54" fmla="*/ 82 w 380"/>
                  <a:gd name="T55" fmla="*/ 44 h 168"/>
                  <a:gd name="T56" fmla="*/ 77 w 380"/>
                  <a:gd name="T57" fmla="*/ 30 h 168"/>
                  <a:gd name="T58" fmla="*/ 86 w 380"/>
                  <a:gd name="T59" fmla="*/ 34 h 168"/>
                  <a:gd name="T60" fmla="*/ 45 w 380"/>
                  <a:gd name="T61" fmla="*/ 29 h 168"/>
                  <a:gd name="T62" fmla="*/ 40 w 380"/>
                  <a:gd name="T63"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0" h="168">
                    <a:moveTo>
                      <a:pt x="13" y="4"/>
                    </a:moveTo>
                    <a:lnTo>
                      <a:pt x="9" y="13"/>
                    </a:lnTo>
                    <a:lnTo>
                      <a:pt x="0" y="10"/>
                    </a:lnTo>
                    <a:lnTo>
                      <a:pt x="3" y="0"/>
                    </a:lnTo>
                    <a:lnTo>
                      <a:pt x="13" y="4"/>
                    </a:lnTo>
                    <a:lnTo>
                      <a:pt x="13" y="4"/>
                    </a:lnTo>
                    <a:close/>
                    <a:moveTo>
                      <a:pt x="380" y="159"/>
                    </a:moveTo>
                    <a:lnTo>
                      <a:pt x="376" y="168"/>
                    </a:lnTo>
                    <a:lnTo>
                      <a:pt x="367" y="164"/>
                    </a:lnTo>
                    <a:lnTo>
                      <a:pt x="371" y="155"/>
                    </a:lnTo>
                    <a:lnTo>
                      <a:pt x="380" y="159"/>
                    </a:lnTo>
                    <a:lnTo>
                      <a:pt x="380" y="159"/>
                    </a:lnTo>
                    <a:close/>
                    <a:moveTo>
                      <a:pt x="343" y="143"/>
                    </a:moveTo>
                    <a:lnTo>
                      <a:pt x="339" y="152"/>
                    </a:lnTo>
                    <a:lnTo>
                      <a:pt x="330" y="148"/>
                    </a:lnTo>
                    <a:lnTo>
                      <a:pt x="334" y="139"/>
                    </a:lnTo>
                    <a:lnTo>
                      <a:pt x="343" y="143"/>
                    </a:lnTo>
                    <a:lnTo>
                      <a:pt x="343" y="143"/>
                    </a:lnTo>
                    <a:close/>
                    <a:moveTo>
                      <a:pt x="307" y="127"/>
                    </a:moveTo>
                    <a:lnTo>
                      <a:pt x="303" y="136"/>
                    </a:lnTo>
                    <a:lnTo>
                      <a:pt x="294" y="132"/>
                    </a:lnTo>
                    <a:lnTo>
                      <a:pt x="298" y="123"/>
                    </a:lnTo>
                    <a:lnTo>
                      <a:pt x="307" y="127"/>
                    </a:lnTo>
                    <a:lnTo>
                      <a:pt x="307" y="127"/>
                    </a:lnTo>
                    <a:close/>
                    <a:moveTo>
                      <a:pt x="270" y="111"/>
                    </a:moveTo>
                    <a:lnTo>
                      <a:pt x="266" y="121"/>
                    </a:lnTo>
                    <a:lnTo>
                      <a:pt x="257" y="118"/>
                    </a:lnTo>
                    <a:lnTo>
                      <a:pt x="261" y="108"/>
                    </a:lnTo>
                    <a:lnTo>
                      <a:pt x="270" y="111"/>
                    </a:lnTo>
                    <a:lnTo>
                      <a:pt x="270" y="111"/>
                    </a:lnTo>
                    <a:close/>
                    <a:moveTo>
                      <a:pt x="233" y="97"/>
                    </a:moveTo>
                    <a:lnTo>
                      <a:pt x="230" y="106"/>
                    </a:lnTo>
                    <a:lnTo>
                      <a:pt x="220" y="102"/>
                    </a:lnTo>
                    <a:lnTo>
                      <a:pt x="224" y="93"/>
                    </a:lnTo>
                    <a:lnTo>
                      <a:pt x="233" y="97"/>
                    </a:lnTo>
                    <a:lnTo>
                      <a:pt x="233" y="97"/>
                    </a:lnTo>
                    <a:close/>
                    <a:moveTo>
                      <a:pt x="197" y="81"/>
                    </a:moveTo>
                    <a:lnTo>
                      <a:pt x="193" y="91"/>
                    </a:lnTo>
                    <a:lnTo>
                      <a:pt x="184" y="87"/>
                    </a:lnTo>
                    <a:lnTo>
                      <a:pt x="188" y="78"/>
                    </a:lnTo>
                    <a:lnTo>
                      <a:pt x="197" y="81"/>
                    </a:lnTo>
                    <a:lnTo>
                      <a:pt x="197" y="81"/>
                    </a:lnTo>
                    <a:close/>
                    <a:moveTo>
                      <a:pt x="160" y="66"/>
                    </a:moveTo>
                    <a:lnTo>
                      <a:pt x="156" y="75"/>
                    </a:lnTo>
                    <a:lnTo>
                      <a:pt x="147" y="71"/>
                    </a:lnTo>
                    <a:lnTo>
                      <a:pt x="151" y="62"/>
                    </a:lnTo>
                    <a:lnTo>
                      <a:pt x="160" y="66"/>
                    </a:lnTo>
                    <a:lnTo>
                      <a:pt x="160" y="66"/>
                    </a:lnTo>
                    <a:close/>
                    <a:moveTo>
                      <a:pt x="124" y="50"/>
                    </a:moveTo>
                    <a:lnTo>
                      <a:pt x="120" y="59"/>
                    </a:lnTo>
                    <a:lnTo>
                      <a:pt x="111" y="55"/>
                    </a:lnTo>
                    <a:lnTo>
                      <a:pt x="115" y="46"/>
                    </a:lnTo>
                    <a:lnTo>
                      <a:pt x="124" y="50"/>
                    </a:lnTo>
                    <a:lnTo>
                      <a:pt x="124" y="50"/>
                    </a:lnTo>
                    <a:close/>
                    <a:moveTo>
                      <a:pt x="86" y="34"/>
                    </a:moveTo>
                    <a:lnTo>
                      <a:pt x="82" y="44"/>
                    </a:lnTo>
                    <a:lnTo>
                      <a:pt x="73" y="41"/>
                    </a:lnTo>
                    <a:lnTo>
                      <a:pt x="77" y="30"/>
                    </a:lnTo>
                    <a:lnTo>
                      <a:pt x="86" y="34"/>
                    </a:lnTo>
                    <a:lnTo>
                      <a:pt x="86" y="34"/>
                    </a:lnTo>
                    <a:close/>
                    <a:moveTo>
                      <a:pt x="49" y="20"/>
                    </a:moveTo>
                    <a:lnTo>
                      <a:pt x="45" y="29"/>
                    </a:lnTo>
                    <a:lnTo>
                      <a:pt x="36" y="25"/>
                    </a:lnTo>
                    <a:lnTo>
                      <a:pt x="40" y="16"/>
                    </a:lnTo>
                    <a:lnTo>
                      <a:pt x="49" y="2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3" name="Freeform 293"/>
              <p:cNvSpPr>
                <a:spLocks noEditPoints="1"/>
              </p:cNvSpPr>
              <p:nvPr/>
            </p:nvSpPr>
            <p:spPr bwMode="auto">
              <a:xfrm>
                <a:off x="8688045" y="3351865"/>
                <a:ext cx="519094" cy="770359"/>
              </a:xfrm>
              <a:custGeom>
                <a:avLst/>
                <a:gdLst>
                  <a:gd name="T0" fmla="*/ 183 w 188"/>
                  <a:gd name="T1" fmla="*/ 13 h 279"/>
                  <a:gd name="T2" fmla="*/ 175 w 188"/>
                  <a:gd name="T3" fmla="*/ 8 h 279"/>
                  <a:gd name="T4" fmla="*/ 180 w 188"/>
                  <a:gd name="T5" fmla="*/ 0 h 279"/>
                  <a:gd name="T6" fmla="*/ 188 w 188"/>
                  <a:gd name="T7" fmla="*/ 5 h 279"/>
                  <a:gd name="T8" fmla="*/ 183 w 188"/>
                  <a:gd name="T9" fmla="*/ 13 h 279"/>
                  <a:gd name="T10" fmla="*/ 183 w 188"/>
                  <a:gd name="T11" fmla="*/ 13 h 279"/>
                  <a:gd name="T12" fmla="*/ 8 w 188"/>
                  <a:gd name="T13" fmla="*/ 279 h 279"/>
                  <a:gd name="T14" fmla="*/ 0 w 188"/>
                  <a:gd name="T15" fmla="*/ 274 h 279"/>
                  <a:gd name="T16" fmla="*/ 5 w 188"/>
                  <a:gd name="T17" fmla="*/ 266 h 279"/>
                  <a:gd name="T18" fmla="*/ 13 w 188"/>
                  <a:gd name="T19" fmla="*/ 272 h 279"/>
                  <a:gd name="T20" fmla="*/ 8 w 188"/>
                  <a:gd name="T21" fmla="*/ 279 h 279"/>
                  <a:gd name="T22" fmla="*/ 8 w 188"/>
                  <a:gd name="T23" fmla="*/ 279 h 279"/>
                  <a:gd name="T24" fmla="*/ 30 w 188"/>
                  <a:gd name="T25" fmla="*/ 247 h 279"/>
                  <a:gd name="T26" fmla="*/ 22 w 188"/>
                  <a:gd name="T27" fmla="*/ 240 h 279"/>
                  <a:gd name="T28" fmla="*/ 27 w 188"/>
                  <a:gd name="T29" fmla="*/ 232 h 279"/>
                  <a:gd name="T30" fmla="*/ 35 w 188"/>
                  <a:gd name="T31" fmla="*/ 238 h 279"/>
                  <a:gd name="T32" fmla="*/ 30 w 188"/>
                  <a:gd name="T33" fmla="*/ 247 h 279"/>
                  <a:gd name="T34" fmla="*/ 30 w 188"/>
                  <a:gd name="T35" fmla="*/ 247 h 279"/>
                  <a:gd name="T36" fmla="*/ 52 w 188"/>
                  <a:gd name="T37" fmla="*/ 213 h 279"/>
                  <a:gd name="T38" fmla="*/ 43 w 188"/>
                  <a:gd name="T39" fmla="*/ 208 h 279"/>
                  <a:gd name="T40" fmla="*/ 48 w 188"/>
                  <a:gd name="T41" fmla="*/ 200 h 279"/>
                  <a:gd name="T42" fmla="*/ 57 w 188"/>
                  <a:gd name="T43" fmla="*/ 205 h 279"/>
                  <a:gd name="T44" fmla="*/ 52 w 188"/>
                  <a:gd name="T45" fmla="*/ 213 h 279"/>
                  <a:gd name="T46" fmla="*/ 52 w 188"/>
                  <a:gd name="T47" fmla="*/ 213 h 279"/>
                  <a:gd name="T48" fmla="*/ 73 w 188"/>
                  <a:gd name="T49" fmla="*/ 180 h 279"/>
                  <a:gd name="T50" fmla="*/ 65 w 188"/>
                  <a:gd name="T51" fmla="*/ 174 h 279"/>
                  <a:gd name="T52" fmla="*/ 70 w 188"/>
                  <a:gd name="T53" fmla="*/ 166 h 279"/>
                  <a:gd name="T54" fmla="*/ 79 w 188"/>
                  <a:gd name="T55" fmla="*/ 171 h 279"/>
                  <a:gd name="T56" fmla="*/ 73 w 188"/>
                  <a:gd name="T57" fmla="*/ 180 h 279"/>
                  <a:gd name="T58" fmla="*/ 73 w 188"/>
                  <a:gd name="T59" fmla="*/ 180 h 279"/>
                  <a:gd name="T60" fmla="*/ 95 w 188"/>
                  <a:gd name="T61" fmla="*/ 146 h 279"/>
                  <a:gd name="T62" fmla="*/ 87 w 188"/>
                  <a:gd name="T63" fmla="*/ 141 h 279"/>
                  <a:gd name="T64" fmla="*/ 93 w 188"/>
                  <a:gd name="T65" fmla="*/ 133 h 279"/>
                  <a:gd name="T66" fmla="*/ 100 w 188"/>
                  <a:gd name="T67" fmla="*/ 138 h 279"/>
                  <a:gd name="T68" fmla="*/ 95 w 188"/>
                  <a:gd name="T69" fmla="*/ 146 h 279"/>
                  <a:gd name="T70" fmla="*/ 95 w 188"/>
                  <a:gd name="T71" fmla="*/ 146 h 279"/>
                  <a:gd name="T72" fmla="*/ 117 w 188"/>
                  <a:gd name="T73" fmla="*/ 113 h 279"/>
                  <a:gd name="T74" fmla="*/ 108 w 188"/>
                  <a:gd name="T75" fmla="*/ 108 h 279"/>
                  <a:gd name="T76" fmla="*/ 115 w 188"/>
                  <a:gd name="T77" fmla="*/ 99 h 279"/>
                  <a:gd name="T78" fmla="*/ 123 w 188"/>
                  <a:gd name="T79" fmla="*/ 104 h 279"/>
                  <a:gd name="T80" fmla="*/ 117 w 188"/>
                  <a:gd name="T81" fmla="*/ 113 h 279"/>
                  <a:gd name="T82" fmla="*/ 117 w 188"/>
                  <a:gd name="T83" fmla="*/ 113 h 279"/>
                  <a:gd name="T84" fmla="*/ 140 w 188"/>
                  <a:gd name="T85" fmla="*/ 79 h 279"/>
                  <a:gd name="T86" fmla="*/ 130 w 188"/>
                  <a:gd name="T87" fmla="*/ 74 h 279"/>
                  <a:gd name="T88" fmla="*/ 136 w 188"/>
                  <a:gd name="T89" fmla="*/ 66 h 279"/>
                  <a:gd name="T90" fmla="*/ 145 w 188"/>
                  <a:gd name="T91" fmla="*/ 72 h 279"/>
                  <a:gd name="T92" fmla="*/ 140 w 188"/>
                  <a:gd name="T93" fmla="*/ 79 h 279"/>
                  <a:gd name="T94" fmla="*/ 140 w 188"/>
                  <a:gd name="T95" fmla="*/ 79 h 279"/>
                  <a:gd name="T96" fmla="*/ 160 w 188"/>
                  <a:gd name="T97" fmla="*/ 47 h 279"/>
                  <a:gd name="T98" fmla="*/ 153 w 188"/>
                  <a:gd name="T99" fmla="*/ 42 h 279"/>
                  <a:gd name="T100" fmla="*/ 158 w 188"/>
                  <a:gd name="T101" fmla="*/ 32 h 279"/>
                  <a:gd name="T102" fmla="*/ 166 w 188"/>
                  <a:gd name="T103" fmla="*/ 38 h 279"/>
                  <a:gd name="T104" fmla="*/ 160 w 188"/>
                  <a:gd name="T105" fmla="*/ 4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279">
                    <a:moveTo>
                      <a:pt x="183" y="13"/>
                    </a:moveTo>
                    <a:lnTo>
                      <a:pt x="175" y="8"/>
                    </a:lnTo>
                    <a:lnTo>
                      <a:pt x="180" y="0"/>
                    </a:lnTo>
                    <a:lnTo>
                      <a:pt x="188" y="5"/>
                    </a:lnTo>
                    <a:lnTo>
                      <a:pt x="183" y="13"/>
                    </a:lnTo>
                    <a:lnTo>
                      <a:pt x="183" y="13"/>
                    </a:lnTo>
                    <a:close/>
                    <a:moveTo>
                      <a:pt x="8" y="279"/>
                    </a:moveTo>
                    <a:lnTo>
                      <a:pt x="0" y="274"/>
                    </a:lnTo>
                    <a:lnTo>
                      <a:pt x="5" y="266"/>
                    </a:lnTo>
                    <a:lnTo>
                      <a:pt x="13" y="272"/>
                    </a:lnTo>
                    <a:lnTo>
                      <a:pt x="8" y="279"/>
                    </a:lnTo>
                    <a:lnTo>
                      <a:pt x="8" y="279"/>
                    </a:lnTo>
                    <a:close/>
                    <a:moveTo>
                      <a:pt x="30" y="247"/>
                    </a:moveTo>
                    <a:lnTo>
                      <a:pt x="22" y="240"/>
                    </a:lnTo>
                    <a:lnTo>
                      <a:pt x="27" y="232"/>
                    </a:lnTo>
                    <a:lnTo>
                      <a:pt x="35" y="238"/>
                    </a:lnTo>
                    <a:lnTo>
                      <a:pt x="30" y="247"/>
                    </a:lnTo>
                    <a:lnTo>
                      <a:pt x="30" y="247"/>
                    </a:lnTo>
                    <a:close/>
                    <a:moveTo>
                      <a:pt x="52" y="213"/>
                    </a:moveTo>
                    <a:lnTo>
                      <a:pt x="43" y="208"/>
                    </a:lnTo>
                    <a:lnTo>
                      <a:pt x="48" y="200"/>
                    </a:lnTo>
                    <a:lnTo>
                      <a:pt x="57" y="205"/>
                    </a:lnTo>
                    <a:lnTo>
                      <a:pt x="52" y="213"/>
                    </a:lnTo>
                    <a:lnTo>
                      <a:pt x="52" y="213"/>
                    </a:lnTo>
                    <a:close/>
                    <a:moveTo>
                      <a:pt x="73" y="180"/>
                    </a:moveTo>
                    <a:lnTo>
                      <a:pt x="65" y="174"/>
                    </a:lnTo>
                    <a:lnTo>
                      <a:pt x="70" y="166"/>
                    </a:lnTo>
                    <a:lnTo>
                      <a:pt x="79" y="171"/>
                    </a:lnTo>
                    <a:lnTo>
                      <a:pt x="73" y="180"/>
                    </a:lnTo>
                    <a:lnTo>
                      <a:pt x="73" y="180"/>
                    </a:lnTo>
                    <a:close/>
                    <a:moveTo>
                      <a:pt x="95" y="146"/>
                    </a:moveTo>
                    <a:lnTo>
                      <a:pt x="87" y="141"/>
                    </a:lnTo>
                    <a:lnTo>
                      <a:pt x="93" y="133"/>
                    </a:lnTo>
                    <a:lnTo>
                      <a:pt x="100" y="138"/>
                    </a:lnTo>
                    <a:lnTo>
                      <a:pt x="95" y="146"/>
                    </a:lnTo>
                    <a:lnTo>
                      <a:pt x="95" y="146"/>
                    </a:lnTo>
                    <a:close/>
                    <a:moveTo>
                      <a:pt x="117" y="113"/>
                    </a:moveTo>
                    <a:lnTo>
                      <a:pt x="108" y="108"/>
                    </a:lnTo>
                    <a:lnTo>
                      <a:pt x="115" y="99"/>
                    </a:lnTo>
                    <a:lnTo>
                      <a:pt x="123" y="104"/>
                    </a:lnTo>
                    <a:lnTo>
                      <a:pt x="117" y="113"/>
                    </a:lnTo>
                    <a:lnTo>
                      <a:pt x="117" y="113"/>
                    </a:lnTo>
                    <a:close/>
                    <a:moveTo>
                      <a:pt x="140" y="79"/>
                    </a:moveTo>
                    <a:lnTo>
                      <a:pt x="130" y="74"/>
                    </a:lnTo>
                    <a:lnTo>
                      <a:pt x="136" y="66"/>
                    </a:lnTo>
                    <a:lnTo>
                      <a:pt x="145" y="72"/>
                    </a:lnTo>
                    <a:lnTo>
                      <a:pt x="140" y="79"/>
                    </a:lnTo>
                    <a:lnTo>
                      <a:pt x="140" y="79"/>
                    </a:lnTo>
                    <a:close/>
                    <a:moveTo>
                      <a:pt x="160" y="47"/>
                    </a:moveTo>
                    <a:lnTo>
                      <a:pt x="153" y="42"/>
                    </a:lnTo>
                    <a:lnTo>
                      <a:pt x="158" y="32"/>
                    </a:lnTo>
                    <a:lnTo>
                      <a:pt x="166" y="38"/>
                    </a:lnTo>
                    <a:lnTo>
                      <a:pt x="160" y="4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4" name="Freeform 294"/>
              <p:cNvSpPr>
                <a:spLocks noEditPoints="1"/>
              </p:cNvSpPr>
              <p:nvPr/>
            </p:nvSpPr>
            <p:spPr bwMode="auto">
              <a:xfrm>
                <a:off x="8467153" y="2758220"/>
                <a:ext cx="709614" cy="607451"/>
              </a:xfrm>
              <a:custGeom>
                <a:avLst/>
                <a:gdLst>
                  <a:gd name="T0" fmla="*/ 243 w 257"/>
                  <a:gd name="T1" fmla="*/ 213 h 220"/>
                  <a:gd name="T2" fmla="*/ 250 w 257"/>
                  <a:gd name="T3" fmla="*/ 207 h 220"/>
                  <a:gd name="T4" fmla="*/ 257 w 257"/>
                  <a:gd name="T5" fmla="*/ 212 h 220"/>
                  <a:gd name="T6" fmla="*/ 251 w 257"/>
                  <a:gd name="T7" fmla="*/ 220 h 220"/>
                  <a:gd name="T8" fmla="*/ 243 w 257"/>
                  <a:gd name="T9" fmla="*/ 213 h 220"/>
                  <a:gd name="T10" fmla="*/ 243 w 257"/>
                  <a:gd name="T11" fmla="*/ 213 h 220"/>
                  <a:gd name="T12" fmla="*/ 0 w 257"/>
                  <a:gd name="T13" fmla="*/ 8 h 220"/>
                  <a:gd name="T14" fmla="*/ 7 w 257"/>
                  <a:gd name="T15" fmla="*/ 0 h 220"/>
                  <a:gd name="T16" fmla="*/ 14 w 257"/>
                  <a:gd name="T17" fmla="*/ 7 h 220"/>
                  <a:gd name="T18" fmla="*/ 8 w 257"/>
                  <a:gd name="T19" fmla="*/ 15 h 220"/>
                  <a:gd name="T20" fmla="*/ 0 w 257"/>
                  <a:gd name="T21" fmla="*/ 8 h 220"/>
                  <a:gd name="T22" fmla="*/ 0 w 257"/>
                  <a:gd name="T23" fmla="*/ 8 h 220"/>
                  <a:gd name="T24" fmla="*/ 31 w 257"/>
                  <a:gd name="T25" fmla="*/ 33 h 220"/>
                  <a:gd name="T26" fmla="*/ 38 w 257"/>
                  <a:gd name="T27" fmla="*/ 27 h 220"/>
                  <a:gd name="T28" fmla="*/ 44 w 257"/>
                  <a:gd name="T29" fmla="*/ 33 h 220"/>
                  <a:gd name="T30" fmla="*/ 38 w 257"/>
                  <a:gd name="T31" fmla="*/ 40 h 220"/>
                  <a:gd name="T32" fmla="*/ 31 w 257"/>
                  <a:gd name="T33" fmla="*/ 33 h 220"/>
                  <a:gd name="T34" fmla="*/ 31 w 257"/>
                  <a:gd name="T35" fmla="*/ 33 h 220"/>
                  <a:gd name="T36" fmla="*/ 61 w 257"/>
                  <a:gd name="T37" fmla="*/ 59 h 220"/>
                  <a:gd name="T38" fmla="*/ 68 w 257"/>
                  <a:gd name="T39" fmla="*/ 51 h 220"/>
                  <a:gd name="T40" fmla="*/ 76 w 257"/>
                  <a:gd name="T41" fmla="*/ 58 h 220"/>
                  <a:gd name="T42" fmla="*/ 69 w 257"/>
                  <a:gd name="T43" fmla="*/ 66 h 220"/>
                  <a:gd name="T44" fmla="*/ 61 w 257"/>
                  <a:gd name="T45" fmla="*/ 59 h 220"/>
                  <a:gd name="T46" fmla="*/ 61 w 257"/>
                  <a:gd name="T47" fmla="*/ 59 h 220"/>
                  <a:gd name="T48" fmla="*/ 92 w 257"/>
                  <a:gd name="T49" fmla="*/ 85 h 220"/>
                  <a:gd name="T50" fmla="*/ 98 w 257"/>
                  <a:gd name="T51" fmla="*/ 78 h 220"/>
                  <a:gd name="T52" fmla="*/ 106 w 257"/>
                  <a:gd name="T53" fmla="*/ 84 h 220"/>
                  <a:gd name="T54" fmla="*/ 99 w 257"/>
                  <a:gd name="T55" fmla="*/ 92 h 220"/>
                  <a:gd name="T56" fmla="*/ 92 w 257"/>
                  <a:gd name="T57" fmla="*/ 85 h 220"/>
                  <a:gd name="T58" fmla="*/ 92 w 257"/>
                  <a:gd name="T59" fmla="*/ 85 h 220"/>
                  <a:gd name="T60" fmla="*/ 122 w 257"/>
                  <a:gd name="T61" fmla="*/ 111 h 220"/>
                  <a:gd name="T62" fmla="*/ 128 w 257"/>
                  <a:gd name="T63" fmla="*/ 104 h 220"/>
                  <a:gd name="T64" fmla="*/ 136 w 257"/>
                  <a:gd name="T65" fmla="*/ 110 h 220"/>
                  <a:gd name="T66" fmla="*/ 129 w 257"/>
                  <a:gd name="T67" fmla="*/ 117 h 220"/>
                  <a:gd name="T68" fmla="*/ 122 w 257"/>
                  <a:gd name="T69" fmla="*/ 111 h 220"/>
                  <a:gd name="T70" fmla="*/ 122 w 257"/>
                  <a:gd name="T71" fmla="*/ 111 h 220"/>
                  <a:gd name="T72" fmla="*/ 153 w 257"/>
                  <a:gd name="T73" fmla="*/ 136 h 220"/>
                  <a:gd name="T74" fmla="*/ 159 w 257"/>
                  <a:gd name="T75" fmla="*/ 128 h 220"/>
                  <a:gd name="T76" fmla="*/ 166 w 257"/>
                  <a:gd name="T77" fmla="*/ 135 h 220"/>
                  <a:gd name="T78" fmla="*/ 159 w 257"/>
                  <a:gd name="T79" fmla="*/ 143 h 220"/>
                  <a:gd name="T80" fmla="*/ 153 w 257"/>
                  <a:gd name="T81" fmla="*/ 136 h 220"/>
                  <a:gd name="T82" fmla="*/ 153 w 257"/>
                  <a:gd name="T83" fmla="*/ 136 h 220"/>
                  <a:gd name="T84" fmla="*/ 183 w 257"/>
                  <a:gd name="T85" fmla="*/ 162 h 220"/>
                  <a:gd name="T86" fmla="*/ 190 w 257"/>
                  <a:gd name="T87" fmla="*/ 155 h 220"/>
                  <a:gd name="T88" fmla="*/ 197 w 257"/>
                  <a:gd name="T89" fmla="*/ 161 h 220"/>
                  <a:gd name="T90" fmla="*/ 191 w 257"/>
                  <a:gd name="T91" fmla="*/ 169 h 220"/>
                  <a:gd name="T92" fmla="*/ 183 w 257"/>
                  <a:gd name="T93" fmla="*/ 162 h 220"/>
                  <a:gd name="T94" fmla="*/ 183 w 257"/>
                  <a:gd name="T95" fmla="*/ 162 h 220"/>
                  <a:gd name="T96" fmla="*/ 213 w 257"/>
                  <a:gd name="T97" fmla="*/ 189 h 220"/>
                  <a:gd name="T98" fmla="*/ 220 w 257"/>
                  <a:gd name="T99" fmla="*/ 181 h 220"/>
                  <a:gd name="T100" fmla="*/ 227 w 257"/>
                  <a:gd name="T101" fmla="*/ 187 h 220"/>
                  <a:gd name="T102" fmla="*/ 221 w 257"/>
                  <a:gd name="T103" fmla="*/ 195 h 220"/>
                  <a:gd name="T104" fmla="*/ 213 w 257"/>
                  <a:gd name="T105" fmla="*/ 18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20">
                    <a:moveTo>
                      <a:pt x="243" y="213"/>
                    </a:moveTo>
                    <a:lnTo>
                      <a:pt x="250" y="207"/>
                    </a:lnTo>
                    <a:lnTo>
                      <a:pt x="257" y="212"/>
                    </a:lnTo>
                    <a:lnTo>
                      <a:pt x="251" y="220"/>
                    </a:lnTo>
                    <a:lnTo>
                      <a:pt x="243" y="213"/>
                    </a:lnTo>
                    <a:lnTo>
                      <a:pt x="243" y="213"/>
                    </a:lnTo>
                    <a:close/>
                    <a:moveTo>
                      <a:pt x="0" y="8"/>
                    </a:moveTo>
                    <a:lnTo>
                      <a:pt x="7" y="0"/>
                    </a:lnTo>
                    <a:lnTo>
                      <a:pt x="14" y="7"/>
                    </a:lnTo>
                    <a:lnTo>
                      <a:pt x="8" y="15"/>
                    </a:lnTo>
                    <a:lnTo>
                      <a:pt x="0" y="8"/>
                    </a:lnTo>
                    <a:lnTo>
                      <a:pt x="0" y="8"/>
                    </a:lnTo>
                    <a:close/>
                    <a:moveTo>
                      <a:pt x="31" y="33"/>
                    </a:moveTo>
                    <a:lnTo>
                      <a:pt x="38" y="27"/>
                    </a:lnTo>
                    <a:lnTo>
                      <a:pt x="44" y="33"/>
                    </a:lnTo>
                    <a:lnTo>
                      <a:pt x="38" y="40"/>
                    </a:lnTo>
                    <a:lnTo>
                      <a:pt x="31" y="33"/>
                    </a:lnTo>
                    <a:lnTo>
                      <a:pt x="31" y="33"/>
                    </a:lnTo>
                    <a:close/>
                    <a:moveTo>
                      <a:pt x="61" y="59"/>
                    </a:moveTo>
                    <a:lnTo>
                      <a:pt x="68" y="51"/>
                    </a:lnTo>
                    <a:lnTo>
                      <a:pt x="76" y="58"/>
                    </a:lnTo>
                    <a:lnTo>
                      <a:pt x="69" y="66"/>
                    </a:lnTo>
                    <a:lnTo>
                      <a:pt x="61" y="59"/>
                    </a:lnTo>
                    <a:lnTo>
                      <a:pt x="61" y="59"/>
                    </a:lnTo>
                    <a:close/>
                    <a:moveTo>
                      <a:pt x="92" y="85"/>
                    </a:moveTo>
                    <a:lnTo>
                      <a:pt x="98" y="78"/>
                    </a:lnTo>
                    <a:lnTo>
                      <a:pt x="106" y="84"/>
                    </a:lnTo>
                    <a:lnTo>
                      <a:pt x="99" y="92"/>
                    </a:lnTo>
                    <a:lnTo>
                      <a:pt x="92" y="85"/>
                    </a:lnTo>
                    <a:lnTo>
                      <a:pt x="92" y="85"/>
                    </a:lnTo>
                    <a:close/>
                    <a:moveTo>
                      <a:pt x="122" y="111"/>
                    </a:moveTo>
                    <a:lnTo>
                      <a:pt x="128" y="104"/>
                    </a:lnTo>
                    <a:lnTo>
                      <a:pt x="136" y="110"/>
                    </a:lnTo>
                    <a:lnTo>
                      <a:pt x="129" y="117"/>
                    </a:lnTo>
                    <a:lnTo>
                      <a:pt x="122" y="111"/>
                    </a:lnTo>
                    <a:lnTo>
                      <a:pt x="122" y="111"/>
                    </a:lnTo>
                    <a:close/>
                    <a:moveTo>
                      <a:pt x="153" y="136"/>
                    </a:moveTo>
                    <a:lnTo>
                      <a:pt x="159" y="128"/>
                    </a:lnTo>
                    <a:lnTo>
                      <a:pt x="166" y="135"/>
                    </a:lnTo>
                    <a:lnTo>
                      <a:pt x="159" y="143"/>
                    </a:lnTo>
                    <a:lnTo>
                      <a:pt x="153" y="136"/>
                    </a:lnTo>
                    <a:lnTo>
                      <a:pt x="153" y="136"/>
                    </a:lnTo>
                    <a:close/>
                    <a:moveTo>
                      <a:pt x="183" y="162"/>
                    </a:moveTo>
                    <a:lnTo>
                      <a:pt x="190" y="155"/>
                    </a:lnTo>
                    <a:lnTo>
                      <a:pt x="197" y="161"/>
                    </a:lnTo>
                    <a:lnTo>
                      <a:pt x="191" y="169"/>
                    </a:lnTo>
                    <a:lnTo>
                      <a:pt x="183" y="162"/>
                    </a:lnTo>
                    <a:lnTo>
                      <a:pt x="183" y="162"/>
                    </a:lnTo>
                    <a:close/>
                    <a:moveTo>
                      <a:pt x="213" y="189"/>
                    </a:moveTo>
                    <a:lnTo>
                      <a:pt x="220" y="181"/>
                    </a:lnTo>
                    <a:lnTo>
                      <a:pt x="227" y="187"/>
                    </a:lnTo>
                    <a:lnTo>
                      <a:pt x="221" y="195"/>
                    </a:lnTo>
                    <a:lnTo>
                      <a:pt x="213" y="18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5" name="Freeform 295"/>
              <p:cNvSpPr>
                <a:spLocks noEditPoints="1"/>
              </p:cNvSpPr>
              <p:nvPr/>
            </p:nvSpPr>
            <p:spPr bwMode="auto">
              <a:xfrm>
                <a:off x="7045167" y="2504195"/>
                <a:ext cx="1339154" cy="190520"/>
              </a:xfrm>
              <a:custGeom>
                <a:avLst/>
                <a:gdLst>
                  <a:gd name="T0" fmla="*/ 9 w 485"/>
                  <a:gd name="T1" fmla="*/ 10 h 69"/>
                  <a:gd name="T2" fmla="*/ 0 w 485"/>
                  <a:gd name="T3" fmla="*/ 0 h 69"/>
                  <a:gd name="T4" fmla="*/ 11 w 485"/>
                  <a:gd name="T5" fmla="*/ 1 h 69"/>
                  <a:gd name="T6" fmla="*/ 484 w 485"/>
                  <a:gd name="T7" fmla="*/ 69 h 69"/>
                  <a:gd name="T8" fmla="*/ 475 w 485"/>
                  <a:gd name="T9" fmla="*/ 58 h 69"/>
                  <a:gd name="T10" fmla="*/ 485 w 485"/>
                  <a:gd name="T11" fmla="*/ 58 h 69"/>
                  <a:gd name="T12" fmla="*/ 444 w 485"/>
                  <a:gd name="T13" fmla="*/ 64 h 69"/>
                  <a:gd name="T14" fmla="*/ 435 w 485"/>
                  <a:gd name="T15" fmla="*/ 53 h 69"/>
                  <a:gd name="T16" fmla="*/ 446 w 485"/>
                  <a:gd name="T17" fmla="*/ 54 h 69"/>
                  <a:gd name="T18" fmla="*/ 405 w 485"/>
                  <a:gd name="T19" fmla="*/ 60 h 69"/>
                  <a:gd name="T20" fmla="*/ 396 w 485"/>
                  <a:gd name="T21" fmla="*/ 48 h 69"/>
                  <a:gd name="T22" fmla="*/ 407 w 485"/>
                  <a:gd name="T23" fmla="*/ 49 h 69"/>
                  <a:gd name="T24" fmla="*/ 365 w 485"/>
                  <a:gd name="T25" fmla="*/ 54 h 69"/>
                  <a:gd name="T26" fmla="*/ 357 w 485"/>
                  <a:gd name="T27" fmla="*/ 43 h 69"/>
                  <a:gd name="T28" fmla="*/ 366 w 485"/>
                  <a:gd name="T29" fmla="*/ 44 h 69"/>
                  <a:gd name="T30" fmla="*/ 326 w 485"/>
                  <a:gd name="T31" fmla="*/ 49 h 69"/>
                  <a:gd name="T32" fmla="*/ 316 w 485"/>
                  <a:gd name="T33" fmla="*/ 39 h 69"/>
                  <a:gd name="T34" fmla="*/ 327 w 485"/>
                  <a:gd name="T35" fmla="*/ 40 h 69"/>
                  <a:gd name="T36" fmla="*/ 286 w 485"/>
                  <a:gd name="T37" fmla="*/ 44 h 69"/>
                  <a:gd name="T38" fmla="*/ 277 w 485"/>
                  <a:gd name="T39" fmla="*/ 34 h 69"/>
                  <a:gd name="T40" fmla="*/ 288 w 485"/>
                  <a:gd name="T41" fmla="*/ 35 h 69"/>
                  <a:gd name="T42" fmla="*/ 247 w 485"/>
                  <a:gd name="T43" fmla="*/ 40 h 69"/>
                  <a:gd name="T44" fmla="*/ 238 w 485"/>
                  <a:gd name="T45" fmla="*/ 28 h 69"/>
                  <a:gd name="T46" fmla="*/ 248 w 485"/>
                  <a:gd name="T47" fmla="*/ 30 h 69"/>
                  <a:gd name="T48" fmla="*/ 207 w 485"/>
                  <a:gd name="T49" fmla="*/ 35 h 69"/>
                  <a:gd name="T50" fmla="*/ 199 w 485"/>
                  <a:gd name="T51" fmla="*/ 23 h 69"/>
                  <a:gd name="T52" fmla="*/ 208 w 485"/>
                  <a:gd name="T53" fmla="*/ 24 h 69"/>
                  <a:gd name="T54" fmla="*/ 167 w 485"/>
                  <a:gd name="T55" fmla="*/ 30 h 69"/>
                  <a:gd name="T56" fmla="*/ 158 w 485"/>
                  <a:gd name="T57" fmla="*/ 19 h 69"/>
                  <a:gd name="T58" fmla="*/ 169 w 485"/>
                  <a:gd name="T59" fmla="*/ 21 h 69"/>
                  <a:gd name="T60" fmla="*/ 128 w 485"/>
                  <a:gd name="T61" fmla="*/ 26 h 69"/>
                  <a:gd name="T62" fmla="*/ 119 w 485"/>
                  <a:gd name="T63" fmla="*/ 14 h 69"/>
                  <a:gd name="T64" fmla="*/ 130 w 485"/>
                  <a:gd name="T65" fmla="*/ 15 h 69"/>
                  <a:gd name="T66" fmla="*/ 89 w 485"/>
                  <a:gd name="T67" fmla="*/ 21 h 69"/>
                  <a:gd name="T68" fmla="*/ 80 w 485"/>
                  <a:gd name="T69" fmla="*/ 9 h 69"/>
                  <a:gd name="T70" fmla="*/ 90 w 485"/>
                  <a:gd name="T71" fmla="*/ 10 h 69"/>
                  <a:gd name="T72" fmla="*/ 49 w 485"/>
                  <a:gd name="T73" fmla="*/ 15 h 69"/>
                  <a:gd name="T74" fmla="*/ 41 w 485"/>
                  <a:gd name="T75"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69">
                    <a:moveTo>
                      <a:pt x="11" y="1"/>
                    </a:moveTo>
                    <a:lnTo>
                      <a:pt x="9" y="10"/>
                    </a:lnTo>
                    <a:lnTo>
                      <a:pt x="0" y="9"/>
                    </a:lnTo>
                    <a:lnTo>
                      <a:pt x="0" y="0"/>
                    </a:lnTo>
                    <a:lnTo>
                      <a:pt x="11" y="1"/>
                    </a:lnTo>
                    <a:lnTo>
                      <a:pt x="11" y="1"/>
                    </a:lnTo>
                    <a:close/>
                    <a:moveTo>
                      <a:pt x="485" y="58"/>
                    </a:moveTo>
                    <a:lnTo>
                      <a:pt x="484" y="69"/>
                    </a:lnTo>
                    <a:lnTo>
                      <a:pt x="475" y="68"/>
                    </a:lnTo>
                    <a:lnTo>
                      <a:pt x="475" y="58"/>
                    </a:lnTo>
                    <a:lnTo>
                      <a:pt x="485" y="58"/>
                    </a:lnTo>
                    <a:lnTo>
                      <a:pt x="485" y="58"/>
                    </a:lnTo>
                    <a:close/>
                    <a:moveTo>
                      <a:pt x="446" y="54"/>
                    </a:moveTo>
                    <a:lnTo>
                      <a:pt x="444" y="64"/>
                    </a:lnTo>
                    <a:lnTo>
                      <a:pt x="434" y="62"/>
                    </a:lnTo>
                    <a:lnTo>
                      <a:pt x="435" y="53"/>
                    </a:lnTo>
                    <a:lnTo>
                      <a:pt x="446" y="54"/>
                    </a:lnTo>
                    <a:lnTo>
                      <a:pt x="446" y="54"/>
                    </a:lnTo>
                    <a:close/>
                    <a:moveTo>
                      <a:pt x="407" y="49"/>
                    </a:moveTo>
                    <a:lnTo>
                      <a:pt x="405" y="60"/>
                    </a:lnTo>
                    <a:lnTo>
                      <a:pt x="395" y="58"/>
                    </a:lnTo>
                    <a:lnTo>
                      <a:pt x="396" y="48"/>
                    </a:lnTo>
                    <a:lnTo>
                      <a:pt x="407" y="49"/>
                    </a:lnTo>
                    <a:lnTo>
                      <a:pt x="407" y="49"/>
                    </a:lnTo>
                    <a:close/>
                    <a:moveTo>
                      <a:pt x="366" y="44"/>
                    </a:moveTo>
                    <a:lnTo>
                      <a:pt x="365" y="54"/>
                    </a:lnTo>
                    <a:lnTo>
                      <a:pt x="356" y="53"/>
                    </a:lnTo>
                    <a:lnTo>
                      <a:pt x="357" y="43"/>
                    </a:lnTo>
                    <a:lnTo>
                      <a:pt x="366" y="44"/>
                    </a:lnTo>
                    <a:lnTo>
                      <a:pt x="366" y="44"/>
                    </a:lnTo>
                    <a:close/>
                    <a:moveTo>
                      <a:pt x="327" y="40"/>
                    </a:moveTo>
                    <a:lnTo>
                      <a:pt x="326" y="49"/>
                    </a:lnTo>
                    <a:lnTo>
                      <a:pt x="316" y="48"/>
                    </a:lnTo>
                    <a:lnTo>
                      <a:pt x="316" y="39"/>
                    </a:lnTo>
                    <a:lnTo>
                      <a:pt x="327" y="40"/>
                    </a:lnTo>
                    <a:lnTo>
                      <a:pt x="327" y="40"/>
                    </a:lnTo>
                    <a:close/>
                    <a:moveTo>
                      <a:pt x="288" y="35"/>
                    </a:moveTo>
                    <a:lnTo>
                      <a:pt x="286" y="44"/>
                    </a:lnTo>
                    <a:lnTo>
                      <a:pt x="276" y="43"/>
                    </a:lnTo>
                    <a:lnTo>
                      <a:pt x="277" y="34"/>
                    </a:lnTo>
                    <a:lnTo>
                      <a:pt x="288" y="35"/>
                    </a:lnTo>
                    <a:lnTo>
                      <a:pt x="288" y="35"/>
                    </a:lnTo>
                    <a:close/>
                    <a:moveTo>
                      <a:pt x="248" y="30"/>
                    </a:moveTo>
                    <a:lnTo>
                      <a:pt x="247" y="40"/>
                    </a:lnTo>
                    <a:lnTo>
                      <a:pt x="237" y="39"/>
                    </a:lnTo>
                    <a:lnTo>
                      <a:pt x="238" y="28"/>
                    </a:lnTo>
                    <a:lnTo>
                      <a:pt x="248" y="30"/>
                    </a:lnTo>
                    <a:lnTo>
                      <a:pt x="248" y="30"/>
                    </a:lnTo>
                    <a:close/>
                    <a:moveTo>
                      <a:pt x="208" y="24"/>
                    </a:moveTo>
                    <a:lnTo>
                      <a:pt x="207" y="35"/>
                    </a:lnTo>
                    <a:lnTo>
                      <a:pt x="197" y="34"/>
                    </a:lnTo>
                    <a:lnTo>
                      <a:pt x="199" y="23"/>
                    </a:lnTo>
                    <a:lnTo>
                      <a:pt x="208" y="24"/>
                    </a:lnTo>
                    <a:lnTo>
                      <a:pt x="208" y="24"/>
                    </a:lnTo>
                    <a:close/>
                    <a:moveTo>
                      <a:pt x="169" y="21"/>
                    </a:moveTo>
                    <a:lnTo>
                      <a:pt x="167" y="30"/>
                    </a:lnTo>
                    <a:lnTo>
                      <a:pt x="158" y="28"/>
                    </a:lnTo>
                    <a:lnTo>
                      <a:pt x="158" y="19"/>
                    </a:lnTo>
                    <a:lnTo>
                      <a:pt x="169" y="21"/>
                    </a:lnTo>
                    <a:lnTo>
                      <a:pt x="169" y="21"/>
                    </a:lnTo>
                    <a:close/>
                    <a:moveTo>
                      <a:pt x="130" y="15"/>
                    </a:moveTo>
                    <a:lnTo>
                      <a:pt x="128" y="26"/>
                    </a:lnTo>
                    <a:lnTo>
                      <a:pt x="118" y="24"/>
                    </a:lnTo>
                    <a:lnTo>
                      <a:pt x="119" y="14"/>
                    </a:lnTo>
                    <a:lnTo>
                      <a:pt x="130" y="15"/>
                    </a:lnTo>
                    <a:lnTo>
                      <a:pt x="130" y="15"/>
                    </a:lnTo>
                    <a:close/>
                    <a:moveTo>
                      <a:pt x="90" y="10"/>
                    </a:moveTo>
                    <a:lnTo>
                      <a:pt x="89" y="21"/>
                    </a:lnTo>
                    <a:lnTo>
                      <a:pt x="79" y="19"/>
                    </a:lnTo>
                    <a:lnTo>
                      <a:pt x="80" y="9"/>
                    </a:lnTo>
                    <a:lnTo>
                      <a:pt x="90" y="10"/>
                    </a:lnTo>
                    <a:lnTo>
                      <a:pt x="90" y="10"/>
                    </a:lnTo>
                    <a:close/>
                    <a:moveTo>
                      <a:pt x="50" y="6"/>
                    </a:moveTo>
                    <a:lnTo>
                      <a:pt x="49" y="15"/>
                    </a:lnTo>
                    <a:lnTo>
                      <a:pt x="39" y="14"/>
                    </a:lnTo>
                    <a:lnTo>
                      <a:pt x="41" y="5"/>
                    </a:lnTo>
                    <a:lnTo>
                      <a:pt x="50"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6" name="Freeform 296"/>
              <p:cNvSpPr>
                <a:spLocks noEditPoints="1"/>
              </p:cNvSpPr>
              <p:nvPr/>
            </p:nvSpPr>
            <p:spPr bwMode="auto">
              <a:xfrm>
                <a:off x="6161602" y="2534567"/>
                <a:ext cx="858716" cy="1074084"/>
              </a:xfrm>
              <a:custGeom>
                <a:avLst/>
                <a:gdLst>
                  <a:gd name="T0" fmla="*/ 298 w 311"/>
                  <a:gd name="T1" fmla="*/ 8 h 389"/>
                  <a:gd name="T2" fmla="*/ 311 w 311"/>
                  <a:gd name="T3" fmla="*/ 7 h 389"/>
                  <a:gd name="T4" fmla="*/ 306 w 311"/>
                  <a:gd name="T5" fmla="*/ 15 h 389"/>
                  <a:gd name="T6" fmla="*/ 0 w 311"/>
                  <a:gd name="T7" fmla="*/ 382 h 389"/>
                  <a:gd name="T8" fmla="*/ 14 w 311"/>
                  <a:gd name="T9" fmla="*/ 381 h 389"/>
                  <a:gd name="T10" fmla="*/ 8 w 311"/>
                  <a:gd name="T11" fmla="*/ 389 h 389"/>
                  <a:gd name="T12" fmla="*/ 25 w 311"/>
                  <a:gd name="T13" fmla="*/ 351 h 389"/>
                  <a:gd name="T14" fmla="*/ 39 w 311"/>
                  <a:gd name="T15" fmla="*/ 349 h 389"/>
                  <a:gd name="T16" fmla="*/ 33 w 311"/>
                  <a:gd name="T17" fmla="*/ 357 h 389"/>
                  <a:gd name="T18" fmla="*/ 50 w 311"/>
                  <a:gd name="T19" fmla="*/ 319 h 389"/>
                  <a:gd name="T20" fmla="*/ 64 w 311"/>
                  <a:gd name="T21" fmla="*/ 318 h 389"/>
                  <a:gd name="T22" fmla="*/ 58 w 311"/>
                  <a:gd name="T23" fmla="*/ 326 h 389"/>
                  <a:gd name="T24" fmla="*/ 74 w 311"/>
                  <a:gd name="T25" fmla="*/ 289 h 389"/>
                  <a:gd name="T26" fmla="*/ 89 w 311"/>
                  <a:gd name="T27" fmla="*/ 287 h 389"/>
                  <a:gd name="T28" fmla="*/ 82 w 311"/>
                  <a:gd name="T29" fmla="*/ 294 h 389"/>
                  <a:gd name="T30" fmla="*/ 99 w 311"/>
                  <a:gd name="T31" fmla="*/ 258 h 389"/>
                  <a:gd name="T32" fmla="*/ 112 w 311"/>
                  <a:gd name="T33" fmla="*/ 257 h 389"/>
                  <a:gd name="T34" fmla="*/ 107 w 311"/>
                  <a:gd name="T35" fmla="*/ 264 h 389"/>
                  <a:gd name="T36" fmla="*/ 124 w 311"/>
                  <a:gd name="T37" fmla="*/ 226 h 389"/>
                  <a:gd name="T38" fmla="*/ 137 w 311"/>
                  <a:gd name="T39" fmla="*/ 225 h 389"/>
                  <a:gd name="T40" fmla="*/ 132 w 311"/>
                  <a:gd name="T41" fmla="*/ 233 h 389"/>
                  <a:gd name="T42" fmla="*/ 149 w 311"/>
                  <a:gd name="T43" fmla="*/ 195 h 389"/>
                  <a:gd name="T44" fmla="*/ 162 w 311"/>
                  <a:gd name="T45" fmla="*/ 194 h 389"/>
                  <a:gd name="T46" fmla="*/ 157 w 311"/>
                  <a:gd name="T47" fmla="*/ 202 h 389"/>
                  <a:gd name="T48" fmla="*/ 174 w 311"/>
                  <a:gd name="T49" fmla="*/ 164 h 389"/>
                  <a:gd name="T50" fmla="*/ 187 w 311"/>
                  <a:gd name="T51" fmla="*/ 162 h 389"/>
                  <a:gd name="T52" fmla="*/ 182 w 311"/>
                  <a:gd name="T53" fmla="*/ 170 h 389"/>
                  <a:gd name="T54" fmla="*/ 199 w 311"/>
                  <a:gd name="T55" fmla="*/ 132 h 389"/>
                  <a:gd name="T56" fmla="*/ 212 w 311"/>
                  <a:gd name="T57" fmla="*/ 131 h 389"/>
                  <a:gd name="T58" fmla="*/ 206 w 311"/>
                  <a:gd name="T59" fmla="*/ 139 h 389"/>
                  <a:gd name="T60" fmla="*/ 223 w 311"/>
                  <a:gd name="T61" fmla="*/ 102 h 389"/>
                  <a:gd name="T62" fmla="*/ 237 w 311"/>
                  <a:gd name="T63" fmla="*/ 100 h 389"/>
                  <a:gd name="T64" fmla="*/ 231 w 311"/>
                  <a:gd name="T65" fmla="*/ 108 h 389"/>
                  <a:gd name="T66" fmla="*/ 248 w 311"/>
                  <a:gd name="T67" fmla="*/ 71 h 389"/>
                  <a:gd name="T68" fmla="*/ 261 w 311"/>
                  <a:gd name="T69" fmla="*/ 68 h 389"/>
                  <a:gd name="T70" fmla="*/ 256 w 311"/>
                  <a:gd name="T71" fmla="*/ 76 h 389"/>
                  <a:gd name="T72" fmla="*/ 273 w 311"/>
                  <a:gd name="T73" fmla="*/ 40 h 389"/>
                  <a:gd name="T74" fmla="*/ 286 w 311"/>
                  <a:gd name="T75" fmla="*/ 3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89">
                    <a:moveTo>
                      <a:pt x="306" y="15"/>
                    </a:moveTo>
                    <a:lnTo>
                      <a:pt x="298" y="8"/>
                    </a:lnTo>
                    <a:lnTo>
                      <a:pt x="303" y="0"/>
                    </a:lnTo>
                    <a:lnTo>
                      <a:pt x="311" y="7"/>
                    </a:lnTo>
                    <a:lnTo>
                      <a:pt x="306" y="15"/>
                    </a:lnTo>
                    <a:lnTo>
                      <a:pt x="306" y="15"/>
                    </a:lnTo>
                    <a:close/>
                    <a:moveTo>
                      <a:pt x="8" y="389"/>
                    </a:moveTo>
                    <a:lnTo>
                      <a:pt x="0" y="382"/>
                    </a:lnTo>
                    <a:lnTo>
                      <a:pt x="7" y="374"/>
                    </a:lnTo>
                    <a:lnTo>
                      <a:pt x="14" y="381"/>
                    </a:lnTo>
                    <a:lnTo>
                      <a:pt x="8" y="389"/>
                    </a:lnTo>
                    <a:lnTo>
                      <a:pt x="8" y="389"/>
                    </a:lnTo>
                    <a:close/>
                    <a:moveTo>
                      <a:pt x="33" y="357"/>
                    </a:moveTo>
                    <a:lnTo>
                      <a:pt x="25" y="351"/>
                    </a:lnTo>
                    <a:lnTo>
                      <a:pt x="31" y="343"/>
                    </a:lnTo>
                    <a:lnTo>
                      <a:pt x="39" y="349"/>
                    </a:lnTo>
                    <a:lnTo>
                      <a:pt x="33" y="357"/>
                    </a:lnTo>
                    <a:lnTo>
                      <a:pt x="33" y="357"/>
                    </a:lnTo>
                    <a:close/>
                    <a:moveTo>
                      <a:pt x="58" y="326"/>
                    </a:moveTo>
                    <a:lnTo>
                      <a:pt x="50" y="319"/>
                    </a:lnTo>
                    <a:lnTo>
                      <a:pt x="56" y="313"/>
                    </a:lnTo>
                    <a:lnTo>
                      <a:pt x="64" y="318"/>
                    </a:lnTo>
                    <a:lnTo>
                      <a:pt x="58" y="326"/>
                    </a:lnTo>
                    <a:lnTo>
                      <a:pt x="58" y="326"/>
                    </a:lnTo>
                    <a:close/>
                    <a:moveTo>
                      <a:pt x="82" y="294"/>
                    </a:moveTo>
                    <a:lnTo>
                      <a:pt x="74" y="289"/>
                    </a:lnTo>
                    <a:lnTo>
                      <a:pt x="81" y="281"/>
                    </a:lnTo>
                    <a:lnTo>
                      <a:pt x="89" y="287"/>
                    </a:lnTo>
                    <a:lnTo>
                      <a:pt x="82" y="294"/>
                    </a:lnTo>
                    <a:lnTo>
                      <a:pt x="82" y="294"/>
                    </a:lnTo>
                    <a:close/>
                    <a:moveTo>
                      <a:pt x="107" y="264"/>
                    </a:moveTo>
                    <a:lnTo>
                      <a:pt x="99" y="258"/>
                    </a:lnTo>
                    <a:lnTo>
                      <a:pt x="106" y="250"/>
                    </a:lnTo>
                    <a:lnTo>
                      <a:pt x="112" y="257"/>
                    </a:lnTo>
                    <a:lnTo>
                      <a:pt x="107" y="264"/>
                    </a:lnTo>
                    <a:lnTo>
                      <a:pt x="107" y="264"/>
                    </a:lnTo>
                    <a:close/>
                    <a:moveTo>
                      <a:pt x="132" y="233"/>
                    </a:moveTo>
                    <a:lnTo>
                      <a:pt x="124" y="226"/>
                    </a:lnTo>
                    <a:lnTo>
                      <a:pt x="131" y="219"/>
                    </a:lnTo>
                    <a:lnTo>
                      <a:pt x="137" y="225"/>
                    </a:lnTo>
                    <a:lnTo>
                      <a:pt x="132" y="233"/>
                    </a:lnTo>
                    <a:lnTo>
                      <a:pt x="132" y="233"/>
                    </a:lnTo>
                    <a:close/>
                    <a:moveTo>
                      <a:pt x="157" y="202"/>
                    </a:moveTo>
                    <a:lnTo>
                      <a:pt x="149" y="195"/>
                    </a:lnTo>
                    <a:lnTo>
                      <a:pt x="154" y="187"/>
                    </a:lnTo>
                    <a:lnTo>
                      <a:pt x="162" y="194"/>
                    </a:lnTo>
                    <a:lnTo>
                      <a:pt x="157" y="202"/>
                    </a:lnTo>
                    <a:lnTo>
                      <a:pt x="157" y="202"/>
                    </a:lnTo>
                    <a:close/>
                    <a:moveTo>
                      <a:pt x="182" y="170"/>
                    </a:moveTo>
                    <a:lnTo>
                      <a:pt x="174" y="164"/>
                    </a:lnTo>
                    <a:lnTo>
                      <a:pt x="179" y="156"/>
                    </a:lnTo>
                    <a:lnTo>
                      <a:pt x="187" y="162"/>
                    </a:lnTo>
                    <a:lnTo>
                      <a:pt x="182" y="170"/>
                    </a:lnTo>
                    <a:lnTo>
                      <a:pt x="182" y="170"/>
                    </a:lnTo>
                    <a:close/>
                    <a:moveTo>
                      <a:pt x="206" y="139"/>
                    </a:moveTo>
                    <a:lnTo>
                      <a:pt x="199" y="132"/>
                    </a:lnTo>
                    <a:lnTo>
                      <a:pt x="204" y="125"/>
                    </a:lnTo>
                    <a:lnTo>
                      <a:pt x="212" y="131"/>
                    </a:lnTo>
                    <a:lnTo>
                      <a:pt x="206" y="139"/>
                    </a:lnTo>
                    <a:lnTo>
                      <a:pt x="206" y="139"/>
                    </a:lnTo>
                    <a:close/>
                    <a:moveTo>
                      <a:pt x="231" y="108"/>
                    </a:moveTo>
                    <a:lnTo>
                      <a:pt x="223" y="102"/>
                    </a:lnTo>
                    <a:lnTo>
                      <a:pt x="229" y="94"/>
                    </a:lnTo>
                    <a:lnTo>
                      <a:pt x="237" y="100"/>
                    </a:lnTo>
                    <a:lnTo>
                      <a:pt x="231" y="108"/>
                    </a:lnTo>
                    <a:lnTo>
                      <a:pt x="231" y="108"/>
                    </a:lnTo>
                    <a:close/>
                    <a:moveTo>
                      <a:pt x="256" y="76"/>
                    </a:moveTo>
                    <a:lnTo>
                      <a:pt x="248" y="71"/>
                    </a:lnTo>
                    <a:lnTo>
                      <a:pt x="254" y="63"/>
                    </a:lnTo>
                    <a:lnTo>
                      <a:pt x="261" y="68"/>
                    </a:lnTo>
                    <a:lnTo>
                      <a:pt x="256" y="76"/>
                    </a:lnTo>
                    <a:lnTo>
                      <a:pt x="256" y="76"/>
                    </a:lnTo>
                    <a:close/>
                    <a:moveTo>
                      <a:pt x="281" y="46"/>
                    </a:moveTo>
                    <a:lnTo>
                      <a:pt x="273" y="40"/>
                    </a:lnTo>
                    <a:lnTo>
                      <a:pt x="278" y="32"/>
                    </a:lnTo>
                    <a:lnTo>
                      <a:pt x="286" y="38"/>
                    </a:lnTo>
                    <a:lnTo>
                      <a:pt x="281" y="4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7" name="Freeform 297"/>
              <p:cNvSpPr>
                <a:spLocks noEditPoints="1"/>
              </p:cNvSpPr>
              <p:nvPr/>
            </p:nvSpPr>
            <p:spPr bwMode="auto">
              <a:xfrm>
                <a:off x="6263763" y="1805626"/>
                <a:ext cx="742748" cy="712374"/>
              </a:xfrm>
              <a:custGeom>
                <a:avLst/>
                <a:gdLst>
                  <a:gd name="T0" fmla="*/ 256 w 269"/>
                  <a:gd name="T1" fmla="*/ 251 h 258"/>
                  <a:gd name="T2" fmla="*/ 262 w 269"/>
                  <a:gd name="T3" fmla="*/ 243 h 258"/>
                  <a:gd name="T4" fmla="*/ 269 w 269"/>
                  <a:gd name="T5" fmla="*/ 251 h 258"/>
                  <a:gd name="T6" fmla="*/ 262 w 269"/>
                  <a:gd name="T7" fmla="*/ 258 h 258"/>
                  <a:gd name="T8" fmla="*/ 256 w 269"/>
                  <a:gd name="T9" fmla="*/ 251 h 258"/>
                  <a:gd name="T10" fmla="*/ 256 w 269"/>
                  <a:gd name="T11" fmla="*/ 251 h 258"/>
                  <a:gd name="T12" fmla="*/ 0 w 269"/>
                  <a:gd name="T13" fmla="*/ 8 h 258"/>
                  <a:gd name="T14" fmla="*/ 2 w 269"/>
                  <a:gd name="T15" fmla="*/ 11 h 258"/>
                  <a:gd name="T16" fmla="*/ 10 w 269"/>
                  <a:gd name="T17" fmla="*/ 4 h 258"/>
                  <a:gd name="T18" fmla="*/ 7 w 269"/>
                  <a:gd name="T19" fmla="*/ 0 h 258"/>
                  <a:gd name="T20" fmla="*/ 0 w 269"/>
                  <a:gd name="T21" fmla="*/ 8 h 258"/>
                  <a:gd name="T22" fmla="*/ 0 w 269"/>
                  <a:gd name="T23" fmla="*/ 8 h 258"/>
                  <a:gd name="T24" fmla="*/ 24 w 269"/>
                  <a:gd name="T25" fmla="*/ 32 h 258"/>
                  <a:gd name="T26" fmla="*/ 31 w 269"/>
                  <a:gd name="T27" fmla="*/ 24 h 258"/>
                  <a:gd name="T28" fmla="*/ 39 w 269"/>
                  <a:gd name="T29" fmla="*/ 32 h 258"/>
                  <a:gd name="T30" fmla="*/ 32 w 269"/>
                  <a:gd name="T31" fmla="*/ 38 h 258"/>
                  <a:gd name="T32" fmla="*/ 24 w 269"/>
                  <a:gd name="T33" fmla="*/ 32 h 258"/>
                  <a:gd name="T34" fmla="*/ 24 w 269"/>
                  <a:gd name="T35" fmla="*/ 32 h 258"/>
                  <a:gd name="T36" fmla="*/ 53 w 269"/>
                  <a:gd name="T37" fmla="*/ 59 h 258"/>
                  <a:gd name="T38" fmla="*/ 60 w 269"/>
                  <a:gd name="T39" fmla="*/ 51 h 258"/>
                  <a:gd name="T40" fmla="*/ 68 w 269"/>
                  <a:gd name="T41" fmla="*/ 59 h 258"/>
                  <a:gd name="T42" fmla="*/ 61 w 269"/>
                  <a:gd name="T43" fmla="*/ 66 h 258"/>
                  <a:gd name="T44" fmla="*/ 53 w 269"/>
                  <a:gd name="T45" fmla="*/ 59 h 258"/>
                  <a:gd name="T46" fmla="*/ 53 w 269"/>
                  <a:gd name="T47" fmla="*/ 59 h 258"/>
                  <a:gd name="T48" fmla="*/ 82 w 269"/>
                  <a:gd name="T49" fmla="*/ 87 h 258"/>
                  <a:gd name="T50" fmla="*/ 88 w 269"/>
                  <a:gd name="T51" fmla="*/ 79 h 258"/>
                  <a:gd name="T52" fmla="*/ 96 w 269"/>
                  <a:gd name="T53" fmla="*/ 87 h 258"/>
                  <a:gd name="T54" fmla="*/ 90 w 269"/>
                  <a:gd name="T55" fmla="*/ 93 h 258"/>
                  <a:gd name="T56" fmla="*/ 82 w 269"/>
                  <a:gd name="T57" fmla="*/ 87 h 258"/>
                  <a:gd name="T58" fmla="*/ 82 w 269"/>
                  <a:gd name="T59" fmla="*/ 87 h 258"/>
                  <a:gd name="T60" fmla="*/ 111 w 269"/>
                  <a:gd name="T61" fmla="*/ 114 h 258"/>
                  <a:gd name="T62" fmla="*/ 117 w 269"/>
                  <a:gd name="T63" fmla="*/ 106 h 258"/>
                  <a:gd name="T64" fmla="*/ 125 w 269"/>
                  <a:gd name="T65" fmla="*/ 114 h 258"/>
                  <a:gd name="T66" fmla="*/ 119 w 269"/>
                  <a:gd name="T67" fmla="*/ 121 h 258"/>
                  <a:gd name="T68" fmla="*/ 111 w 269"/>
                  <a:gd name="T69" fmla="*/ 114 h 258"/>
                  <a:gd name="T70" fmla="*/ 111 w 269"/>
                  <a:gd name="T71" fmla="*/ 114 h 258"/>
                  <a:gd name="T72" fmla="*/ 139 w 269"/>
                  <a:gd name="T73" fmla="*/ 141 h 258"/>
                  <a:gd name="T74" fmla="*/ 147 w 269"/>
                  <a:gd name="T75" fmla="*/ 134 h 258"/>
                  <a:gd name="T76" fmla="*/ 154 w 269"/>
                  <a:gd name="T77" fmla="*/ 141 h 258"/>
                  <a:gd name="T78" fmla="*/ 147 w 269"/>
                  <a:gd name="T79" fmla="*/ 148 h 258"/>
                  <a:gd name="T80" fmla="*/ 139 w 269"/>
                  <a:gd name="T81" fmla="*/ 141 h 258"/>
                  <a:gd name="T82" fmla="*/ 139 w 269"/>
                  <a:gd name="T83" fmla="*/ 141 h 258"/>
                  <a:gd name="T84" fmla="*/ 168 w 269"/>
                  <a:gd name="T85" fmla="*/ 169 h 258"/>
                  <a:gd name="T86" fmla="*/ 176 w 269"/>
                  <a:gd name="T87" fmla="*/ 161 h 258"/>
                  <a:gd name="T88" fmla="*/ 183 w 269"/>
                  <a:gd name="T89" fmla="*/ 169 h 258"/>
                  <a:gd name="T90" fmla="*/ 176 w 269"/>
                  <a:gd name="T91" fmla="*/ 175 h 258"/>
                  <a:gd name="T92" fmla="*/ 168 w 269"/>
                  <a:gd name="T93" fmla="*/ 169 h 258"/>
                  <a:gd name="T94" fmla="*/ 168 w 269"/>
                  <a:gd name="T95" fmla="*/ 169 h 258"/>
                  <a:gd name="T96" fmla="*/ 197 w 269"/>
                  <a:gd name="T97" fmla="*/ 196 h 258"/>
                  <a:gd name="T98" fmla="*/ 205 w 269"/>
                  <a:gd name="T99" fmla="*/ 189 h 258"/>
                  <a:gd name="T100" fmla="*/ 211 w 269"/>
                  <a:gd name="T101" fmla="*/ 196 h 258"/>
                  <a:gd name="T102" fmla="*/ 205 w 269"/>
                  <a:gd name="T103" fmla="*/ 203 h 258"/>
                  <a:gd name="T104" fmla="*/ 197 w 269"/>
                  <a:gd name="T105" fmla="*/ 196 h 258"/>
                  <a:gd name="T106" fmla="*/ 197 w 269"/>
                  <a:gd name="T107" fmla="*/ 196 h 258"/>
                  <a:gd name="T108" fmla="*/ 226 w 269"/>
                  <a:gd name="T109" fmla="*/ 224 h 258"/>
                  <a:gd name="T110" fmla="*/ 234 w 269"/>
                  <a:gd name="T111" fmla="*/ 216 h 258"/>
                  <a:gd name="T112" fmla="*/ 240 w 269"/>
                  <a:gd name="T113" fmla="*/ 224 h 258"/>
                  <a:gd name="T114" fmla="*/ 234 w 269"/>
                  <a:gd name="T115" fmla="*/ 230 h 258"/>
                  <a:gd name="T116" fmla="*/ 226 w 269"/>
                  <a:gd name="T117" fmla="*/ 22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9" h="258">
                    <a:moveTo>
                      <a:pt x="256" y="251"/>
                    </a:moveTo>
                    <a:lnTo>
                      <a:pt x="262" y="243"/>
                    </a:lnTo>
                    <a:lnTo>
                      <a:pt x="269" y="251"/>
                    </a:lnTo>
                    <a:lnTo>
                      <a:pt x="262" y="258"/>
                    </a:lnTo>
                    <a:lnTo>
                      <a:pt x="256" y="251"/>
                    </a:lnTo>
                    <a:lnTo>
                      <a:pt x="256" y="251"/>
                    </a:lnTo>
                    <a:close/>
                    <a:moveTo>
                      <a:pt x="0" y="8"/>
                    </a:moveTo>
                    <a:lnTo>
                      <a:pt x="2" y="11"/>
                    </a:lnTo>
                    <a:lnTo>
                      <a:pt x="10" y="4"/>
                    </a:lnTo>
                    <a:lnTo>
                      <a:pt x="7" y="0"/>
                    </a:lnTo>
                    <a:lnTo>
                      <a:pt x="0" y="8"/>
                    </a:lnTo>
                    <a:lnTo>
                      <a:pt x="0" y="8"/>
                    </a:lnTo>
                    <a:close/>
                    <a:moveTo>
                      <a:pt x="24" y="32"/>
                    </a:moveTo>
                    <a:lnTo>
                      <a:pt x="31" y="24"/>
                    </a:lnTo>
                    <a:lnTo>
                      <a:pt x="39" y="32"/>
                    </a:lnTo>
                    <a:lnTo>
                      <a:pt x="32" y="38"/>
                    </a:lnTo>
                    <a:lnTo>
                      <a:pt x="24" y="32"/>
                    </a:lnTo>
                    <a:lnTo>
                      <a:pt x="24" y="32"/>
                    </a:lnTo>
                    <a:close/>
                    <a:moveTo>
                      <a:pt x="53" y="59"/>
                    </a:moveTo>
                    <a:lnTo>
                      <a:pt x="60" y="51"/>
                    </a:lnTo>
                    <a:lnTo>
                      <a:pt x="68" y="59"/>
                    </a:lnTo>
                    <a:lnTo>
                      <a:pt x="61" y="66"/>
                    </a:lnTo>
                    <a:lnTo>
                      <a:pt x="53" y="59"/>
                    </a:lnTo>
                    <a:lnTo>
                      <a:pt x="53" y="59"/>
                    </a:lnTo>
                    <a:close/>
                    <a:moveTo>
                      <a:pt x="82" y="87"/>
                    </a:moveTo>
                    <a:lnTo>
                      <a:pt x="88" y="79"/>
                    </a:lnTo>
                    <a:lnTo>
                      <a:pt x="96" y="87"/>
                    </a:lnTo>
                    <a:lnTo>
                      <a:pt x="90" y="93"/>
                    </a:lnTo>
                    <a:lnTo>
                      <a:pt x="82" y="87"/>
                    </a:lnTo>
                    <a:lnTo>
                      <a:pt x="82" y="87"/>
                    </a:lnTo>
                    <a:close/>
                    <a:moveTo>
                      <a:pt x="111" y="114"/>
                    </a:moveTo>
                    <a:lnTo>
                      <a:pt x="117" y="106"/>
                    </a:lnTo>
                    <a:lnTo>
                      <a:pt x="125" y="114"/>
                    </a:lnTo>
                    <a:lnTo>
                      <a:pt x="119" y="121"/>
                    </a:lnTo>
                    <a:lnTo>
                      <a:pt x="111" y="114"/>
                    </a:lnTo>
                    <a:lnTo>
                      <a:pt x="111" y="114"/>
                    </a:lnTo>
                    <a:close/>
                    <a:moveTo>
                      <a:pt x="139" y="141"/>
                    </a:moveTo>
                    <a:lnTo>
                      <a:pt x="147" y="134"/>
                    </a:lnTo>
                    <a:lnTo>
                      <a:pt x="154" y="141"/>
                    </a:lnTo>
                    <a:lnTo>
                      <a:pt x="147" y="148"/>
                    </a:lnTo>
                    <a:lnTo>
                      <a:pt x="139" y="141"/>
                    </a:lnTo>
                    <a:lnTo>
                      <a:pt x="139" y="141"/>
                    </a:lnTo>
                    <a:close/>
                    <a:moveTo>
                      <a:pt x="168" y="169"/>
                    </a:moveTo>
                    <a:lnTo>
                      <a:pt x="176" y="161"/>
                    </a:lnTo>
                    <a:lnTo>
                      <a:pt x="183" y="169"/>
                    </a:lnTo>
                    <a:lnTo>
                      <a:pt x="176" y="175"/>
                    </a:lnTo>
                    <a:lnTo>
                      <a:pt x="168" y="169"/>
                    </a:lnTo>
                    <a:lnTo>
                      <a:pt x="168" y="169"/>
                    </a:lnTo>
                    <a:close/>
                    <a:moveTo>
                      <a:pt x="197" y="196"/>
                    </a:moveTo>
                    <a:lnTo>
                      <a:pt x="205" y="189"/>
                    </a:lnTo>
                    <a:lnTo>
                      <a:pt x="211" y="196"/>
                    </a:lnTo>
                    <a:lnTo>
                      <a:pt x="205" y="203"/>
                    </a:lnTo>
                    <a:lnTo>
                      <a:pt x="197" y="196"/>
                    </a:lnTo>
                    <a:lnTo>
                      <a:pt x="197" y="196"/>
                    </a:lnTo>
                    <a:close/>
                    <a:moveTo>
                      <a:pt x="226" y="224"/>
                    </a:moveTo>
                    <a:lnTo>
                      <a:pt x="234" y="216"/>
                    </a:lnTo>
                    <a:lnTo>
                      <a:pt x="240" y="224"/>
                    </a:lnTo>
                    <a:lnTo>
                      <a:pt x="234" y="230"/>
                    </a:lnTo>
                    <a:lnTo>
                      <a:pt x="226" y="22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8" name="Freeform 298"/>
              <p:cNvSpPr>
                <a:spLocks noEditPoints="1"/>
              </p:cNvSpPr>
              <p:nvPr/>
            </p:nvSpPr>
            <p:spPr bwMode="auto">
              <a:xfrm>
                <a:off x="5327738" y="1805626"/>
                <a:ext cx="949832" cy="372755"/>
              </a:xfrm>
              <a:custGeom>
                <a:avLst/>
                <a:gdLst>
                  <a:gd name="T0" fmla="*/ 9 w 344"/>
                  <a:gd name="T1" fmla="*/ 122 h 135"/>
                  <a:gd name="T2" fmla="*/ 13 w 344"/>
                  <a:gd name="T3" fmla="*/ 131 h 135"/>
                  <a:gd name="T4" fmla="*/ 4 w 344"/>
                  <a:gd name="T5" fmla="*/ 135 h 135"/>
                  <a:gd name="T6" fmla="*/ 0 w 344"/>
                  <a:gd name="T7" fmla="*/ 124 h 135"/>
                  <a:gd name="T8" fmla="*/ 9 w 344"/>
                  <a:gd name="T9" fmla="*/ 122 h 135"/>
                  <a:gd name="T10" fmla="*/ 9 w 344"/>
                  <a:gd name="T11" fmla="*/ 122 h 135"/>
                  <a:gd name="T12" fmla="*/ 341 w 344"/>
                  <a:gd name="T13" fmla="*/ 0 h 135"/>
                  <a:gd name="T14" fmla="*/ 337 w 344"/>
                  <a:gd name="T15" fmla="*/ 2 h 135"/>
                  <a:gd name="T16" fmla="*/ 340 w 344"/>
                  <a:gd name="T17" fmla="*/ 11 h 135"/>
                  <a:gd name="T18" fmla="*/ 344 w 344"/>
                  <a:gd name="T19" fmla="*/ 9 h 135"/>
                  <a:gd name="T20" fmla="*/ 341 w 344"/>
                  <a:gd name="T21" fmla="*/ 0 h 135"/>
                  <a:gd name="T22" fmla="*/ 341 w 344"/>
                  <a:gd name="T23" fmla="*/ 0 h 135"/>
                  <a:gd name="T24" fmla="*/ 309 w 344"/>
                  <a:gd name="T25" fmla="*/ 12 h 135"/>
                  <a:gd name="T26" fmla="*/ 312 w 344"/>
                  <a:gd name="T27" fmla="*/ 21 h 135"/>
                  <a:gd name="T28" fmla="*/ 303 w 344"/>
                  <a:gd name="T29" fmla="*/ 24 h 135"/>
                  <a:gd name="T30" fmla="*/ 299 w 344"/>
                  <a:gd name="T31" fmla="*/ 15 h 135"/>
                  <a:gd name="T32" fmla="*/ 309 w 344"/>
                  <a:gd name="T33" fmla="*/ 12 h 135"/>
                  <a:gd name="T34" fmla="*/ 309 w 344"/>
                  <a:gd name="T35" fmla="*/ 12 h 135"/>
                  <a:gd name="T36" fmla="*/ 272 w 344"/>
                  <a:gd name="T37" fmla="*/ 25 h 135"/>
                  <a:gd name="T38" fmla="*/ 275 w 344"/>
                  <a:gd name="T39" fmla="*/ 34 h 135"/>
                  <a:gd name="T40" fmla="*/ 265 w 344"/>
                  <a:gd name="T41" fmla="*/ 38 h 135"/>
                  <a:gd name="T42" fmla="*/ 263 w 344"/>
                  <a:gd name="T43" fmla="*/ 29 h 135"/>
                  <a:gd name="T44" fmla="*/ 272 w 344"/>
                  <a:gd name="T45" fmla="*/ 25 h 135"/>
                  <a:gd name="T46" fmla="*/ 272 w 344"/>
                  <a:gd name="T47" fmla="*/ 25 h 135"/>
                  <a:gd name="T48" fmla="*/ 234 w 344"/>
                  <a:gd name="T49" fmla="*/ 40 h 135"/>
                  <a:gd name="T50" fmla="*/ 238 w 344"/>
                  <a:gd name="T51" fmla="*/ 49 h 135"/>
                  <a:gd name="T52" fmla="*/ 229 w 344"/>
                  <a:gd name="T53" fmla="*/ 51 h 135"/>
                  <a:gd name="T54" fmla="*/ 225 w 344"/>
                  <a:gd name="T55" fmla="*/ 42 h 135"/>
                  <a:gd name="T56" fmla="*/ 234 w 344"/>
                  <a:gd name="T57" fmla="*/ 40 h 135"/>
                  <a:gd name="T58" fmla="*/ 234 w 344"/>
                  <a:gd name="T59" fmla="*/ 40 h 135"/>
                  <a:gd name="T60" fmla="*/ 196 w 344"/>
                  <a:gd name="T61" fmla="*/ 53 h 135"/>
                  <a:gd name="T62" fmla="*/ 200 w 344"/>
                  <a:gd name="T63" fmla="*/ 62 h 135"/>
                  <a:gd name="T64" fmla="*/ 191 w 344"/>
                  <a:gd name="T65" fmla="*/ 66 h 135"/>
                  <a:gd name="T66" fmla="*/ 187 w 344"/>
                  <a:gd name="T67" fmla="*/ 57 h 135"/>
                  <a:gd name="T68" fmla="*/ 196 w 344"/>
                  <a:gd name="T69" fmla="*/ 53 h 135"/>
                  <a:gd name="T70" fmla="*/ 196 w 344"/>
                  <a:gd name="T71" fmla="*/ 53 h 135"/>
                  <a:gd name="T72" fmla="*/ 160 w 344"/>
                  <a:gd name="T73" fmla="*/ 67 h 135"/>
                  <a:gd name="T74" fmla="*/ 162 w 344"/>
                  <a:gd name="T75" fmla="*/ 76 h 135"/>
                  <a:gd name="T76" fmla="*/ 153 w 344"/>
                  <a:gd name="T77" fmla="*/ 79 h 135"/>
                  <a:gd name="T78" fmla="*/ 150 w 344"/>
                  <a:gd name="T79" fmla="*/ 70 h 135"/>
                  <a:gd name="T80" fmla="*/ 160 w 344"/>
                  <a:gd name="T81" fmla="*/ 67 h 135"/>
                  <a:gd name="T82" fmla="*/ 160 w 344"/>
                  <a:gd name="T83" fmla="*/ 67 h 135"/>
                  <a:gd name="T84" fmla="*/ 122 w 344"/>
                  <a:gd name="T85" fmla="*/ 80 h 135"/>
                  <a:gd name="T86" fmla="*/ 126 w 344"/>
                  <a:gd name="T87" fmla="*/ 89 h 135"/>
                  <a:gd name="T88" fmla="*/ 116 w 344"/>
                  <a:gd name="T89" fmla="*/ 93 h 135"/>
                  <a:gd name="T90" fmla="*/ 113 w 344"/>
                  <a:gd name="T91" fmla="*/ 84 h 135"/>
                  <a:gd name="T92" fmla="*/ 122 w 344"/>
                  <a:gd name="T93" fmla="*/ 80 h 135"/>
                  <a:gd name="T94" fmla="*/ 122 w 344"/>
                  <a:gd name="T95" fmla="*/ 80 h 135"/>
                  <a:gd name="T96" fmla="*/ 85 w 344"/>
                  <a:gd name="T97" fmla="*/ 94 h 135"/>
                  <a:gd name="T98" fmla="*/ 88 w 344"/>
                  <a:gd name="T99" fmla="*/ 104 h 135"/>
                  <a:gd name="T100" fmla="*/ 79 w 344"/>
                  <a:gd name="T101" fmla="*/ 108 h 135"/>
                  <a:gd name="T102" fmla="*/ 76 w 344"/>
                  <a:gd name="T103" fmla="*/ 97 h 135"/>
                  <a:gd name="T104" fmla="*/ 85 w 344"/>
                  <a:gd name="T105" fmla="*/ 94 h 135"/>
                  <a:gd name="T106" fmla="*/ 85 w 344"/>
                  <a:gd name="T107" fmla="*/ 94 h 135"/>
                  <a:gd name="T108" fmla="*/ 47 w 344"/>
                  <a:gd name="T109" fmla="*/ 108 h 135"/>
                  <a:gd name="T110" fmla="*/ 51 w 344"/>
                  <a:gd name="T111" fmla="*/ 117 h 135"/>
                  <a:gd name="T112" fmla="*/ 42 w 344"/>
                  <a:gd name="T113" fmla="*/ 121 h 135"/>
                  <a:gd name="T114" fmla="*/ 38 w 344"/>
                  <a:gd name="T115" fmla="*/ 111 h 135"/>
                  <a:gd name="T116" fmla="*/ 47 w 344"/>
                  <a:gd name="T117"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135">
                    <a:moveTo>
                      <a:pt x="9" y="122"/>
                    </a:moveTo>
                    <a:lnTo>
                      <a:pt x="13" y="131"/>
                    </a:lnTo>
                    <a:lnTo>
                      <a:pt x="4" y="135"/>
                    </a:lnTo>
                    <a:lnTo>
                      <a:pt x="0" y="124"/>
                    </a:lnTo>
                    <a:lnTo>
                      <a:pt x="9" y="122"/>
                    </a:lnTo>
                    <a:lnTo>
                      <a:pt x="9" y="122"/>
                    </a:lnTo>
                    <a:close/>
                    <a:moveTo>
                      <a:pt x="341" y="0"/>
                    </a:moveTo>
                    <a:lnTo>
                      <a:pt x="337" y="2"/>
                    </a:lnTo>
                    <a:lnTo>
                      <a:pt x="340" y="11"/>
                    </a:lnTo>
                    <a:lnTo>
                      <a:pt x="344" y="9"/>
                    </a:lnTo>
                    <a:lnTo>
                      <a:pt x="341" y="0"/>
                    </a:lnTo>
                    <a:lnTo>
                      <a:pt x="341" y="0"/>
                    </a:lnTo>
                    <a:close/>
                    <a:moveTo>
                      <a:pt x="309" y="12"/>
                    </a:moveTo>
                    <a:lnTo>
                      <a:pt x="312" y="21"/>
                    </a:lnTo>
                    <a:lnTo>
                      <a:pt x="303" y="24"/>
                    </a:lnTo>
                    <a:lnTo>
                      <a:pt x="299" y="15"/>
                    </a:lnTo>
                    <a:lnTo>
                      <a:pt x="309" y="12"/>
                    </a:lnTo>
                    <a:lnTo>
                      <a:pt x="309" y="12"/>
                    </a:lnTo>
                    <a:close/>
                    <a:moveTo>
                      <a:pt x="272" y="25"/>
                    </a:moveTo>
                    <a:lnTo>
                      <a:pt x="275" y="34"/>
                    </a:lnTo>
                    <a:lnTo>
                      <a:pt x="265" y="38"/>
                    </a:lnTo>
                    <a:lnTo>
                      <a:pt x="263" y="29"/>
                    </a:lnTo>
                    <a:lnTo>
                      <a:pt x="272" y="25"/>
                    </a:lnTo>
                    <a:lnTo>
                      <a:pt x="272" y="25"/>
                    </a:lnTo>
                    <a:close/>
                    <a:moveTo>
                      <a:pt x="234" y="40"/>
                    </a:moveTo>
                    <a:lnTo>
                      <a:pt x="238" y="49"/>
                    </a:lnTo>
                    <a:lnTo>
                      <a:pt x="229" y="51"/>
                    </a:lnTo>
                    <a:lnTo>
                      <a:pt x="225" y="42"/>
                    </a:lnTo>
                    <a:lnTo>
                      <a:pt x="234" y="40"/>
                    </a:lnTo>
                    <a:lnTo>
                      <a:pt x="234" y="40"/>
                    </a:lnTo>
                    <a:close/>
                    <a:moveTo>
                      <a:pt x="196" y="53"/>
                    </a:moveTo>
                    <a:lnTo>
                      <a:pt x="200" y="62"/>
                    </a:lnTo>
                    <a:lnTo>
                      <a:pt x="191" y="66"/>
                    </a:lnTo>
                    <a:lnTo>
                      <a:pt x="187" y="57"/>
                    </a:lnTo>
                    <a:lnTo>
                      <a:pt x="196" y="53"/>
                    </a:lnTo>
                    <a:lnTo>
                      <a:pt x="196" y="53"/>
                    </a:lnTo>
                    <a:close/>
                    <a:moveTo>
                      <a:pt x="160" y="67"/>
                    </a:moveTo>
                    <a:lnTo>
                      <a:pt x="162" y="76"/>
                    </a:lnTo>
                    <a:lnTo>
                      <a:pt x="153" y="79"/>
                    </a:lnTo>
                    <a:lnTo>
                      <a:pt x="150" y="70"/>
                    </a:lnTo>
                    <a:lnTo>
                      <a:pt x="160" y="67"/>
                    </a:lnTo>
                    <a:lnTo>
                      <a:pt x="160" y="67"/>
                    </a:lnTo>
                    <a:close/>
                    <a:moveTo>
                      <a:pt x="122" y="80"/>
                    </a:moveTo>
                    <a:lnTo>
                      <a:pt x="126" y="89"/>
                    </a:lnTo>
                    <a:lnTo>
                      <a:pt x="116" y="93"/>
                    </a:lnTo>
                    <a:lnTo>
                      <a:pt x="113" y="84"/>
                    </a:lnTo>
                    <a:lnTo>
                      <a:pt x="122" y="80"/>
                    </a:lnTo>
                    <a:lnTo>
                      <a:pt x="122" y="80"/>
                    </a:lnTo>
                    <a:close/>
                    <a:moveTo>
                      <a:pt x="85" y="94"/>
                    </a:moveTo>
                    <a:lnTo>
                      <a:pt x="88" y="104"/>
                    </a:lnTo>
                    <a:lnTo>
                      <a:pt x="79" y="108"/>
                    </a:lnTo>
                    <a:lnTo>
                      <a:pt x="76" y="97"/>
                    </a:lnTo>
                    <a:lnTo>
                      <a:pt x="85" y="94"/>
                    </a:lnTo>
                    <a:lnTo>
                      <a:pt x="85" y="94"/>
                    </a:lnTo>
                    <a:close/>
                    <a:moveTo>
                      <a:pt x="47" y="108"/>
                    </a:moveTo>
                    <a:lnTo>
                      <a:pt x="51" y="117"/>
                    </a:lnTo>
                    <a:lnTo>
                      <a:pt x="42" y="121"/>
                    </a:lnTo>
                    <a:lnTo>
                      <a:pt x="38" y="111"/>
                    </a:lnTo>
                    <a:lnTo>
                      <a:pt x="47" y="10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9" name="Freeform 299"/>
              <p:cNvSpPr>
                <a:spLocks noEditPoints="1"/>
              </p:cNvSpPr>
              <p:nvPr/>
            </p:nvSpPr>
            <p:spPr bwMode="auto">
              <a:xfrm>
                <a:off x="6346598" y="1557123"/>
                <a:ext cx="1330870" cy="259547"/>
              </a:xfrm>
              <a:custGeom>
                <a:avLst/>
                <a:gdLst>
                  <a:gd name="T0" fmla="*/ 470 w 482"/>
                  <a:gd name="T1" fmla="*/ 1 h 94"/>
                  <a:gd name="T2" fmla="*/ 482 w 482"/>
                  <a:gd name="T3" fmla="*/ 11 h 94"/>
                  <a:gd name="T4" fmla="*/ 471 w 482"/>
                  <a:gd name="T5" fmla="*/ 12 h 94"/>
                  <a:gd name="T6" fmla="*/ 0 w 482"/>
                  <a:gd name="T7" fmla="*/ 85 h 94"/>
                  <a:gd name="T8" fmla="*/ 11 w 482"/>
                  <a:gd name="T9" fmla="*/ 93 h 94"/>
                  <a:gd name="T10" fmla="*/ 1 w 482"/>
                  <a:gd name="T11" fmla="*/ 94 h 94"/>
                  <a:gd name="T12" fmla="*/ 39 w 482"/>
                  <a:gd name="T13" fmla="*/ 79 h 94"/>
                  <a:gd name="T14" fmla="*/ 51 w 482"/>
                  <a:gd name="T15" fmla="*/ 86 h 94"/>
                  <a:gd name="T16" fmla="*/ 40 w 482"/>
                  <a:gd name="T17" fmla="*/ 88 h 94"/>
                  <a:gd name="T18" fmla="*/ 78 w 482"/>
                  <a:gd name="T19" fmla="*/ 71 h 94"/>
                  <a:gd name="T20" fmla="*/ 90 w 482"/>
                  <a:gd name="T21" fmla="*/ 79 h 94"/>
                  <a:gd name="T22" fmla="*/ 79 w 482"/>
                  <a:gd name="T23" fmla="*/ 81 h 94"/>
                  <a:gd name="T24" fmla="*/ 117 w 482"/>
                  <a:gd name="T25" fmla="*/ 64 h 94"/>
                  <a:gd name="T26" fmla="*/ 129 w 482"/>
                  <a:gd name="T27" fmla="*/ 72 h 94"/>
                  <a:gd name="T28" fmla="*/ 119 w 482"/>
                  <a:gd name="T29" fmla="*/ 73 h 94"/>
                  <a:gd name="T30" fmla="*/ 156 w 482"/>
                  <a:gd name="T31" fmla="*/ 58 h 94"/>
                  <a:gd name="T32" fmla="*/ 168 w 482"/>
                  <a:gd name="T33" fmla="*/ 65 h 94"/>
                  <a:gd name="T34" fmla="*/ 158 w 482"/>
                  <a:gd name="T35" fmla="*/ 67 h 94"/>
                  <a:gd name="T36" fmla="*/ 196 w 482"/>
                  <a:gd name="T37" fmla="*/ 50 h 94"/>
                  <a:gd name="T38" fmla="*/ 207 w 482"/>
                  <a:gd name="T39" fmla="*/ 59 h 94"/>
                  <a:gd name="T40" fmla="*/ 197 w 482"/>
                  <a:gd name="T41" fmla="*/ 60 h 94"/>
                  <a:gd name="T42" fmla="*/ 235 w 482"/>
                  <a:gd name="T43" fmla="*/ 43 h 94"/>
                  <a:gd name="T44" fmla="*/ 247 w 482"/>
                  <a:gd name="T45" fmla="*/ 51 h 94"/>
                  <a:gd name="T46" fmla="*/ 236 w 482"/>
                  <a:gd name="T47" fmla="*/ 54 h 94"/>
                  <a:gd name="T48" fmla="*/ 274 w 482"/>
                  <a:gd name="T49" fmla="*/ 37 h 94"/>
                  <a:gd name="T50" fmla="*/ 286 w 482"/>
                  <a:gd name="T51" fmla="*/ 45 h 94"/>
                  <a:gd name="T52" fmla="*/ 275 w 482"/>
                  <a:gd name="T53" fmla="*/ 46 h 94"/>
                  <a:gd name="T54" fmla="*/ 313 w 482"/>
                  <a:gd name="T55" fmla="*/ 30 h 94"/>
                  <a:gd name="T56" fmla="*/ 325 w 482"/>
                  <a:gd name="T57" fmla="*/ 38 h 94"/>
                  <a:gd name="T58" fmla="*/ 315 w 482"/>
                  <a:gd name="T59" fmla="*/ 39 h 94"/>
                  <a:gd name="T60" fmla="*/ 352 w 482"/>
                  <a:gd name="T61" fmla="*/ 22 h 94"/>
                  <a:gd name="T62" fmla="*/ 364 w 482"/>
                  <a:gd name="T63" fmla="*/ 30 h 94"/>
                  <a:gd name="T64" fmla="*/ 354 w 482"/>
                  <a:gd name="T65" fmla="*/ 33 h 94"/>
                  <a:gd name="T66" fmla="*/ 392 w 482"/>
                  <a:gd name="T67" fmla="*/ 16 h 94"/>
                  <a:gd name="T68" fmla="*/ 403 w 482"/>
                  <a:gd name="T69" fmla="*/ 24 h 94"/>
                  <a:gd name="T70" fmla="*/ 393 w 482"/>
                  <a:gd name="T71" fmla="*/ 26 h 94"/>
                  <a:gd name="T72" fmla="*/ 431 w 482"/>
                  <a:gd name="T73" fmla="*/ 9 h 94"/>
                  <a:gd name="T74" fmla="*/ 443 w 482"/>
                  <a:gd name="T75" fmla="*/ 1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2" h="94">
                    <a:moveTo>
                      <a:pt x="471" y="12"/>
                    </a:moveTo>
                    <a:lnTo>
                      <a:pt x="470" y="1"/>
                    </a:lnTo>
                    <a:lnTo>
                      <a:pt x="481" y="0"/>
                    </a:lnTo>
                    <a:lnTo>
                      <a:pt x="482" y="11"/>
                    </a:lnTo>
                    <a:lnTo>
                      <a:pt x="471" y="12"/>
                    </a:lnTo>
                    <a:lnTo>
                      <a:pt x="471" y="12"/>
                    </a:lnTo>
                    <a:close/>
                    <a:moveTo>
                      <a:pt x="1" y="94"/>
                    </a:moveTo>
                    <a:lnTo>
                      <a:pt x="0" y="85"/>
                    </a:lnTo>
                    <a:lnTo>
                      <a:pt x="9" y="82"/>
                    </a:lnTo>
                    <a:lnTo>
                      <a:pt x="11" y="93"/>
                    </a:lnTo>
                    <a:lnTo>
                      <a:pt x="1" y="94"/>
                    </a:lnTo>
                    <a:lnTo>
                      <a:pt x="1" y="94"/>
                    </a:lnTo>
                    <a:close/>
                    <a:moveTo>
                      <a:pt x="40" y="88"/>
                    </a:moveTo>
                    <a:lnTo>
                      <a:pt x="39" y="79"/>
                    </a:lnTo>
                    <a:lnTo>
                      <a:pt x="48" y="76"/>
                    </a:lnTo>
                    <a:lnTo>
                      <a:pt x="51" y="86"/>
                    </a:lnTo>
                    <a:lnTo>
                      <a:pt x="40" y="88"/>
                    </a:lnTo>
                    <a:lnTo>
                      <a:pt x="40" y="88"/>
                    </a:lnTo>
                    <a:close/>
                    <a:moveTo>
                      <a:pt x="79" y="81"/>
                    </a:moveTo>
                    <a:lnTo>
                      <a:pt x="78" y="71"/>
                    </a:lnTo>
                    <a:lnTo>
                      <a:pt x="87" y="69"/>
                    </a:lnTo>
                    <a:lnTo>
                      <a:pt x="90" y="79"/>
                    </a:lnTo>
                    <a:lnTo>
                      <a:pt x="79" y="81"/>
                    </a:lnTo>
                    <a:lnTo>
                      <a:pt x="79" y="81"/>
                    </a:lnTo>
                    <a:close/>
                    <a:moveTo>
                      <a:pt x="119" y="73"/>
                    </a:moveTo>
                    <a:lnTo>
                      <a:pt x="117" y="64"/>
                    </a:lnTo>
                    <a:lnTo>
                      <a:pt x="126" y="63"/>
                    </a:lnTo>
                    <a:lnTo>
                      <a:pt x="129" y="72"/>
                    </a:lnTo>
                    <a:lnTo>
                      <a:pt x="119" y="73"/>
                    </a:lnTo>
                    <a:lnTo>
                      <a:pt x="119" y="73"/>
                    </a:lnTo>
                    <a:close/>
                    <a:moveTo>
                      <a:pt x="158" y="67"/>
                    </a:moveTo>
                    <a:lnTo>
                      <a:pt x="156" y="58"/>
                    </a:lnTo>
                    <a:lnTo>
                      <a:pt x="166" y="55"/>
                    </a:lnTo>
                    <a:lnTo>
                      <a:pt x="168" y="65"/>
                    </a:lnTo>
                    <a:lnTo>
                      <a:pt x="158" y="67"/>
                    </a:lnTo>
                    <a:lnTo>
                      <a:pt x="158" y="67"/>
                    </a:lnTo>
                    <a:close/>
                    <a:moveTo>
                      <a:pt x="197" y="60"/>
                    </a:moveTo>
                    <a:lnTo>
                      <a:pt x="196" y="50"/>
                    </a:lnTo>
                    <a:lnTo>
                      <a:pt x="205" y="48"/>
                    </a:lnTo>
                    <a:lnTo>
                      <a:pt x="207" y="59"/>
                    </a:lnTo>
                    <a:lnTo>
                      <a:pt x="197" y="60"/>
                    </a:lnTo>
                    <a:lnTo>
                      <a:pt x="197" y="60"/>
                    </a:lnTo>
                    <a:close/>
                    <a:moveTo>
                      <a:pt x="236" y="54"/>
                    </a:moveTo>
                    <a:lnTo>
                      <a:pt x="235" y="43"/>
                    </a:lnTo>
                    <a:lnTo>
                      <a:pt x="244" y="42"/>
                    </a:lnTo>
                    <a:lnTo>
                      <a:pt x="247" y="51"/>
                    </a:lnTo>
                    <a:lnTo>
                      <a:pt x="236" y="54"/>
                    </a:lnTo>
                    <a:lnTo>
                      <a:pt x="236" y="54"/>
                    </a:lnTo>
                    <a:close/>
                    <a:moveTo>
                      <a:pt x="275" y="46"/>
                    </a:moveTo>
                    <a:lnTo>
                      <a:pt x="274" y="37"/>
                    </a:lnTo>
                    <a:lnTo>
                      <a:pt x="283" y="35"/>
                    </a:lnTo>
                    <a:lnTo>
                      <a:pt x="286" y="45"/>
                    </a:lnTo>
                    <a:lnTo>
                      <a:pt x="275" y="46"/>
                    </a:lnTo>
                    <a:lnTo>
                      <a:pt x="275" y="46"/>
                    </a:lnTo>
                    <a:close/>
                    <a:moveTo>
                      <a:pt x="315" y="39"/>
                    </a:moveTo>
                    <a:lnTo>
                      <a:pt x="313" y="30"/>
                    </a:lnTo>
                    <a:lnTo>
                      <a:pt x="322" y="28"/>
                    </a:lnTo>
                    <a:lnTo>
                      <a:pt x="325" y="38"/>
                    </a:lnTo>
                    <a:lnTo>
                      <a:pt x="315" y="39"/>
                    </a:lnTo>
                    <a:lnTo>
                      <a:pt x="315" y="39"/>
                    </a:lnTo>
                    <a:close/>
                    <a:moveTo>
                      <a:pt x="354" y="33"/>
                    </a:moveTo>
                    <a:lnTo>
                      <a:pt x="352" y="22"/>
                    </a:lnTo>
                    <a:lnTo>
                      <a:pt x="362" y="21"/>
                    </a:lnTo>
                    <a:lnTo>
                      <a:pt x="364" y="30"/>
                    </a:lnTo>
                    <a:lnTo>
                      <a:pt x="354" y="33"/>
                    </a:lnTo>
                    <a:lnTo>
                      <a:pt x="354" y="33"/>
                    </a:lnTo>
                    <a:close/>
                    <a:moveTo>
                      <a:pt x="393" y="26"/>
                    </a:moveTo>
                    <a:lnTo>
                      <a:pt x="392" y="16"/>
                    </a:lnTo>
                    <a:lnTo>
                      <a:pt x="401" y="15"/>
                    </a:lnTo>
                    <a:lnTo>
                      <a:pt x="403" y="24"/>
                    </a:lnTo>
                    <a:lnTo>
                      <a:pt x="393" y="26"/>
                    </a:lnTo>
                    <a:lnTo>
                      <a:pt x="393" y="26"/>
                    </a:lnTo>
                    <a:close/>
                    <a:moveTo>
                      <a:pt x="432" y="18"/>
                    </a:moveTo>
                    <a:lnTo>
                      <a:pt x="431" y="9"/>
                    </a:lnTo>
                    <a:lnTo>
                      <a:pt x="441" y="7"/>
                    </a:lnTo>
                    <a:lnTo>
                      <a:pt x="443" y="17"/>
                    </a:lnTo>
                    <a:lnTo>
                      <a:pt x="432" y="1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40" name="Freeform 300"/>
              <p:cNvSpPr>
                <a:spLocks noEditPoints="1"/>
              </p:cNvSpPr>
              <p:nvPr/>
            </p:nvSpPr>
            <p:spPr bwMode="auto">
              <a:xfrm>
                <a:off x="4596035" y="1557123"/>
                <a:ext cx="1662206" cy="270592"/>
              </a:xfrm>
              <a:custGeom>
                <a:avLst/>
                <a:gdLst>
                  <a:gd name="T0" fmla="*/ 9 w 602"/>
                  <a:gd name="T1" fmla="*/ 12 h 98"/>
                  <a:gd name="T2" fmla="*/ 1 w 602"/>
                  <a:gd name="T3" fmla="*/ 0 h 98"/>
                  <a:gd name="T4" fmla="*/ 12 w 602"/>
                  <a:gd name="T5" fmla="*/ 1 h 98"/>
                  <a:gd name="T6" fmla="*/ 601 w 602"/>
                  <a:gd name="T7" fmla="*/ 98 h 98"/>
                  <a:gd name="T8" fmla="*/ 592 w 602"/>
                  <a:gd name="T9" fmla="*/ 88 h 98"/>
                  <a:gd name="T10" fmla="*/ 602 w 602"/>
                  <a:gd name="T11" fmla="*/ 89 h 98"/>
                  <a:gd name="T12" fmla="*/ 562 w 602"/>
                  <a:gd name="T13" fmla="*/ 93 h 98"/>
                  <a:gd name="T14" fmla="*/ 553 w 602"/>
                  <a:gd name="T15" fmla="*/ 81 h 98"/>
                  <a:gd name="T16" fmla="*/ 563 w 602"/>
                  <a:gd name="T17" fmla="*/ 82 h 98"/>
                  <a:gd name="T18" fmla="*/ 521 w 602"/>
                  <a:gd name="T19" fmla="*/ 86 h 98"/>
                  <a:gd name="T20" fmla="*/ 513 w 602"/>
                  <a:gd name="T21" fmla="*/ 76 h 98"/>
                  <a:gd name="T22" fmla="*/ 524 w 602"/>
                  <a:gd name="T23" fmla="*/ 77 h 98"/>
                  <a:gd name="T24" fmla="*/ 482 w 602"/>
                  <a:gd name="T25" fmla="*/ 81 h 98"/>
                  <a:gd name="T26" fmla="*/ 474 w 602"/>
                  <a:gd name="T27" fmla="*/ 69 h 98"/>
                  <a:gd name="T28" fmla="*/ 483 w 602"/>
                  <a:gd name="T29" fmla="*/ 71 h 98"/>
                  <a:gd name="T30" fmla="*/ 443 w 602"/>
                  <a:gd name="T31" fmla="*/ 76 h 98"/>
                  <a:gd name="T32" fmla="*/ 435 w 602"/>
                  <a:gd name="T33" fmla="*/ 64 h 98"/>
                  <a:gd name="T34" fmla="*/ 444 w 602"/>
                  <a:gd name="T35" fmla="*/ 65 h 98"/>
                  <a:gd name="T36" fmla="*/ 404 w 602"/>
                  <a:gd name="T37" fmla="*/ 69 h 98"/>
                  <a:gd name="T38" fmla="*/ 396 w 602"/>
                  <a:gd name="T39" fmla="*/ 58 h 98"/>
                  <a:gd name="T40" fmla="*/ 405 w 602"/>
                  <a:gd name="T41" fmla="*/ 60 h 98"/>
                  <a:gd name="T42" fmla="*/ 364 w 602"/>
                  <a:gd name="T43" fmla="*/ 64 h 98"/>
                  <a:gd name="T44" fmla="*/ 355 w 602"/>
                  <a:gd name="T45" fmla="*/ 52 h 98"/>
                  <a:gd name="T46" fmla="*/ 366 w 602"/>
                  <a:gd name="T47" fmla="*/ 54 h 98"/>
                  <a:gd name="T48" fmla="*/ 325 w 602"/>
                  <a:gd name="T49" fmla="*/ 58 h 98"/>
                  <a:gd name="T50" fmla="*/ 316 w 602"/>
                  <a:gd name="T51" fmla="*/ 47 h 98"/>
                  <a:gd name="T52" fmla="*/ 327 w 602"/>
                  <a:gd name="T53" fmla="*/ 48 h 98"/>
                  <a:gd name="T54" fmla="*/ 286 w 602"/>
                  <a:gd name="T55" fmla="*/ 52 h 98"/>
                  <a:gd name="T56" fmla="*/ 277 w 602"/>
                  <a:gd name="T57" fmla="*/ 41 h 98"/>
                  <a:gd name="T58" fmla="*/ 287 w 602"/>
                  <a:gd name="T59" fmla="*/ 42 h 98"/>
                  <a:gd name="T60" fmla="*/ 246 w 602"/>
                  <a:gd name="T61" fmla="*/ 46 h 98"/>
                  <a:gd name="T62" fmla="*/ 238 w 602"/>
                  <a:gd name="T63" fmla="*/ 35 h 98"/>
                  <a:gd name="T64" fmla="*/ 248 w 602"/>
                  <a:gd name="T65" fmla="*/ 37 h 98"/>
                  <a:gd name="T66" fmla="*/ 206 w 602"/>
                  <a:gd name="T67" fmla="*/ 41 h 98"/>
                  <a:gd name="T68" fmla="*/ 199 w 602"/>
                  <a:gd name="T69" fmla="*/ 29 h 98"/>
                  <a:gd name="T70" fmla="*/ 208 w 602"/>
                  <a:gd name="T71" fmla="*/ 30 h 98"/>
                  <a:gd name="T72" fmla="*/ 167 w 602"/>
                  <a:gd name="T73" fmla="*/ 35 h 98"/>
                  <a:gd name="T74" fmla="*/ 159 w 602"/>
                  <a:gd name="T75" fmla="*/ 24 h 98"/>
                  <a:gd name="T76" fmla="*/ 168 w 602"/>
                  <a:gd name="T77" fmla="*/ 25 h 98"/>
                  <a:gd name="T78" fmla="*/ 128 w 602"/>
                  <a:gd name="T79" fmla="*/ 29 h 98"/>
                  <a:gd name="T80" fmla="*/ 120 w 602"/>
                  <a:gd name="T81" fmla="*/ 17 h 98"/>
                  <a:gd name="T82" fmla="*/ 129 w 602"/>
                  <a:gd name="T83" fmla="*/ 20 h 98"/>
                  <a:gd name="T84" fmla="*/ 89 w 602"/>
                  <a:gd name="T85" fmla="*/ 24 h 98"/>
                  <a:gd name="T86" fmla="*/ 80 w 602"/>
                  <a:gd name="T87" fmla="*/ 12 h 98"/>
                  <a:gd name="T88" fmla="*/ 90 w 602"/>
                  <a:gd name="T89" fmla="*/ 13 h 98"/>
                  <a:gd name="T90" fmla="*/ 50 w 602"/>
                  <a:gd name="T91" fmla="*/ 17 h 98"/>
                  <a:gd name="T92" fmla="*/ 40 w 602"/>
                  <a:gd name="T9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2" h="98">
                    <a:moveTo>
                      <a:pt x="12" y="1"/>
                    </a:moveTo>
                    <a:lnTo>
                      <a:pt x="9" y="12"/>
                    </a:lnTo>
                    <a:lnTo>
                      <a:pt x="0" y="11"/>
                    </a:lnTo>
                    <a:lnTo>
                      <a:pt x="1" y="0"/>
                    </a:lnTo>
                    <a:lnTo>
                      <a:pt x="12" y="1"/>
                    </a:lnTo>
                    <a:lnTo>
                      <a:pt x="12" y="1"/>
                    </a:lnTo>
                    <a:close/>
                    <a:moveTo>
                      <a:pt x="602" y="89"/>
                    </a:moveTo>
                    <a:lnTo>
                      <a:pt x="601" y="98"/>
                    </a:lnTo>
                    <a:lnTo>
                      <a:pt x="591" y="97"/>
                    </a:lnTo>
                    <a:lnTo>
                      <a:pt x="592" y="88"/>
                    </a:lnTo>
                    <a:lnTo>
                      <a:pt x="602" y="89"/>
                    </a:lnTo>
                    <a:lnTo>
                      <a:pt x="602" y="89"/>
                    </a:lnTo>
                    <a:close/>
                    <a:moveTo>
                      <a:pt x="563" y="82"/>
                    </a:moveTo>
                    <a:lnTo>
                      <a:pt x="562" y="93"/>
                    </a:lnTo>
                    <a:lnTo>
                      <a:pt x="551" y="92"/>
                    </a:lnTo>
                    <a:lnTo>
                      <a:pt x="553" y="81"/>
                    </a:lnTo>
                    <a:lnTo>
                      <a:pt x="563" y="82"/>
                    </a:lnTo>
                    <a:lnTo>
                      <a:pt x="563" y="82"/>
                    </a:lnTo>
                    <a:close/>
                    <a:moveTo>
                      <a:pt x="524" y="77"/>
                    </a:moveTo>
                    <a:lnTo>
                      <a:pt x="521" y="86"/>
                    </a:lnTo>
                    <a:lnTo>
                      <a:pt x="512" y="85"/>
                    </a:lnTo>
                    <a:lnTo>
                      <a:pt x="513" y="76"/>
                    </a:lnTo>
                    <a:lnTo>
                      <a:pt x="524" y="77"/>
                    </a:lnTo>
                    <a:lnTo>
                      <a:pt x="524" y="77"/>
                    </a:lnTo>
                    <a:close/>
                    <a:moveTo>
                      <a:pt x="483" y="71"/>
                    </a:moveTo>
                    <a:lnTo>
                      <a:pt x="482" y="81"/>
                    </a:lnTo>
                    <a:lnTo>
                      <a:pt x="473" y="80"/>
                    </a:lnTo>
                    <a:lnTo>
                      <a:pt x="474" y="69"/>
                    </a:lnTo>
                    <a:lnTo>
                      <a:pt x="483" y="71"/>
                    </a:lnTo>
                    <a:lnTo>
                      <a:pt x="483" y="71"/>
                    </a:lnTo>
                    <a:close/>
                    <a:moveTo>
                      <a:pt x="444" y="65"/>
                    </a:moveTo>
                    <a:lnTo>
                      <a:pt x="443" y="76"/>
                    </a:lnTo>
                    <a:lnTo>
                      <a:pt x="434" y="73"/>
                    </a:lnTo>
                    <a:lnTo>
                      <a:pt x="435" y="64"/>
                    </a:lnTo>
                    <a:lnTo>
                      <a:pt x="444" y="65"/>
                    </a:lnTo>
                    <a:lnTo>
                      <a:pt x="444" y="65"/>
                    </a:lnTo>
                    <a:close/>
                    <a:moveTo>
                      <a:pt x="405" y="60"/>
                    </a:moveTo>
                    <a:lnTo>
                      <a:pt x="404" y="69"/>
                    </a:lnTo>
                    <a:lnTo>
                      <a:pt x="393" y="68"/>
                    </a:lnTo>
                    <a:lnTo>
                      <a:pt x="396" y="58"/>
                    </a:lnTo>
                    <a:lnTo>
                      <a:pt x="405" y="60"/>
                    </a:lnTo>
                    <a:lnTo>
                      <a:pt x="405" y="60"/>
                    </a:lnTo>
                    <a:close/>
                    <a:moveTo>
                      <a:pt x="366" y="54"/>
                    </a:moveTo>
                    <a:lnTo>
                      <a:pt x="364" y="64"/>
                    </a:lnTo>
                    <a:lnTo>
                      <a:pt x="354" y="63"/>
                    </a:lnTo>
                    <a:lnTo>
                      <a:pt x="355" y="52"/>
                    </a:lnTo>
                    <a:lnTo>
                      <a:pt x="366" y="54"/>
                    </a:lnTo>
                    <a:lnTo>
                      <a:pt x="366" y="54"/>
                    </a:lnTo>
                    <a:close/>
                    <a:moveTo>
                      <a:pt x="327" y="48"/>
                    </a:moveTo>
                    <a:lnTo>
                      <a:pt x="325" y="58"/>
                    </a:lnTo>
                    <a:lnTo>
                      <a:pt x="315" y="56"/>
                    </a:lnTo>
                    <a:lnTo>
                      <a:pt x="316" y="47"/>
                    </a:lnTo>
                    <a:lnTo>
                      <a:pt x="327" y="48"/>
                    </a:lnTo>
                    <a:lnTo>
                      <a:pt x="327" y="48"/>
                    </a:lnTo>
                    <a:close/>
                    <a:moveTo>
                      <a:pt x="287" y="42"/>
                    </a:moveTo>
                    <a:lnTo>
                      <a:pt x="286" y="52"/>
                    </a:lnTo>
                    <a:lnTo>
                      <a:pt x="276" y="51"/>
                    </a:lnTo>
                    <a:lnTo>
                      <a:pt x="277" y="41"/>
                    </a:lnTo>
                    <a:lnTo>
                      <a:pt x="287" y="42"/>
                    </a:lnTo>
                    <a:lnTo>
                      <a:pt x="287" y="42"/>
                    </a:lnTo>
                    <a:close/>
                    <a:moveTo>
                      <a:pt x="248" y="37"/>
                    </a:moveTo>
                    <a:lnTo>
                      <a:pt x="246" y="46"/>
                    </a:lnTo>
                    <a:lnTo>
                      <a:pt x="236" y="45"/>
                    </a:lnTo>
                    <a:lnTo>
                      <a:pt x="238" y="35"/>
                    </a:lnTo>
                    <a:lnTo>
                      <a:pt x="248" y="37"/>
                    </a:lnTo>
                    <a:lnTo>
                      <a:pt x="248" y="37"/>
                    </a:lnTo>
                    <a:close/>
                    <a:moveTo>
                      <a:pt x="208" y="30"/>
                    </a:moveTo>
                    <a:lnTo>
                      <a:pt x="206" y="41"/>
                    </a:lnTo>
                    <a:lnTo>
                      <a:pt x="197" y="39"/>
                    </a:lnTo>
                    <a:lnTo>
                      <a:pt x="199" y="29"/>
                    </a:lnTo>
                    <a:lnTo>
                      <a:pt x="208" y="30"/>
                    </a:lnTo>
                    <a:lnTo>
                      <a:pt x="208" y="30"/>
                    </a:lnTo>
                    <a:close/>
                    <a:moveTo>
                      <a:pt x="168" y="25"/>
                    </a:moveTo>
                    <a:lnTo>
                      <a:pt x="167" y="35"/>
                    </a:lnTo>
                    <a:lnTo>
                      <a:pt x="158" y="33"/>
                    </a:lnTo>
                    <a:lnTo>
                      <a:pt x="159" y="24"/>
                    </a:lnTo>
                    <a:lnTo>
                      <a:pt x="168" y="25"/>
                    </a:lnTo>
                    <a:lnTo>
                      <a:pt x="168" y="25"/>
                    </a:lnTo>
                    <a:close/>
                    <a:moveTo>
                      <a:pt x="129" y="20"/>
                    </a:moveTo>
                    <a:lnTo>
                      <a:pt x="128" y="29"/>
                    </a:lnTo>
                    <a:lnTo>
                      <a:pt x="117" y="28"/>
                    </a:lnTo>
                    <a:lnTo>
                      <a:pt x="120" y="17"/>
                    </a:lnTo>
                    <a:lnTo>
                      <a:pt x="129" y="20"/>
                    </a:lnTo>
                    <a:lnTo>
                      <a:pt x="129" y="20"/>
                    </a:lnTo>
                    <a:close/>
                    <a:moveTo>
                      <a:pt x="90" y="13"/>
                    </a:moveTo>
                    <a:lnTo>
                      <a:pt x="89" y="24"/>
                    </a:lnTo>
                    <a:lnTo>
                      <a:pt x="78" y="22"/>
                    </a:lnTo>
                    <a:lnTo>
                      <a:pt x="80" y="12"/>
                    </a:lnTo>
                    <a:lnTo>
                      <a:pt x="90" y="13"/>
                    </a:lnTo>
                    <a:lnTo>
                      <a:pt x="90" y="13"/>
                    </a:lnTo>
                    <a:close/>
                    <a:moveTo>
                      <a:pt x="51" y="8"/>
                    </a:moveTo>
                    <a:lnTo>
                      <a:pt x="50" y="17"/>
                    </a:lnTo>
                    <a:lnTo>
                      <a:pt x="39" y="16"/>
                    </a:lnTo>
                    <a:lnTo>
                      <a:pt x="40" y="7"/>
                    </a:lnTo>
                    <a:lnTo>
                      <a:pt x="51"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41" name="Freeform 301"/>
              <p:cNvSpPr>
                <a:spLocks noEditPoints="1"/>
              </p:cNvSpPr>
              <p:nvPr/>
            </p:nvSpPr>
            <p:spPr bwMode="auto">
              <a:xfrm>
                <a:off x="7663662" y="1565408"/>
                <a:ext cx="709614" cy="1173485"/>
              </a:xfrm>
              <a:custGeom>
                <a:avLst/>
                <a:gdLst>
                  <a:gd name="T0" fmla="*/ 5 w 257"/>
                  <a:gd name="T1" fmla="*/ 13 h 425"/>
                  <a:gd name="T2" fmla="*/ 7 w 257"/>
                  <a:gd name="T3" fmla="*/ 0 h 425"/>
                  <a:gd name="T4" fmla="*/ 13 w 257"/>
                  <a:gd name="T5" fmla="*/ 9 h 425"/>
                  <a:gd name="T6" fmla="*/ 248 w 257"/>
                  <a:gd name="T7" fmla="*/ 425 h 425"/>
                  <a:gd name="T8" fmla="*/ 252 w 257"/>
                  <a:gd name="T9" fmla="*/ 411 h 425"/>
                  <a:gd name="T10" fmla="*/ 257 w 257"/>
                  <a:gd name="T11" fmla="*/ 419 h 425"/>
                  <a:gd name="T12" fmla="*/ 228 w 257"/>
                  <a:gd name="T13" fmla="*/ 391 h 425"/>
                  <a:gd name="T14" fmla="*/ 231 w 257"/>
                  <a:gd name="T15" fmla="*/ 376 h 425"/>
                  <a:gd name="T16" fmla="*/ 236 w 257"/>
                  <a:gd name="T17" fmla="*/ 385 h 425"/>
                  <a:gd name="T18" fmla="*/ 207 w 257"/>
                  <a:gd name="T19" fmla="*/ 357 h 425"/>
                  <a:gd name="T20" fmla="*/ 211 w 257"/>
                  <a:gd name="T21" fmla="*/ 342 h 425"/>
                  <a:gd name="T22" fmla="*/ 217 w 257"/>
                  <a:gd name="T23" fmla="*/ 351 h 425"/>
                  <a:gd name="T24" fmla="*/ 188 w 257"/>
                  <a:gd name="T25" fmla="*/ 321 h 425"/>
                  <a:gd name="T26" fmla="*/ 190 w 257"/>
                  <a:gd name="T27" fmla="*/ 308 h 425"/>
                  <a:gd name="T28" fmla="*/ 196 w 257"/>
                  <a:gd name="T29" fmla="*/ 316 h 425"/>
                  <a:gd name="T30" fmla="*/ 167 w 257"/>
                  <a:gd name="T31" fmla="*/ 287 h 425"/>
                  <a:gd name="T32" fmla="*/ 171 w 257"/>
                  <a:gd name="T33" fmla="*/ 274 h 425"/>
                  <a:gd name="T34" fmla="*/ 176 w 257"/>
                  <a:gd name="T35" fmla="*/ 282 h 425"/>
                  <a:gd name="T36" fmla="*/ 147 w 257"/>
                  <a:gd name="T37" fmla="*/ 253 h 425"/>
                  <a:gd name="T38" fmla="*/ 150 w 257"/>
                  <a:gd name="T39" fmla="*/ 239 h 425"/>
                  <a:gd name="T40" fmla="*/ 155 w 257"/>
                  <a:gd name="T41" fmla="*/ 248 h 425"/>
                  <a:gd name="T42" fmla="*/ 126 w 257"/>
                  <a:gd name="T43" fmla="*/ 219 h 425"/>
                  <a:gd name="T44" fmla="*/ 130 w 257"/>
                  <a:gd name="T45" fmla="*/ 205 h 425"/>
                  <a:gd name="T46" fmla="*/ 136 w 257"/>
                  <a:gd name="T47" fmla="*/ 214 h 425"/>
                  <a:gd name="T48" fmla="*/ 107 w 257"/>
                  <a:gd name="T49" fmla="*/ 184 h 425"/>
                  <a:gd name="T50" fmla="*/ 109 w 257"/>
                  <a:gd name="T51" fmla="*/ 171 h 425"/>
                  <a:gd name="T52" fmla="*/ 115 w 257"/>
                  <a:gd name="T53" fmla="*/ 180 h 425"/>
                  <a:gd name="T54" fmla="*/ 86 w 257"/>
                  <a:gd name="T55" fmla="*/ 150 h 425"/>
                  <a:gd name="T56" fmla="*/ 90 w 257"/>
                  <a:gd name="T57" fmla="*/ 137 h 425"/>
                  <a:gd name="T58" fmla="*/ 95 w 257"/>
                  <a:gd name="T59" fmla="*/ 145 h 425"/>
                  <a:gd name="T60" fmla="*/ 65 w 257"/>
                  <a:gd name="T61" fmla="*/ 116 h 425"/>
                  <a:gd name="T62" fmla="*/ 69 w 257"/>
                  <a:gd name="T63" fmla="*/ 103 h 425"/>
                  <a:gd name="T64" fmla="*/ 74 w 257"/>
                  <a:gd name="T65" fmla="*/ 111 h 425"/>
                  <a:gd name="T66" fmla="*/ 45 w 257"/>
                  <a:gd name="T67" fmla="*/ 82 h 425"/>
                  <a:gd name="T68" fmla="*/ 49 w 257"/>
                  <a:gd name="T69" fmla="*/ 68 h 425"/>
                  <a:gd name="T70" fmla="*/ 53 w 257"/>
                  <a:gd name="T71" fmla="*/ 77 h 425"/>
                  <a:gd name="T72" fmla="*/ 24 w 257"/>
                  <a:gd name="T73" fmla="*/ 48 h 425"/>
                  <a:gd name="T74" fmla="*/ 28 w 257"/>
                  <a:gd name="T75" fmla="*/ 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7" h="425">
                    <a:moveTo>
                      <a:pt x="13" y="9"/>
                    </a:moveTo>
                    <a:lnTo>
                      <a:pt x="5" y="13"/>
                    </a:lnTo>
                    <a:lnTo>
                      <a:pt x="0" y="5"/>
                    </a:lnTo>
                    <a:lnTo>
                      <a:pt x="7" y="0"/>
                    </a:lnTo>
                    <a:lnTo>
                      <a:pt x="13" y="9"/>
                    </a:lnTo>
                    <a:lnTo>
                      <a:pt x="13" y="9"/>
                    </a:lnTo>
                    <a:close/>
                    <a:moveTo>
                      <a:pt x="257" y="419"/>
                    </a:moveTo>
                    <a:lnTo>
                      <a:pt x="248" y="425"/>
                    </a:lnTo>
                    <a:lnTo>
                      <a:pt x="243" y="415"/>
                    </a:lnTo>
                    <a:lnTo>
                      <a:pt x="252" y="411"/>
                    </a:lnTo>
                    <a:lnTo>
                      <a:pt x="257" y="419"/>
                    </a:lnTo>
                    <a:lnTo>
                      <a:pt x="257" y="419"/>
                    </a:lnTo>
                    <a:close/>
                    <a:moveTo>
                      <a:pt x="236" y="385"/>
                    </a:moveTo>
                    <a:lnTo>
                      <a:pt x="228" y="391"/>
                    </a:lnTo>
                    <a:lnTo>
                      <a:pt x="223" y="381"/>
                    </a:lnTo>
                    <a:lnTo>
                      <a:pt x="231" y="376"/>
                    </a:lnTo>
                    <a:lnTo>
                      <a:pt x="236" y="385"/>
                    </a:lnTo>
                    <a:lnTo>
                      <a:pt x="236" y="385"/>
                    </a:lnTo>
                    <a:close/>
                    <a:moveTo>
                      <a:pt x="217" y="351"/>
                    </a:moveTo>
                    <a:lnTo>
                      <a:pt x="207" y="357"/>
                    </a:lnTo>
                    <a:lnTo>
                      <a:pt x="202" y="347"/>
                    </a:lnTo>
                    <a:lnTo>
                      <a:pt x="211" y="342"/>
                    </a:lnTo>
                    <a:lnTo>
                      <a:pt x="217" y="351"/>
                    </a:lnTo>
                    <a:lnTo>
                      <a:pt x="217" y="351"/>
                    </a:lnTo>
                    <a:close/>
                    <a:moveTo>
                      <a:pt x="196" y="316"/>
                    </a:moveTo>
                    <a:lnTo>
                      <a:pt x="188" y="321"/>
                    </a:lnTo>
                    <a:lnTo>
                      <a:pt x="183" y="313"/>
                    </a:lnTo>
                    <a:lnTo>
                      <a:pt x="190" y="308"/>
                    </a:lnTo>
                    <a:lnTo>
                      <a:pt x="196" y="316"/>
                    </a:lnTo>
                    <a:lnTo>
                      <a:pt x="196" y="316"/>
                    </a:lnTo>
                    <a:close/>
                    <a:moveTo>
                      <a:pt x="176" y="282"/>
                    </a:moveTo>
                    <a:lnTo>
                      <a:pt x="167" y="287"/>
                    </a:lnTo>
                    <a:lnTo>
                      <a:pt x="162" y="279"/>
                    </a:lnTo>
                    <a:lnTo>
                      <a:pt x="171" y="274"/>
                    </a:lnTo>
                    <a:lnTo>
                      <a:pt x="176" y="282"/>
                    </a:lnTo>
                    <a:lnTo>
                      <a:pt x="176" y="282"/>
                    </a:lnTo>
                    <a:close/>
                    <a:moveTo>
                      <a:pt x="155" y="248"/>
                    </a:moveTo>
                    <a:lnTo>
                      <a:pt x="147" y="253"/>
                    </a:lnTo>
                    <a:lnTo>
                      <a:pt x="142" y="244"/>
                    </a:lnTo>
                    <a:lnTo>
                      <a:pt x="150" y="239"/>
                    </a:lnTo>
                    <a:lnTo>
                      <a:pt x="155" y="248"/>
                    </a:lnTo>
                    <a:lnTo>
                      <a:pt x="155" y="248"/>
                    </a:lnTo>
                    <a:close/>
                    <a:moveTo>
                      <a:pt x="136" y="214"/>
                    </a:moveTo>
                    <a:lnTo>
                      <a:pt x="126" y="219"/>
                    </a:lnTo>
                    <a:lnTo>
                      <a:pt x="121" y="210"/>
                    </a:lnTo>
                    <a:lnTo>
                      <a:pt x="130" y="205"/>
                    </a:lnTo>
                    <a:lnTo>
                      <a:pt x="136" y="214"/>
                    </a:lnTo>
                    <a:lnTo>
                      <a:pt x="136" y="214"/>
                    </a:lnTo>
                    <a:close/>
                    <a:moveTo>
                      <a:pt x="115" y="180"/>
                    </a:moveTo>
                    <a:lnTo>
                      <a:pt x="107" y="184"/>
                    </a:lnTo>
                    <a:lnTo>
                      <a:pt x="102" y="176"/>
                    </a:lnTo>
                    <a:lnTo>
                      <a:pt x="109" y="171"/>
                    </a:lnTo>
                    <a:lnTo>
                      <a:pt x="115" y="180"/>
                    </a:lnTo>
                    <a:lnTo>
                      <a:pt x="115" y="180"/>
                    </a:lnTo>
                    <a:close/>
                    <a:moveTo>
                      <a:pt x="95" y="145"/>
                    </a:moveTo>
                    <a:lnTo>
                      <a:pt x="86" y="150"/>
                    </a:lnTo>
                    <a:lnTo>
                      <a:pt x="81" y="142"/>
                    </a:lnTo>
                    <a:lnTo>
                      <a:pt x="90" y="137"/>
                    </a:lnTo>
                    <a:lnTo>
                      <a:pt x="95" y="145"/>
                    </a:lnTo>
                    <a:lnTo>
                      <a:pt x="95" y="145"/>
                    </a:lnTo>
                    <a:close/>
                    <a:moveTo>
                      <a:pt x="74" y="111"/>
                    </a:moveTo>
                    <a:lnTo>
                      <a:pt x="65" y="116"/>
                    </a:lnTo>
                    <a:lnTo>
                      <a:pt x="61" y="107"/>
                    </a:lnTo>
                    <a:lnTo>
                      <a:pt x="69" y="103"/>
                    </a:lnTo>
                    <a:lnTo>
                      <a:pt x="74" y="111"/>
                    </a:lnTo>
                    <a:lnTo>
                      <a:pt x="74" y="111"/>
                    </a:lnTo>
                    <a:close/>
                    <a:moveTo>
                      <a:pt x="53" y="77"/>
                    </a:moveTo>
                    <a:lnTo>
                      <a:pt x="45" y="82"/>
                    </a:lnTo>
                    <a:lnTo>
                      <a:pt x="40" y="73"/>
                    </a:lnTo>
                    <a:lnTo>
                      <a:pt x="49" y="68"/>
                    </a:lnTo>
                    <a:lnTo>
                      <a:pt x="53" y="77"/>
                    </a:lnTo>
                    <a:lnTo>
                      <a:pt x="53" y="77"/>
                    </a:lnTo>
                    <a:close/>
                    <a:moveTo>
                      <a:pt x="34" y="43"/>
                    </a:moveTo>
                    <a:lnTo>
                      <a:pt x="24" y="48"/>
                    </a:lnTo>
                    <a:lnTo>
                      <a:pt x="19" y="39"/>
                    </a:lnTo>
                    <a:lnTo>
                      <a:pt x="28" y="34"/>
                    </a:lnTo>
                    <a:lnTo>
                      <a:pt x="34" y="4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42" name="Freeform 302"/>
              <p:cNvSpPr>
                <a:spLocks noEditPoints="1"/>
              </p:cNvSpPr>
              <p:nvPr/>
            </p:nvSpPr>
            <p:spPr bwMode="auto">
              <a:xfrm>
                <a:off x="9005577" y="2344049"/>
                <a:ext cx="171191" cy="1002295"/>
              </a:xfrm>
              <a:custGeom>
                <a:avLst/>
                <a:gdLst>
                  <a:gd name="T0" fmla="*/ 52 w 62"/>
                  <a:gd name="T1" fmla="*/ 353 h 363"/>
                  <a:gd name="T2" fmla="*/ 61 w 62"/>
                  <a:gd name="T3" fmla="*/ 352 h 363"/>
                  <a:gd name="T4" fmla="*/ 62 w 62"/>
                  <a:gd name="T5" fmla="*/ 362 h 363"/>
                  <a:gd name="T6" fmla="*/ 53 w 62"/>
                  <a:gd name="T7" fmla="*/ 363 h 363"/>
                  <a:gd name="T8" fmla="*/ 52 w 62"/>
                  <a:gd name="T9" fmla="*/ 353 h 363"/>
                  <a:gd name="T10" fmla="*/ 52 w 62"/>
                  <a:gd name="T11" fmla="*/ 353 h 363"/>
                  <a:gd name="T12" fmla="*/ 0 w 62"/>
                  <a:gd name="T13" fmla="*/ 1 h 363"/>
                  <a:gd name="T14" fmla="*/ 0 w 62"/>
                  <a:gd name="T15" fmla="*/ 8 h 363"/>
                  <a:gd name="T16" fmla="*/ 10 w 62"/>
                  <a:gd name="T17" fmla="*/ 7 h 363"/>
                  <a:gd name="T18" fmla="*/ 9 w 62"/>
                  <a:gd name="T19" fmla="*/ 0 h 363"/>
                  <a:gd name="T20" fmla="*/ 0 w 62"/>
                  <a:gd name="T21" fmla="*/ 1 h 363"/>
                  <a:gd name="T22" fmla="*/ 0 w 62"/>
                  <a:gd name="T23" fmla="*/ 1 h 363"/>
                  <a:gd name="T24" fmla="*/ 5 w 62"/>
                  <a:gd name="T25" fmla="*/ 38 h 363"/>
                  <a:gd name="T26" fmla="*/ 14 w 62"/>
                  <a:gd name="T27" fmla="*/ 37 h 363"/>
                  <a:gd name="T28" fmla="*/ 15 w 62"/>
                  <a:gd name="T29" fmla="*/ 46 h 363"/>
                  <a:gd name="T30" fmla="*/ 6 w 62"/>
                  <a:gd name="T31" fmla="*/ 48 h 363"/>
                  <a:gd name="T32" fmla="*/ 5 w 62"/>
                  <a:gd name="T33" fmla="*/ 38 h 363"/>
                  <a:gd name="T34" fmla="*/ 5 w 62"/>
                  <a:gd name="T35" fmla="*/ 38 h 363"/>
                  <a:gd name="T36" fmla="*/ 10 w 62"/>
                  <a:gd name="T37" fmla="*/ 77 h 363"/>
                  <a:gd name="T38" fmla="*/ 21 w 62"/>
                  <a:gd name="T39" fmla="*/ 76 h 363"/>
                  <a:gd name="T40" fmla="*/ 22 w 62"/>
                  <a:gd name="T41" fmla="*/ 86 h 363"/>
                  <a:gd name="T42" fmla="*/ 12 w 62"/>
                  <a:gd name="T43" fmla="*/ 88 h 363"/>
                  <a:gd name="T44" fmla="*/ 10 w 62"/>
                  <a:gd name="T45" fmla="*/ 77 h 363"/>
                  <a:gd name="T46" fmla="*/ 10 w 62"/>
                  <a:gd name="T47" fmla="*/ 77 h 363"/>
                  <a:gd name="T48" fmla="*/ 17 w 62"/>
                  <a:gd name="T49" fmla="*/ 116 h 363"/>
                  <a:gd name="T50" fmla="*/ 26 w 62"/>
                  <a:gd name="T51" fmla="*/ 115 h 363"/>
                  <a:gd name="T52" fmla="*/ 27 w 62"/>
                  <a:gd name="T53" fmla="*/ 126 h 363"/>
                  <a:gd name="T54" fmla="*/ 18 w 62"/>
                  <a:gd name="T55" fmla="*/ 127 h 363"/>
                  <a:gd name="T56" fmla="*/ 17 w 62"/>
                  <a:gd name="T57" fmla="*/ 116 h 363"/>
                  <a:gd name="T58" fmla="*/ 17 w 62"/>
                  <a:gd name="T59" fmla="*/ 116 h 363"/>
                  <a:gd name="T60" fmla="*/ 22 w 62"/>
                  <a:gd name="T61" fmla="*/ 156 h 363"/>
                  <a:gd name="T62" fmla="*/ 32 w 62"/>
                  <a:gd name="T63" fmla="*/ 154 h 363"/>
                  <a:gd name="T64" fmla="*/ 34 w 62"/>
                  <a:gd name="T65" fmla="*/ 165 h 363"/>
                  <a:gd name="T66" fmla="*/ 23 w 62"/>
                  <a:gd name="T67" fmla="*/ 166 h 363"/>
                  <a:gd name="T68" fmla="*/ 22 w 62"/>
                  <a:gd name="T69" fmla="*/ 156 h 363"/>
                  <a:gd name="T70" fmla="*/ 22 w 62"/>
                  <a:gd name="T71" fmla="*/ 156 h 363"/>
                  <a:gd name="T72" fmla="*/ 28 w 62"/>
                  <a:gd name="T73" fmla="*/ 196 h 363"/>
                  <a:gd name="T74" fmla="*/ 38 w 62"/>
                  <a:gd name="T75" fmla="*/ 194 h 363"/>
                  <a:gd name="T76" fmla="*/ 39 w 62"/>
                  <a:gd name="T77" fmla="*/ 204 h 363"/>
                  <a:gd name="T78" fmla="*/ 30 w 62"/>
                  <a:gd name="T79" fmla="*/ 205 h 363"/>
                  <a:gd name="T80" fmla="*/ 28 w 62"/>
                  <a:gd name="T81" fmla="*/ 196 h 363"/>
                  <a:gd name="T82" fmla="*/ 28 w 62"/>
                  <a:gd name="T83" fmla="*/ 196 h 363"/>
                  <a:gd name="T84" fmla="*/ 34 w 62"/>
                  <a:gd name="T85" fmla="*/ 235 h 363"/>
                  <a:gd name="T86" fmla="*/ 44 w 62"/>
                  <a:gd name="T87" fmla="*/ 234 h 363"/>
                  <a:gd name="T88" fmla="*/ 45 w 62"/>
                  <a:gd name="T89" fmla="*/ 243 h 363"/>
                  <a:gd name="T90" fmla="*/ 35 w 62"/>
                  <a:gd name="T91" fmla="*/ 244 h 363"/>
                  <a:gd name="T92" fmla="*/ 34 w 62"/>
                  <a:gd name="T93" fmla="*/ 235 h 363"/>
                  <a:gd name="T94" fmla="*/ 34 w 62"/>
                  <a:gd name="T95" fmla="*/ 235 h 363"/>
                  <a:gd name="T96" fmla="*/ 40 w 62"/>
                  <a:gd name="T97" fmla="*/ 275 h 363"/>
                  <a:gd name="T98" fmla="*/ 49 w 62"/>
                  <a:gd name="T99" fmla="*/ 273 h 363"/>
                  <a:gd name="T100" fmla="*/ 51 w 62"/>
                  <a:gd name="T101" fmla="*/ 282 h 363"/>
                  <a:gd name="T102" fmla="*/ 42 w 62"/>
                  <a:gd name="T103" fmla="*/ 284 h 363"/>
                  <a:gd name="T104" fmla="*/ 40 w 62"/>
                  <a:gd name="T105" fmla="*/ 275 h 363"/>
                  <a:gd name="T106" fmla="*/ 40 w 62"/>
                  <a:gd name="T107" fmla="*/ 275 h 363"/>
                  <a:gd name="T108" fmla="*/ 45 w 62"/>
                  <a:gd name="T109" fmla="*/ 314 h 363"/>
                  <a:gd name="T110" fmla="*/ 56 w 62"/>
                  <a:gd name="T111" fmla="*/ 312 h 363"/>
                  <a:gd name="T112" fmla="*/ 57 w 62"/>
                  <a:gd name="T113" fmla="*/ 322 h 363"/>
                  <a:gd name="T114" fmla="*/ 47 w 62"/>
                  <a:gd name="T115" fmla="*/ 324 h 363"/>
                  <a:gd name="T116" fmla="*/ 45 w 62"/>
                  <a:gd name="T117" fmla="*/ 31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363">
                    <a:moveTo>
                      <a:pt x="52" y="353"/>
                    </a:moveTo>
                    <a:lnTo>
                      <a:pt x="61" y="352"/>
                    </a:lnTo>
                    <a:lnTo>
                      <a:pt x="62" y="362"/>
                    </a:lnTo>
                    <a:lnTo>
                      <a:pt x="53" y="363"/>
                    </a:lnTo>
                    <a:lnTo>
                      <a:pt x="52" y="353"/>
                    </a:lnTo>
                    <a:lnTo>
                      <a:pt x="52" y="353"/>
                    </a:lnTo>
                    <a:close/>
                    <a:moveTo>
                      <a:pt x="0" y="1"/>
                    </a:moveTo>
                    <a:lnTo>
                      <a:pt x="0" y="8"/>
                    </a:lnTo>
                    <a:lnTo>
                      <a:pt x="10" y="7"/>
                    </a:lnTo>
                    <a:lnTo>
                      <a:pt x="9" y="0"/>
                    </a:lnTo>
                    <a:lnTo>
                      <a:pt x="0" y="1"/>
                    </a:lnTo>
                    <a:lnTo>
                      <a:pt x="0" y="1"/>
                    </a:lnTo>
                    <a:close/>
                    <a:moveTo>
                      <a:pt x="5" y="38"/>
                    </a:moveTo>
                    <a:lnTo>
                      <a:pt x="14" y="37"/>
                    </a:lnTo>
                    <a:lnTo>
                      <a:pt x="15" y="46"/>
                    </a:lnTo>
                    <a:lnTo>
                      <a:pt x="6" y="48"/>
                    </a:lnTo>
                    <a:lnTo>
                      <a:pt x="5" y="38"/>
                    </a:lnTo>
                    <a:lnTo>
                      <a:pt x="5" y="38"/>
                    </a:lnTo>
                    <a:close/>
                    <a:moveTo>
                      <a:pt x="10" y="77"/>
                    </a:moveTo>
                    <a:lnTo>
                      <a:pt x="21" y="76"/>
                    </a:lnTo>
                    <a:lnTo>
                      <a:pt x="22" y="86"/>
                    </a:lnTo>
                    <a:lnTo>
                      <a:pt x="12" y="88"/>
                    </a:lnTo>
                    <a:lnTo>
                      <a:pt x="10" y="77"/>
                    </a:lnTo>
                    <a:lnTo>
                      <a:pt x="10" y="77"/>
                    </a:lnTo>
                    <a:close/>
                    <a:moveTo>
                      <a:pt x="17" y="116"/>
                    </a:moveTo>
                    <a:lnTo>
                      <a:pt x="26" y="115"/>
                    </a:lnTo>
                    <a:lnTo>
                      <a:pt x="27" y="126"/>
                    </a:lnTo>
                    <a:lnTo>
                      <a:pt x="18" y="127"/>
                    </a:lnTo>
                    <a:lnTo>
                      <a:pt x="17" y="116"/>
                    </a:lnTo>
                    <a:lnTo>
                      <a:pt x="17" y="116"/>
                    </a:lnTo>
                    <a:close/>
                    <a:moveTo>
                      <a:pt x="22" y="156"/>
                    </a:moveTo>
                    <a:lnTo>
                      <a:pt x="32" y="154"/>
                    </a:lnTo>
                    <a:lnTo>
                      <a:pt x="34" y="165"/>
                    </a:lnTo>
                    <a:lnTo>
                      <a:pt x="23" y="166"/>
                    </a:lnTo>
                    <a:lnTo>
                      <a:pt x="22" y="156"/>
                    </a:lnTo>
                    <a:lnTo>
                      <a:pt x="22" y="156"/>
                    </a:lnTo>
                    <a:close/>
                    <a:moveTo>
                      <a:pt x="28" y="196"/>
                    </a:moveTo>
                    <a:lnTo>
                      <a:pt x="38" y="194"/>
                    </a:lnTo>
                    <a:lnTo>
                      <a:pt x="39" y="204"/>
                    </a:lnTo>
                    <a:lnTo>
                      <a:pt x="30" y="205"/>
                    </a:lnTo>
                    <a:lnTo>
                      <a:pt x="28" y="196"/>
                    </a:lnTo>
                    <a:lnTo>
                      <a:pt x="28" y="196"/>
                    </a:lnTo>
                    <a:close/>
                    <a:moveTo>
                      <a:pt x="34" y="235"/>
                    </a:moveTo>
                    <a:lnTo>
                      <a:pt x="44" y="234"/>
                    </a:lnTo>
                    <a:lnTo>
                      <a:pt x="45" y="243"/>
                    </a:lnTo>
                    <a:lnTo>
                      <a:pt x="35" y="244"/>
                    </a:lnTo>
                    <a:lnTo>
                      <a:pt x="34" y="235"/>
                    </a:lnTo>
                    <a:lnTo>
                      <a:pt x="34" y="235"/>
                    </a:lnTo>
                    <a:close/>
                    <a:moveTo>
                      <a:pt x="40" y="275"/>
                    </a:moveTo>
                    <a:lnTo>
                      <a:pt x="49" y="273"/>
                    </a:lnTo>
                    <a:lnTo>
                      <a:pt x="51" y="282"/>
                    </a:lnTo>
                    <a:lnTo>
                      <a:pt x="42" y="284"/>
                    </a:lnTo>
                    <a:lnTo>
                      <a:pt x="40" y="275"/>
                    </a:lnTo>
                    <a:lnTo>
                      <a:pt x="40" y="275"/>
                    </a:lnTo>
                    <a:close/>
                    <a:moveTo>
                      <a:pt x="45" y="314"/>
                    </a:moveTo>
                    <a:lnTo>
                      <a:pt x="56" y="312"/>
                    </a:lnTo>
                    <a:lnTo>
                      <a:pt x="57" y="322"/>
                    </a:lnTo>
                    <a:lnTo>
                      <a:pt x="47" y="324"/>
                    </a:lnTo>
                    <a:lnTo>
                      <a:pt x="45" y="3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43" name="Freeform 303"/>
              <p:cNvSpPr>
                <a:spLocks noEditPoints="1"/>
              </p:cNvSpPr>
              <p:nvPr/>
            </p:nvSpPr>
            <p:spPr bwMode="auto">
              <a:xfrm>
                <a:off x="8726701" y="3710813"/>
                <a:ext cx="938788" cy="441782"/>
              </a:xfrm>
              <a:custGeom>
                <a:avLst/>
                <a:gdLst>
                  <a:gd name="T0" fmla="*/ 331 w 340"/>
                  <a:gd name="T1" fmla="*/ 14 h 160"/>
                  <a:gd name="T2" fmla="*/ 327 w 340"/>
                  <a:gd name="T3" fmla="*/ 4 h 160"/>
                  <a:gd name="T4" fmla="*/ 336 w 340"/>
                  <a:gd name="T5" fmla="*/ 0 h 160"/>
                  <a:gd name="T6" fmla="*/ 340 w 340"/>
                  <a:gd name="T7" fmla="*/ 10 h 160"/>
                  <a:gd name="T8" fmla="*/ 331 w 340"/>
                  <a:gd name="T9" fmla="*/ 14 h 160"/>
                  <a:gd name="T10" fmla="*/ 331 w 340"/>
                  <a:gd name="T11" fmla="*/ 14 h 160"/>
                  <a:gd name="T12" fmla="*/ 4 w 340"/>
                  <a:gd name="T13" fmla="*/ 160 h 160"/>
                  <a:gd name="T14" fmla="*/ 0 w 340"/>
                  <a:gd name="T15" fmla="*/ 152 h 160"/>
                  <a:gd name="T16" fmla="*/ 9 w 340"/>
                  <a:gd name="T17" fmla="*/ 147 h 160"/>
                  <a:gd name="T18" fmla="*/ 13 w 340"/>
                  <a:gd name="T19" fmla="*/ 156 h 160"/>
                  <a:gd name="T20" fmla="*/ 4 w 340"/>
                  <a:gd name="T21" fmla="*/ 160 h 160"/>
                  <a:gd name="T22" fmla="*/ 4 w 340"/>
                  <a:gd name="T23" fmla="*/ 160 h 160"/>
                  <a:gd name="T24" fmla="*/ 41 w 340"/>
                  <a:gd name="T25" fmla="*/ 144 h 160"/>
                  <a:gd name="T26" fmla="*/ 37 w 340"/>
                  <a:gd name="T27" fmla="*/ 135 h 160"/>
                  <a:gd name="T28" fmla="*/ 46 w 340"/>
                  <a:gd name="T29" fmla="*/ 131 h 160"/>
                  <a:gd name="T30" fmla="*/ 50 w 340"/>
                  <a:gd name="T31" fmla="*/ 140 h 160"/>
                  <a:gd name="T32" fmla="*/ 41 w 340"/>
                  <a:gd name="T33" fmla="*/ 144 h 160"/>
                  <a:gd name="T34" fmla="*/ 41 w 340"/>
                  <a:gd name="T35" fmla="*/ 144 h 160"/>
                  <a:gd name="T36" fmla="*/ 77 w 340"/>
                  <a:gd name="T37" fmla="*/ 129 h 160"/>
                  <a:gd name="T38" fmla="*/ 73 w 340"/>
                  <a:gd name="T39" fmla="*/ 119 h 160"/>
                  <a:gd name="T40" fmla="*/ 82 w 340"/>
                  <a:gd name="T41" fmla="*/ 114 h 160"/>
                  <a:gd name="T42" fmla="*/ 86 w 340"/>
                  <a:gd name="T43" fmla="*/ 123 h 160"/>
                  <a:gd name="T44" fmla="*/ 77 w 340"/>
                  <a:gd name="T45" fmla="*/ 129 h 160"/>
                  <a:gd name="T46" fmla="*/ 77 w 340"/>
                  <a:gd name="T47" fmla="*/ 129 h 160"/>
                  <a:gd name="T48" fmla="*/ 114 w 340"/>
                  <a:gd name="T49" fmla="*/ 112 h 160"/>
                  <a:gd name="T50" fmla="*/ 109 w 340"/>
                  <a:gd name="T51" fmla="*/ 102 h 160"/>
                  <a:gd name="T52" fmla="*/ 118 w 340"/>
                  <a:gd name="T53" fmla="*/ 98 h 160"/>
                  <a:gd name="T54" fmla="*/ 123 w 340"/>
                  <a:gd name="T55" fmla="*/ 108 h 160"/>
                  <a:gd name="T56" fmla="*/ 114 w 340"/>
                  <a:gd name="T57" fmla="*/ 112 h 160"/>
                  <a:gd name="T58" fmla="*/ 114 w 340"/>
                  <a:gd name="T59" fmla="*/ 112 h 160"/>
                  <a:gd name="T60" fmla="*/ 149 w 340"/>
                  <a:gd name="T61" fmla="*/ 96 h 160"/>
                  <a:gd name="T62" fmla="*/ 145 w 340"/>
                  <a:gd name="T63" fmla="*/ 87 h 160"/>
                  <a:gd name="T64" fmla="*/ 154 w 340"/>
                  <a:gd name="T65" fmla="*/ 81 h 160"/>
                  <a:gd name="T66" fmla="*/ 158 w 340"/>
                  <a:gd name="T67" fmla="*/ 91 h 160"/>
                  <a:gd name="T68" fmla="*/ 149 w 340"/>
                  <a:gd name="T69" fmla="*/ 96 h 160"/>
                  <a:gd name="T70" fmla="*/ 149 w 340"/>
                  <a:gd name="T71" fmla="*/ 96 h 160"/>
                  <a:gd name="T72" fmla="*/ 186 w 340"/>
                  <a:gd name="T73" fmla="*/ 79 h 160"/>
                  <a:gd name="T74" fmla="*/ 182 w 340"/>
                  <a:gd name="T75" fmla="*/ 70 h 160"/>
                  <a:gd name="T76" fmla="*/ 191 w 340"/>
                  <a:gd name="T77" fmla="*/ 66 h 160"/>
                  <a:gd name="T78" fmla="*/ 195 w 340"/>
                  <a:gd name="T79" fmla="*/ 75 h 160"/>
                  <a:gd name="T80" fmla="*/ 186 w 340"/>
                  <a:gd name="T81" fmla="*/ 79 h 160"/>
                  <a:gd name="T82" fmla="*/ 186 w 340"/>
                  <a:gd name="T83" fmla="*/ 79 h 160"/>
                  <a:gd name="T84" fmla="*/ 222 w 340"/>
                  <a:gd name="T85" fmla="*/ 63 h 160"/>
                  <a:gd name="T86" fmla="*/ 218 w 340"/>
                  <a:gd name="T87" fmla="*/ 54 h 160"/>
                  <a:gd name="T88" fmla="*/ 228 w 340"/>
                  <a:gd name="T89" fmla="*/ 49 h 160"/>
                  <a:gd name="T90" fmla="*/ 231 w 340"/>
                  <a:gd name="T91" fmla="*/ 58 h 160"/>
                  <a:gd name="T92" fmla="*/ 222 w 340"/>
                  <a:gd name="T93" fmla="*/ 63 h 160"/>
                  <a:gd name="T94" fmla="*/ 222 w 340"/>
                  <a:gd name="T95" fmla="*/ 63 h 160"/>
                  <a:gd name="T96" fmla="*/ 259 w 340"/>
                  <a:gd name="T97" fmla="*/ 46 h 160"/>
                  <a:gd name="T98" fmla="*/ 255 w 340"/>
                  <a:gd name="T99" fmla="*/ 37 h 160"/>
                  <a:gd name="T100" fmla="*/ 264 w 340"/>
                  <a:gd name="T101" fmla="*/ 33 h 160"/>
                  <a:gd name="T102" fmla="*/ 268 w 340"/>
                  <a:gd name="T103" fmla="*/ 42 h 160"/>
                  <a:gd name="T104" fmla="*/ 259 w 340"/>
                  <a:gd name="T105" fmla="*/ 46 h 160"/>
                  <a:gd name="T106" fmla="*/ 259 w 340"/>
                  <a:gd name="T107" fmla="*/ 46 h 160"/>
                  <a:gd name="T108" fmla="*/ 295 w 340"/>
                  <a:gd name="T109" fmla="*/ 31 h 160"/>
                  <a:gd name="T110" fmla="*/ 290 w 340"/>
                  <a:gd name="T111" fmla="*/ 21 h 160"/>
                  <a:gd name="T112" fmla="*/ 299 w 340"/>
                  <a:gd name="T113" fmla="*/ 16 h 160"/>
                  <a:gd name="T114" fmla="*/ 305 w 340"/>
                  <a:gd name="T115" fmla="*/ 25 h 160"/>
                  <a:gd name="T116" fmla="*/ 295 w 340"/>
                  <a:gd name="T117" fmla="*/ 3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160">
                    <a:moveTo>
                      <a:pt x="331" y="14"/>
                    </a:moveTo>
                    <a:lnTo>
                      <a:pt x="327" y="4"/>
                    </a:lnTo>
                    <a:lnTo>
                      <a:pt x="336" y="0"/>
                    </a:lnTo>
                    <a:lnTo>
                      <a:pt x="340" y="10"/>
                    </a:lnTo>
                    <a:lnTo>
                      <a:pt x="331" y="14"/>
                    </a:lnTo>
                    <a:lnTo>
                      <a:pt x="331" y="14"/>
                    </a:lnTo>
                    <a:close/>
                    <a:moveTo>
                      <a:pt x="4" y="160"/>
                    </a:moveTo>
                    <a:lnTo>
                      <a:pt x="0" y="152"/>
                    </a:lnTo>
                    <a:lnTo>
                      <a:pt x="9" y="147"/>
                    </a:lnTo>
                    <a:lnTo>
                      <a:pt x="13" y="156"/>
                    </a:lnTo>
                    <a:lnTo>
                      <a:pt x="4" y="160"/>
                    </a:lnTo>
                    <a:lnTo>
                      <a:pt x="4" y="160"/>
                    </a:lnTo>
                    <a:close/>
                    <a:moveTo>
                      <a:pt x="41" y="144"/>
                    </a:moveTo>
                    <a:lnTo>
                      <a:pt x="37" y="135"/>
                    </a:lnTo>
                    <a:lnTo>
                      <a:pt x="46" y="131"/>
                    </a:lnTo>
                    <a:lnTo>
                      <a:pt x="50" y="140"/>
                    </a:lnTo>
                    <a:lnTo>
                      <a:pt x="41" y="144"/>
                    </a:lnTo>
                    <a:lnTo>
                      <a:pt x="41" y="144"/>
                    </a:lnTo>
                    <a:close/>
                    <a:moveTo>
                      <a:pt x="77" y="129"/>
                    </a:moveTo>
                    <a:lnTo>
                      <a:pt x="73" y="119"/>
                    </a:lnTo>
                    <a:lnTo>
                      <a:pt x="82" y="114"/>
                    </a:lnTo>
                    <a:lnTo>
                      <a:pt x="86" y="123"/>
                    </a:lnTo>
                    <a:lnTo>
                      <a:pt x="77" y="129"/>
                    </a:lnTo>
                    <a:lnTo>
                      <a:pt x="77" y="129"/>
                    </a:lnTo>
                    <a:close/>
                    <a:moveTo>
                      <a:pt x="114" y="112"/>
                    </a:moveTo>
                    <a:lnTo>
                      <a:pt x="109" y="102"/>
                    </a:lnTo>
                    <a:lnTo>
                      <a:pt x="118" y="98"/>
                    </a:lnTo>
                    <a:lnTo>
                      <a:pt x="123" y="108"/>
                    </a:lnTo>
                    <a:lnTo>
                      <a:pt x="114" y="112"/>
                    </a:lnTo>
                    <a:lnTo>
                      <a:pt x="114" y="112"/>
                    </a:lnTo>
                    <a:close/>
                    <a:moveTo>
                      <a:pt x="149" y="96"/>
                    </a:moveTo>
                    <a:lnTo>
                      <a:pt x="145" y="87"/>
                    </a:lnTo>
                    <a:lnTo>
                      <a:pt x="154" y="81"/>
                    </a:lnTo>
                    <a:lnTo>
                      <a:pt x="158" y="91"/>
                    </a:lnTo>
                    <a:lnTo>
                      <a:pt x="149" y="96"/>
                    </a:lnTo>
                    <a:lnTo>
                      <a:pt x="149" y="96"/>
                    </a:lnTo>
                    <a:close/>
                    <a:moveTo>
                      <a:pt x="186" y="79"/>
                    </a:moveTo>
                    <a:lnTo>
                      <a:pt x="182" y="70"/>
                    </a:lnTo>
                    <a:lnTo>
                      <a:pt x="191" y="66"/>
                    </a:lnTo>
                    <a:lnTo>
                      <a:pt x="195" y="75"/>
                    </a:lnTo>
                    <a:lnTo>
                      <a:pt x="186" y="79"/>
                    </a:lnTo>
                    <a:lnTo>
                      <a:pt x="186" y="79"/>
                    </a:lnTo>
                    <a:close/>
                    <a:moveTo>
                      <a:pt x="222" y="63"/>
                    </a:moveTo>
                    <a:lnTo>
                      <a:pt x="218" y="54"/>
                    </a:lnTo>
                    <a:lnTo>
                      <a:pt x="228" y="49"/>
                    </a:lnTo>
                    <a:lnTo>
                      <a:pt x="231" y="58"/>
                    </a:lnTo>
                    <a:lnTo>
                      <a:pt x="222" y="63"/>
                    </a:lnTo>
                    <a:lnTo>
                      <a:pt x="222" y="63"/>
                    </a:lnTo>
                    <a:close/>
                    <a:moveTo>
                      <a:pt x="259" y="46"/>
                    </a:moveTo>
                    <a:lnTo>
                      <a:pt x="255" y="37"/>
                    </a:lnTo>
                    <a:lnTo>
                      <a:pt x="264" y="33"/>
                    </a:lnTo>
                    <a:lnTo>
                      <a:pt x="268" y="42"/>
                    </a:lnTo>
                    <a:lnTo>
                      <a:pt x="259" y="46"/>
                    </a:lnTo>
                    <a:lnTo>
                      <a:pt x="259" y="46"/>
                    </a:lnTo>
                    <a:close/>
                    <a:moveTo>
                      <a:pt x="295" y="31"/>
                    </a:moveTo>
                    <a:lnTo>
                      <a:pt x="290" y="21"/>
                    </a:lnTo>
                    <a:lnTo>
                      <a:pt x="299" y="16"/>
                    </a:lnTo>
                    <a:lnTo>
                      <a:pt x="305" y="25"/>
                    </a:lnTo>
                    <a:lnTo>
                      <a:pt x="295" y="3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44" name="Freeform 304"/>
              <p:cNvSpPr>
                <a:spLocks noEditPoints="1"/>
              </p:cNvSpPr>
              <p:nvPr/>
            </p:nvSpPr>
            <p:spPr bwMode="auto">
              <a:xfrm>
                <a:off x="7034122" y="2484867"/>
                <a:ext cx="571557" cy="1245275"/>
              </a:xfrm>
              <a:custGeom>
                <a:avLst/>
                <a:gdLst>
                  <a:gd name="T0" fmla="*/ 4 w 207"/>
                  <a:gd name="T1" fmla="*/ 13 h 451"/>
                  <a:gd name="T2" fmla="*/ 9 w 207"/>
                  <a:gd name="T3" fmla="*/ 0 h 451"/>
                  <a:gd name="T4" fmla="*/ 13 w 207"/>
                  <a:gd name="T5" fmla="*/ 9 h 451"/>
                  <a:gd name="T6" fmla="*/ 198 w 207"/>
                  <a:gd name="T7" fmla="*/ 451 h 451"/>
                  <a:gd name="T8" fmla="*/ 203 w 207"/>
                  <a:gd name="T9" fmla="*/ 437 h 451"/>
                  <a:gd name="T10" fmla="*/ 207 w 207"/>
                  <a:gd name="T11" fmla="*/ 446 h 451"/>
                  <a:gd name="T12" fmla="*/ 181 w 207"/>
                  <a:gd name="T13" fmla="*/ 414 h 451"/>
                  <a:gd name="T14" fmla="*/ 186 w 207"/>
                  <a:gd name="T15" fmla="*/ 401 h 451"/>
                  <a:gd name="T16" fmla="*/ 190 w 207"/>
                  <a:gd name="T17" fmla="*/ 410 h 451"/>
                  <a:gd name="T18" fmla="*/ 165 w 207"/>
                  <a:gd name="T19" fmla="*/ 378 h 451"/>
                  <a:gd name="T20" fmla="*/ 170 w 207"/>
                  <a:gd name="T21" fmla="*/ 365 h 451"/>
                  <a:gd name="T22" fmla="*/ 174 w 207"/>
                  <a:gd name="T23" fmla="*/ 374 h 451"/>
                  <a:gd name="T24" fmla="*/ 149 w 207"/>
                  <a:gd name="T25" fmla="*/ 341 h 451"/>
                  <a:gd name="T26" fmla="*/ 154 w 207"/>
                  <a:gd name="T27" fmla="*/ 328 h 451"/>
                  <a:gd name="T28" fmla="*/ 158 w 207"/>
                  <a:gd name="T29" fmla="*/ 337 h 451"/>
                  <a:gd name="T30" fmla="*/ 132 w 207"/>
                  <a:gd name="T31" fmla="*/ 305 h 451"/>
                  <a:gd name="T32" fmla="*/ 137 w 207"/>
                  <a:gd name="T33" fmla="*/ 292 h 451"/>
                  <a:gd name="T34" fmla="*/ 141 w 207"/>
                  <a:gd name="T35" fmla="*/ 301 h 451"/>
                  <a:gd name="T36" fmla="*/ 117 w 207"/>
                  <a:gd name="T37" fmla="*/ 268 h 451"/>
                  <a:gd name="T38" fmla="*/ 122 w 207"/>
                  <a:gd name="T39" fmla="*/ 255 h 451"/>
                  <a:gd name="T40" fmla="*/ 126 w 207"/>
                  <a:gd name="T41" fmla="*/ 264 h 451"/>
                  <a:gd name="T42" fmla="*/ 101 w 207"/>
                  <a:gd name="T43" fmla="*/ 231 h 451"/>
                  <a:gd name="T44" fmla="*/ 106 w 207"/>
                  <a:gd name="T45" fmla="*/ 218 h 451"/>
                  <a:gd name="T46" fmla="*/ 110 w 207"/>
                  <a:gd name="T47" fmla="*/ 227 h 451"/>
                  <a:gd name="T48" fmla="*/ 84 w 207"/>
                  <a:gd name="T49" fmla="*/ 195 h 451"/>
                  <a:gd name="T50" fmla="*/ 89 w 207"/>
                  <a:gd name="T51" fmla="*/ 182 h 451"/>
                  <a:gd name="T52" fmla="*/ 93 w 207"/>
                  <a:gd name="T53" fmla="*/ 191 h 451"/>
                  <a:gd name="T54" fmla="*/ 68 w 207"/>
                  <a:gd name="T55" fmla="*/ 160 h 451"/>
                  <a:gd name="T56" fmla="*/ 73 w 207"/>
                  <a:gd name="T57" fmla="*/ 146 h 451"/>
                  <a:gd name="T58" fmla="*/ 77 w 207"/>
                  <a:gd name="T59" fmla="*/ 156 h 451"/>
                  <a:gd name="T60" fmla="*/ 53 w 207"/>
                  <a:gd name="T61" fmla="*/ 123 h 451"/>
                  <a:gd name="T62" fmla="*/ 58 w 207"/>
                  <a:gd name="T63" fmla="*/ 110 h 451"/>
                  <a:gd name="T64" fmla="*/ 62 w 207"/>
                  <a:gd name="T65" fmla="*/ 119 h 451"/>
                  <a:gd name="T66" fmla="*/ 36 w 207"/>
                  <a:gd name="T67" fmla="*/ 86 h 451"/>
                  <a:gd name="T68" fmla="*/ 41 w 207"/>
                  <a:gd name="T69" fmla="*/ 73 h 451"/>
                  <a:gd name="T70" fmla="*/ 45 w 207"/>
                  <a:gd name="T71" fmla="*/ 82 h 451"/>
                  <a:gd name="T72" fmla="*/ 20 w 207"/>
                  <a:gd name="T73" fmla="*/ 50 h 451"/>
                  <a:gd name="T74" fmla="*/ 25 w 207"/>
                  <a:gd name="T75" fmla="*/ 3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451">
                    <a:moveTo>
                      <a:pt x="13" y="9"/>
                    </a:moveTo>
                    <a:lnTo>
                      <a:pt x="4" y="13"/>
                    </a:lnTo>
                    <a:lnTo>
                      <a:pt x="0" y="4"/>
                    </a:lnTo>
                    <a:lnTo>
                      <a:pt x="9" y="0"/>
                    </a:lnTo>
                    <a:lnTo>
                      <a:pt x="13" y="9"/>
                    </a:lnTo>
                    <a:lnTo>
                      <a:pt x="13" y="9"/>
                    </a:lnTo>
                    <a:close/>
                    <a:moveTo>
                      <a:pt x="207" y="446"/>
                    </a:moveTo>
                    <a:lnTo>
                      <a:pt x="198" y="451"/>
                    </a:lnTo>
                    <a:lnTo>
                      <a:pt x="194" y="442"/>
                    </a:lnTo>
                    <a:lnTo>
                      <a:pt x="203" y="437"/>
                    </a:lnTo>
                    <a:lnTo>
                      <a:pt x="207" y="446"/>
                    </a:lnTo>
                    <a:lnTo>
                      <a:pt x="207" y="446"/>
                    </a:lnTo>
                    <a:close/>
                    <a:moveTo>
                      <a:pt x="190" y="410"/>
                    </a:moveTo>
                    <a:lnTo>
                      <a:pt x="181" y="414"/>
                    </a:lnTo>
                    <a:lnTo>
                      <a:pt x="177" y="405"/>
                    </a:lnTo>
                    <a:lnTo>
                      <a:pt x="186" y="401"/>
                    </a:lnTo>
                    <a:lnTo>
                      <a:pt x="190" y="410"/>
                    </a:lnTo>
                    <a:lnTo>
                      <a:pt x="190" y="410"/>
                    </a:lnTo>
                    <a:close/>
                    <a:moveTo>
                      <a:pt x="174" y="374"/>
                    </a:moveTo>
                    <a:lnTo>
                      <a:pt x="165" y="378"/>
                    </a:lnTo>
                    <a:lnTo>
                      <a:pt x="161" y="369"/>
                    </a:lnTo>
                    <a:lnTo>
                      <a:pt x="170" y="365"/>
                    </a:lnTo>
                    <a:lnTo>
                      <a:pt x="174" y="374"/>
                    </a:lnTo>
                    <a:lnTo>
                      <a:pt x="174" y="374"/>
                    </a:lnTo>
                    <a:close/>
                    <a:moveTo>
                      <a:pt x="158" y="337"/>
                    </a:moveTo>
                    <a:lnTo>
                      <a:pt x="149" y="341"/>
                    </a:lnTo>
                    <a:lnTo>
                      <a:pt x="145" y="332"/>
                    </a:lnTo>
                    <a:lnTo>
                      <a:pt x="154" y="328"/>
                    </a:lnTo>
                    <a:lnTo>
                      <a:pt x="158" y="337"/>
                    </a:lnTo>
                    <a:lnTo>
                      <a:pt x="158" y="337"/>
                    </a:lnTo>
                    <a:close/>
                    <a:moveTo>
                      <a:pt x="141" y="301"/>
                    </a:moveTo>
                    <a:lnTo>
                      <a:pt x="132" y="305"/>
                    </a:lnTo>
                    <a:lnTo>
                      <a:pt x="128" y="295"/>
                    </a:lnTo>
                    <a:lnTo>
                      <a:pt x="137" y="292"/>
                    </a:lnTo>
                    <a:lnTo>
                      <a:pt x="141" y="301"/>
                    </a:lnTo>
                    <a:lnTo>
                      <a:pt x="141" y="301"/>
                    </a:lnTo>
                    <a:close/>
                    <a:moveTo>
                      <a:pt x="126" y="264"/>
                    </a:moveTo>
                    <a:lnTo>
                      <a:pt x="117" y="268"/>
                    </a:lnTo>
                    <a:lnTo>
                      <a:pt x="113" y="259"/>
                    </a:lnTo>
                    <a:lnTo>
                      <a:pt x="122" y="255"/>
                    </a:lnTo>
                    <a:lnTo>
                      <a:pt x="126" y="264"/>
                    </a:lnTo>
                    <a:lnTo>
                      <a:pt x="126" y="264"/>
                    </a:lnTo>
                    <a:close/>
                    <a:moveTo>
                      <a:pt x="110" y="227"/>
                    </a:moveTo>
                    <a:lnTo>
                      <a:pt x="101" y="231"/>
                    </a:lnTo>
                    <a:lnTo>
                      <a:pt x="97" y="222"/>
                    </a:lnTo>
                    <a:lnTo>
                      <a:pt x="106" y="218"/>
                    </a:lnTo>
                    <a:lnTo>
                      <a:pt x="110" y="227"/>
                    </a:lnTo>
                    <a:lnTo>
                      <a:pt x="110" y="227"/>
                    </a:lnTo>
                    <a:close/>
                    <a:moveTo>
                      <a:pt x="93" y="191"/>
                    </a:moveTo>
                    <a:lnTo>
                      <a:pt x="84" y="195"/>
                    </a:lnTo>
                    <a:lnTo>
                      <a:pt x="80" y="186"/>
                    </a:lnTo>
                    <a:lnTo>
                      <a:pt x="89" y="182"/>
                    </a:lnTo>
                    <a:lnTo>
                      <a:pt x="93" y="191"/>
                    </a:lnTo>
                    <a:lnTo>
                      <a:pt x="93" y="191"/>
                    </a:lnTo>
                    <a:close/>
                    <a:moveTo>
                      <a:pt x="77" y="156"/>
                    </a:moveTo>
                    <a:lnTo>
                      <a:pt x="68" y="160"/>
                    </a:lnTo>
                    <a:lnTo>
                      <a:pt x="64" y="150"/>
                    </a:lnTo>
                    <a:lnTo>
                      <a:pt x="73" y="146"/>
                    </a:lnTo>
                    <a:lnTo>
                      <a:pt x="77" y="156"/>
                    </a:lnTo>
                    <a:lnTo>
                      <a:pt x="77" y="156"/>
                    </a:lnTo>
                    <a:close/>
                    <a:moveTo>
                      <a:pt x="62" y="119"/>
                    </a:moveTo>
                    <a:lnTo>
                      <a:pt x="53" y="123"/>
                    </a:lnTo>
                    <a:lnTo>
                      <a:pt x="49" y="114"/>
                    </a:lnTo>
                    <a:lnTo>
                      <a:pt x="58" y="110"/>
                    </a:lnTo>
                    <a:lnTo>
                      <a:pt x="62" y="119"/>
                    </a:lnTo>
                    <a:lnTo>
                      <a:pt x="62" y="119"/>
                    </a:lnTo>
                    <a:close/>
                    <a:moveTo>
                      <a:pt x="45" y="82"/>
                    </a:moveTo>
                    <a:lnTo>
                      <a:pt x="36" y="86"/>
                    </a:lnTo>
                    <a:lnTo>
                      <a:pt x="32" y="77"/>
                    </a:lnTo>
                    <a:lnTo>
                      <a:pt x="41" y="73"/>
                    </a:lnTo>
                    <a:lnTo>
                      <a:pt x="45" y="82"/>
                    </a:lnTo>
                    <a:lnTo>
                      <a:pt x="45" y="82"/>
                    </a:lnTo>
                    <a:close/>
                    <a:moveTo>
                      <a:pt x="29" y="46"/>
                    </a:moveTo>
                    <a:lnTo>
                      <a:pt x="20" y="50"/>
                    </a:lnTo>
                    <a:lnTo>
                      <a:pt x="16" y="41"/>
                    </a:lnTo>
                    <a:lnTo>
                      <a:pt x="25" y="37"/>
                    </a:lnTo>
                    <a:lnTo>
                      <a:pt x="29" y="4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45" name="Freeform 305"/>
              <p:cNvSpPr>
                <a:spLocks noEditPoints="1"/>
              </p:cNvSpPr>
              <p:nvPr/>
            </p:nvSpPr>
            <p:spPr bwMode="auto">
              <a:xfrm>
                <a:off x="5498928" y="4906387"/>
                <a:ext cx="1007817" cy="57985"/>
              </a:xfrm>
              <a:custGeom>
                <a:avLst/>
                <a:gdLst>
                  <a:gd name="T0" fmla="*/ 10 w 365"/>
                  <a:gd name="T1" fmla="*/ 0 h 21"/>
                  <a:gd name="T2" fmla="*/ 9 w 365"/>
                  <a:gd name="T3" fmla="*/ 9 h 21"/>
                  <a:gd name="T4" fmla="*/ 0 w 365"/>
                  <a:gd name="T5" fmla="*/ 9 h 21"/>
                  <a:gd name="T6" fmla="*/ 0 w 365"/>
                  <a:gd name="T7" fmla="*/ 0 h 21"/>
                  <a:gd name="T8" fmla="*/ 10 w 365"/>
                  <a:gd name="T9" fmla="*/ 0 h 21"/>
                  <a:gd name="T10" fmla="*/ 10 w 365"/>
                  <a:gd name="T11" fmla="*/ 0 h 21"/>
                  <a:gd name="T12" fmla="*/ 365 w 365"/>
                  <a:gd name="T13" fmla="*/ 12 h 21"/>
                  <a:gd name="T14" fmla="*/ 358 w 365"/>
                  <a:gd name="T15" fmla="*/ 12 h 21"/>
                  <a:gd name="T16" fmla="*/ 358 w 365"/>
                  <a:gd name="T17" fmla="*/ 21 h 21"/>
                  <a:gd name="T18" fmla="*/ 364 w 365"/>
                  <a:gd name="T19" fmla="*/ 21 h 21"/>
                  <a:gd name="T20" fmla="*/ 365 w 365"/>
                  <a:gd name="T21" fmla="*/ 12 h 21"/>
                  <a:gd name="T22" fmla="*/ 365 w 365"/>
                  <a:gd name="T23" fmla="*/ 12 h 21"/>
                  <a:gd name="T24" fmla="*/ 328 w 365"/>
                  <a:gd name="T25" fmla="*/ 11 h 21"/>
                  <a:gd name="T26" fmla="*/ 328 w 365"/>
                  <a:gd name="T27" fmla="*/ 20 h 21"/>
                  <a:gd name="T28" fmla="*/ 318 w 365"/>
                  <a:gd name="T29" fmla="*/ 20 h 21"/>
                  <a:gd name="T30" fmla="*/ 318 w 365"/>
                  <a:gd name="T31" fmla="*/ 11 h 21"/>
                  <a:gd name="T32" fmla="*/ 328 w 365"/>
                  <a:gd name="T33" fmla="*/ 11 h 21"/>
                  <a:gd name="T34" fmla="*/ 328 w 365"/>
                  <a:gd name="T35" fmla="*/ 11 h 21"/>
                  <a:gd name="T36" fmla="*/ 288 w 365"/>
                  <a:gd name="T37" fmla="*/ 9 h 21"/>
                  <a:gd name="T38" fmla="*/ 288 w 365"/>
                  <a:gd name="T39" fmla="*/ 18 h 21"/>
                  <a:gd name="T40" fmla="*/ 278 w 365"/>
                  <a:gd name="T41" fmla="*/ 18 h 21"/>
                  <a:gd name="T42" fmla="*/ 278 w 365"/>
                  <a:gd name="T43" fmla="*/ 9 h 21"/>
                  <a:gd name="T44" fmla="*/ 288 w 365"/>
                  <a:gd name="T45" fmla="*/ 9 h 21"/>
                  <a:gd name="T46" fmla="*/ 288 w 365"/>
                  <a:gd name="T47" fmla="*/ 9 h 21"/>
                  <a:gd name="T48" fmla="*/ 248 w 365"/>
                  <a:gd name="T49" fmla="*/ 8 h 21"/>
                  <a:gd name="T50" fmla="*/ 248 w 365"/>
                  <a:gd name="T51" fmla="*/ 17 h 21"/>
                  <a:gd name="T52" fmla="*/ 239 w 365"/>
                  <a:gd name="T53" fmla="*/ 17 h 21"/>
                  <a:gd name="T54" fmla="*/ 239 w 365"/>
                  <a:gd name="T55" fmla="*/ 8 h 21"/>
                  <a:gd name="T56" fmla="*/ 248 w 365"/>
                  <a:gd name="T57" fmla="*/ 8 h 21"/>
                  <a:gd name="T58" fmla="*/ 248 w 365"/>
                  <a:gd name="T59" fmla="*/ 8 h 21"/>
                  <a:gd name="T60" fmla="*/ 209 w 365"/>
                  <a:gd name="T61" fmla="*/ 7 h 21"/>
                  <a:gd name="T62" fmla="*/ 209 w 365"/>
                  <a:gd name="T63" fmla="*/ 16 h 21"/>
                  <a:gd name="T64" fmla="*/ 198 w 365"/>
                  <a:gd name="T65" fmla="*/ 16 h 21"/>
                  <a:gd name="T66" fmla="*/ 198 w 365"/>
                  <a:gd name="T67" fmla="*/ 7 h 21"/>
                  <a:gd name="T68" fmla="*/ 209 w 365"/>
                  <a:gd name="T69" fmla="*/ 7 h 21"/>
                  <a:gd name="T70" fmla="*/ 209 w 365"/>
                  <a:gd name="T71" fmla="*/ 7 h 21"/>
                  <a:gd name="T72" fmla="*/ 169 w 365"/>
                  <a:gd name="T73" fmla="*/ 5 h 21"/>
                  <a:gd name="T74" fmla="*/ 168 w 365"/>
                  <a:gd name="T75" fmla="*/ 14 h 21"/>
                  <a:gd name="T76" fmla="*/ 159 w 365"/>
                  <a:gd name="T77" fmla="*/ 14 h 21"/>
                  <a:gd name="T78" fmla="*/ 159 w 365"/>
                  <a:gd name="T79" fmla="*/ 5 h 21"/>
                  <a:gd name="T80" fmla="*/ 169 w 365"/>
                  <a:gd name="T81" fmla="*/ 5 h 21"/>
                  <a:gd name="T82" fmla="*/ 169 w 365"/>
                  <a:gd name="T83" fmla="*/ 5 h 21"/>
                  <a:gd name="T84" fmla="*/ 129 w 365"/>
                  <a:gd name="T85" fmla="*/ 4 h 21"/>
                  <a:gd name="T86" fmla="*/ 129 w 365"/>
                  <a:gd name="T87" fmla="*/ 13 h 21"/>
                  <a:gd name="T88" fmla="*/ 118 w 365"/>
                  <a:gd name="T89" fmla="*/ 13 h 21"/>
                  <a:gd name="T90" fmla="*/ 118 w 365"/>
                  <a:gd name="T91" fmla="*/ 4 h 21"/>
                  <a:gd name="T92" fmla="*/ 129 w 365"/>
                  <a:gd name="T93" fmla="*/ 4 h 21"/>
                  <a:gd name="T94" fmla="*/ 129 w 365"/>
                  <a:gd name="T95" fmla="*/ 4 h 21"/>
                  <a:gd name="T96" fmla="*/ 90 w 365"/>
                  <a:gd name="T97" fmla="*/ 3 h 21"/>
                  <a:gd name="T98" fmla="*/ 88 w 365"/>
                  <a:gd name="T99" fmla="*/ 12 h 21"/>
                  <a:gd name="T100" fmla="*/ 79 w 365"/>
                  <a:gd name="T101" fmla="*/ 12 h 21"/>
                  <a:gd name="T102" fmla="*/ 79 w 365"/>
                  <a:gd name="T103" fmla="*/ 3 h 21"/>
                  <a:gd name="T104" fmla="*/ 90 w 365"/>
                  <a:gd name="T105" fmla="*/ 3 h 21"/>
                  <a:gd name="T106" fmla="*/ 90 w 365"/>
                  <a:gd name="T107" fmla="*/ 3 h 21"/>
                  <a:gd name="T108" fmla="*/ 49 w 365"/>
                  <a:gd name="T109" fmla="*/ 1 h 21"/>
                  <a:gd name="T110" fmla="*/ 49 w 365"/>
                  <a:gd name="T111" fmla="*/ 11 h 21"/>
                  <a:gd name="T112" fmla="*/ 39 w 365"/>
                  <a:gd name="T113" fmla="*/ 11 h 21"/>
                  <a:gd name="T114" fmla="*/ 40 w 365"/>
                  <a:gd name="T115" fmla="*/ 1 h 21"/>
                  <a:gd name="T116" fmla="*/ 49 w 365"/>
                  <a:gd name="T1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 h="21">
                    <a:moveTo>
                      <a:pt x="10" y="0"/>
                    </a:moveTo>
                    <a:lnTo>
                      <a:pt x="9" y="9"/>
                    </a:lnTo>
                    <a:lnTo>
                      <a:pt x="0" y="9"/>
                    </a:lnTo>
                    <a:lnTo>
                      <a:pt x="0" y="0"/>
                    </a:lnTo>
                    <a:lnTo>
                      <a:pt x="10" y="0"/>
                    </a:lnTo>
                    <a:lnTo>
                      <a:pt x="10" y="0"/>
                    </a:lnTo>
                    <a:close/>
                    <a:moveTo>
                      <a:pt x="365" y="12"/>
                    </a:moveTo>
                    <a:lnTo>
                      <a:pt x="358" y="12"/>
                    </a:lnTo>
                    <a:lnTo>
                      <a:pt x="358" y="21"/>
                    </a:lnTo>
                    <a:lnTo>
                      <a:pt x="364" y="21"/>
                    </a:lnTo>
                    <a:lnTo>
                      <a:pt x="365" y="12"/>
                    </a:lnTo>
                    <a:lnTo>
                      <a:pt x="365" y="12"/>
                    </a:lnTo>
                    <a:close/>
                    <a:moveTo>
                      <a:pt x="328" y="11"/>
                    </a:moveTo>
                    <a:lnTo>
                      <a:pt x="328" y="20"/>
                    </a:lnTo>
                    <a:lnTo>
                      <a:pt x="318" y="20"/>
                    </a:lnTo>
                    <a:lnTo>
                      <a:pt x="318" y="11"/>
                    </a:lnTo>
                    <a:lnTo>
                      <a:pt x="328" y="11"/>
                    </a:lnTo>
                    <a:lnTo>
                      <a:pt x="328" y="11"/>
                    </a:lnTo>
                    <a:close/>
                    <a:moveTo>
                      <a:pt x="288" y="9"/>
                    </a:moveTo>
                    <a:lnTo>
                      <a:pt x="288" y="18"/>
                    </a:lnTo>
                    <a:lnTo>
                      <a:pt x="278" y="18"/>
                    </a:lnTo>
                    <a:lnTo>
                      <a:pt x="278" y="9"/>
                    </a:lnTo>
                    <a:lnTo>
                      <a:pt x="288" y="9"/>
                    </a:lnTo>
                    <a:lnTo>
                      <a:pt x="288" y="9"/>
                    </a:lnTo>
                    <a:close/>
                    <a:moveTo>
                      <a:pt x="248" y="8"/>
                    </a:moveTo>
                    <a:lnTo>
                      <a:pt x="248" y="17"/>
                    </a:lnTo>
                    <a:lnTo>
                      <a:pt x="239" y="17"/>
                    </a:lnTo>
                    <a:lnTo>
                      <a:pt x="239" y="8"/>
                    </a:lnTo>
                    <a:lnTo>
                      <a:pt x="248" y="8"/>
                    </a:lnTo>
                    <a:lnTo>
                      <a:pt x="248" y="8"/>
                    </a:lnTo>
                    <a:close/>
                    <a:moveTo>
                      <a:pt x="209" y="7"/>
                    </a:moveTo>
                    <a:lnTo>
                      <a:pt x="209" y="16"/>
                    </a:lnTo>
                    <a:lnTo>
                      <a:pt x="198" y="16"/>
                    </a:lnTo>
                    <a:lnTo>
                      <a:pt x="198" y="7"/>
                    </a:lnTo>
                    <a:lnTo>
                      <a:pt x="209" y="7"/>
                    </a:lnTo>
                    <a:lnTo>
                      <a:pt x="209" y="7"/>
                    </a:lnTo>
                    <a:close/>
                    <a:moveTo>
                      <a:pt x="169" y="5"/>
                    </a:moveTo>
                    <a:lnTo>
                      <a:pt x="168" y="14"/>
                    </a:lnTo>
                    <a:lnTo>
                      <a:pt x="159" y="14"/>
                    </a:lnTo>
                    <a:lnTo>
                      <a:pt x="159" y="5"/>
                    </a:lnTo>
                    <a:lnTo>
                      <a:pt x="169" y="5"/>
                    </a:lnTo>
                    <a:lnTo>
                      <a:pt x="169" y="5"/>
                    </a:lnTo>
                    <a:close/>
                    <a:moveTo>
                      <a:pt x="129" y="4"/>
                    </a:moveTo>
                    <a:lnTo>
                      <a:pt x="129" y="13"/>
                    </a:lnTo>
                    <a:lnTo>
                      <a:pt x="118" y="13"/>
                    </a:lnTo>
                    <a:lnTo>
                      <a:pt x="118" y="4"/>
                    </a:lnTo>
                    <a:lnTo>
                      <a:pt x="129" y="4"/>
                    </a:lnTo>
                    <a:lnTo>
                      <a:pt x="129" y="4"/>
                    </a:lnTo>
                    <a:close/>
                    <a:moveTo>
                      <a:pt x="90" y="3"/>
                    </a:moveTo>
                    <a:lnTo>
                      <a:pt x="88" y="12"/>
                    </a:lnTo>
                    <a:lnTo>
                      <a:pt x="79" y="12"/>
                    </a:lnTo>
                    <a:lnTo>
                      <a:pt x="79" y="3"/>
                    </a:lnTo>
                    <a:lnTo>
                      <a:pt x="90" y="3"/>
                    </a:lnTo>
                    <a:lnTo>
                      <a:pt x="90" y="3"/>
                    </a:lnTo>
                    <a:close/>
                    <a:moveTo>
                      <a:pt x="49" y="1"/>
                    </a:moveTo>
                    <a:lnTo>
                      <a:pt x="49" y="11"/>
                    </a:lnTo>
                    <a:lnTo>
                      <a:pt x="39" y="11"/>
                    </a:lnTo>
                    <a:lnTo>
                      <a:pt x="40" y="1"/>
                    </a:lnTo>
                    <a:lnTo>
                      <a:pt x="49" y="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46" name="Freeform 306"/>
              <p:cNvSpPr>
                <a:spLocks noEditPoints="1"/>
              </p:cNvSpPr>
              <p:nvPr/>
            </p:nvSpPr>
            <p:spPr bwMode="auto">
              <a:xfrm>
                <a:off x="6376971" y="4936759"/>
                <a:ext cx="1010577" cy="55223"/>
              </a:xfrm>
              <a:custGeom>
                <a:avLst/>
                <a:gdLst>
                  <a:gd name="T0" fmla="*/ 11 w 366"/>
                  <a:gd name="T1" fmla="*/ 0 h 20"/>
                  <a:gd name="T2" fmla="*/ 11 w 366"/>
                  <a:gd name="T3" fmla="*/ 9 h 20"/>
                  <a:gd name="T4" fmla="*/ 0 w 366"/>
                  <a:gd name="T5" fmla="*/ 9 h 20"/>
                  <a:gd name="T6" fmla="*/ 0 w 366"/>
                  <a:gd name="T7" fmla="*/ 0 h 20"/>
                  <a:gd name="T8" fmla="*/ 11 w 366"/>
                  <a:gd name="T9" fmla="*/ 0 h 20"/>
                  <a:gd name="T10" fmla="*/ 11 w 366"/>
                  <a:gd name="T11" fmla="*/ 0 h 20"/>
                  <a:gd name="T12" fmla="*/ 366 w 366"/>
                  <a:gd name="T13" fmla="*/ 11 h 20"/>
                  <a:gd name="T14" fmla="*/ 358 w 366"/>
                  <a:gd name="T15" fmla="*/ 11 h 20"/>
                  <a:gd name="T16" fmla="*/ 358 w 366"/>
                  <a:gd name="T17" fmla="*/ 20 h 20"/>
                  <a:gd name="T18" fmla="*/ 366 w 366"/>
                  <a:gd name="T19" fmla="*/ 20 h 20"/>
                  <a:gd name="T20" fmla="*/ 366 w 366"/>
                  <a:gd name="T21" fmla="*/ 11 h 20"/>
                  <a:gd name="T22" fmla="*/ 366 w 366"/>
                  <a:gd name="T23" fmla="*/ 11 h 20"/>
                  <a:gd name="T24" fmla="*/ 330 w 366"/>
                  <a:gd name="T25" fmla="*/ 10 h 20"/>
                  <a:gd name="T26" fmla="*/ 328 w 366"/>
                  <a:gd name="T27" fmla="*/ 19 h 20"/>
                  <a:gd name="T28" fmla="*/ 319 w 366"/>
                  <a:gd name="T29" fmla="*/ 19 h 20"/>
                  <a:gd name="T30" fmla="*/ 319 w 366"/>
                  <a:gd name="T31" fmla="*/ 10 h 20"/>
                  <a:gd name="T32" fmla="*/ 330 w 366"/>
                  <a:gd name="T33" fmla="*/ 10 h 20"/>
                  <a:gd name="T34" fmla="*/ 330 w 366"/>
                  <a:gd name="T35" fmla="*/ 10 h 20"/>
                  <a:gd name="T36" fmla="*/ 289 w 366"/>
                  <a:gd name="T37" fmla="*/ 9 h 20"/>
                  <a:gd name="T38" fmla="*/ 289 w 366"/>
                  <a:gd name="T39" fmla="*/ 18 h 20"/>
                  <a:gd name="T40" fmla="*/ 279 w 366"/>
                  <a:gd name="T41" fmla="*/ 18 h 20"/>
                  <a:gd name="T42" fmla="*/ 280 w 366"/>
                  <a:gd name="T43" fmla="*/ 9 h 20"/>
                  <a:gd name="T44" fmla="*/ 289 w 366"/>
                  <a:gd name="T45" fmla="*/ 9 h 20"/>
                  <a:gd name="T46" fmla="*/ 289 w 366"/>
                  <a:gd name="T47" fmla="*/ 9 h 20"/>
                  <a:gd name="T48" fmla="*/ 250 w 366"/>
                  <a:gd name="T49" fmla="*/ 7 h 20"/>
                  <a:gd name="T50" fmla="*/ 249 w 366"/>
                  <a:gd name="T51" fmla="*/ 17 h 20"/>
                  <a:gd name="T52" fmla="*/ 240 w 366"/>
                  <a:gd name="T53" fmla="*/ 17 h 20"/>
                  <a:gd name="T54" fmla="*/ 240 w 366"/>
                  <a:gd name="T55" fmla="*/ 7 h 20"/>
                  <a:gd name="T56" fmla="*/ 250 w 366"/>
                  <a:gd name="T57" fmla="*/ 7 h 20"/>
                  <a:gd name="T58" fmla="*/ 250 w 366"/>
                  <a:gd name="T59" fmla="*/ 7 h 20"/>
                  <a:gd name="T60" fmla="*/ 209 w 366"/>
                  <a:gd name="T61" fmla="*/ 6 h 20"/>
                  <a:gd name="T62" fmla="*/ 209 w 366"/>
                  <a:gd name="T63" fmla="*/ 15 h 20"/>
                  <a:gd name="T64" fmla="*/ 199 w 366"/>
                  <a:gd name="T65" fmla="*/ 15 h 20"/>
                  <a:gd name="T66" fmla="*/ 200 w 366"/>
                  <a:gd name="T67" fmla="*/ 6 h 20"/>
                  <a:gd name="T68" fmla="*/ 209 w 366"/>
                  <a:gd name="T69" fmla="*/ 6 h 20"/>
                  <a:gd name="T70" fmla="*/ 209 w 366"/>
                  <a:gd name="T71" fmla="*/ 6 h 20"/>
                  <a:gd name="T72" fmla="*/ 170 w 366"/>
                  <a:gd name="T73" fmla="*/ 5 h 20"/>
                  <a:gd name="T74" fmla="*/ 170 w 366"/>
                  <a:gd name="T75" fmla="*/ 14 h 20"/>
                  <a:gd name="T76" fmla="*/ 160 w 366"/>
                  <a:gd name="T77" fmla="*/ 14 h 20"/>
                  <a:gd name="T78" fmla="*/ 160 w 366"/>
                  <a:gd name="T79" fmla="*/ 5 h 20"/>
                  <a:gd name="T80" fmla="*/ 170 w 366"/>
                  <a:gd name="T81" fmla="*/ 5 h 20"/>
                  <a:gd name="T82" fmla="*/ 170 w 366"/>
                  <a:gd name="T83" fmla="*/ 5 h 20"/>
                  <a:gd name="T84" fmla="*/ 130 w 366"/>
                  <a:gd name="T85" fmla="*/ 3 h 20"/>
                  <a:gd name="T86" fmla="*/ 130 w 366"/>
                  <a:gd name="T87" fmla="*/ 13 h 20"/>
                  <a:gd name="T88" fmla="*/ 119 w 366"/>
                  <a:gd name="T89" fmla="*/ 13 h 20"/>
                  <a:gd name="T90" fmla="*/ 121 w 366"/>
                  <a:gd name="T91" fmla="*/ 3 h 20"/>
                  <a:gd name="T92" fmla="*/ 130 w 366"/>
                  <a:gd name="T93" fmla="*/ 3 h 20"/>
                  <a:gd name="T94" fmla="*/ 130 w 366"/>
                  <a:gd name="T95" fmla="*/ 3 h 20"/>
                  <a:gd name="T96" fmla="*/ 91 w 366"/>
                  <a:gd name="T97" fmla="*/ 2 h 20"/>
                  <a:gd name="T98" fmla="*/ 91 w 366"/>
                  <a:gd name="T99" fmla="*/ 11 h 20"/>
                  <a:gd name="T100" fmla="*/ 80 w 366"/>
                  <a:gd name="T101" fmla="*/ 11 h 20"/>
                  <a:gd name="T102" fmla="*/ 80 w 366"/>
                  <a:gd name="T103" fmla="*/ 2 h 20"/>
                  <a:gd name="T104" fmla="*/ 91 w 366"/>
                  <a:gd name="T105" fmla="*/ 2 h 20"/>
                  <a:gd name="T106" fmla="*/ 91 w 366"/>
                  <a:gd name="T107" fmla="*/ 2 h 20"/>
                  <a:gd name="T108" fmla="*/ 50 w 366"/>
                  <a:gd name="T109" fmla="*/ 1 h 20"/>
                  <a:gd name="T110" fmla="*/ 50 w 366"/>
                  <a:gd name="T111" fmla="*/ 10 h 20"/>
                  <a:gd name="T112" fmla="*/ 41 w 366"/>
                  <a:gd name="T113" fmla="*/ 10 h 20"/>
                  <a:gd name="T114" fmla="*/ 41 w 366"/>
                  <a:gd name="T115" fmla="*/ 1 h 20"/>
                  <a:gd name="T116" fmla="*/ 50 w 366"/>
                  <a:gd name="T1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6" h="20">
                    <a:moveTo>
                      <a:pt x="11" y="0"/>
                    </a:moveTo>
                    <a:lnTo>
                      <a:pt x="11" y="9"/>
                    </a:lnTo>
                    <a:lnTo>
                      <a:pt x="0" y="9"/>
                    </a:lnTo>
                    <a:lnTo>
                      <a:pt x="0" y="0"/>
                    </a:lnTo>
                    <a:lnTo>
                      <a:pt x="11" y="0"/>
                    </a:lnTo>
                    <a:lnTo>
                      <a:pt x="11" y="0"/>
                    </a:lnTo>
                    <a:close/>
                    <a:moveTo>
                      <a:pt x="366" y="11"/>
                    </a:moveTo>
                    <a:lnTo>
                      <a:pt x="358" y="11"/>
                    </a:lnTo>
                    <a:lnTo>
                      <a:pt x="358" y="20"/>
                    </a:lnTo>
                    <a:lnTo>
                      <a:pt x="366" y="20"/>
                    </a:lnTo>
                    <a:lnTo>
                      <a:pt x="366" y="11"/>
                    </a:lnTo>
                    <a:lnTo>
                      <a:pt x="366" y="11"/>
                    </a:lnTo>
                    <a:close/>
                    <a:moveTo>
                      <a:pt x="330" y="10"/>
                    </a:moveTo>
                    <a:lnTo>
                      <a:pt x="328" y="19"/>
                    </a:lnTo>
                    <a:lnTo>
                      <a:pt x="319" y="19"/>
                    </a:lnTo>
                    <a:lnTo>
                      <a:pt x="319" y="10"/>
                    </a:lnTo>
                    <a:lnTo>
                      <a:pt x="330" y="10"/>
                    </a:lnTo>
                    <a:lnTo>
                      <a:pt x="330" y="10"/>
                    </a:lnTo>
                    <a:close/>
                    <a:moveTo>
                      <a:pt x="289" y="9"/>
                    </a:moveTo>
                    <a:lnTo>
                      <a:pt x="289" y="18"/>
                    </a:lnTo>
                    <a:lnTo>
                      <a:pt x="279" y="18"/>
                    </a:lnTo>
                    <a:lnTo>
                      <a:pt x="280" y="9"/>
                    </a:lnTo>
                    <a:lnTo>
                      <a:pt x="289" y="9"/>
                    </a:lnTo>
                    <a:lnTo>
                      <a:pt x="289" y="9"/>
                    </a:lnTo>
                    <a:close/>
                    <a:moveTo>
                      <a:pt x="250" y="7"/>
                    </a:moveTo>
                    <a:lnTo>
                      <a:pt x="249" y="17"/>
                    </a:lnTo>
                    <a:lnTo>
                      <a:pt x="240" y="17"/>
                    </a:lnTo>
                    <a:lnTo>
                      <a:pt x="240" y="7"/>
                    </a:lnTo>
                    <a:lnTo>
                      <a:pt x="250" y="7"/>
                    </a:lnTo>
                    <a:lnTo>
                      <a:pt x="250" y="7"/>
                    </a:lnTo>
                    <a:close/>
                    <a:moveTo>
                      <a:pt x="209" y="6"/>
                    </a:moveTo>
                    <a:lnTo>
                      <a:pt x="209" y="15"/>
                    </a:lnTo>
                    <a:lnTo>
                      <a:pt x="199" y="15"/>
                    </a:lnTo>
                    <a:lnTo>
                      <a:pt x="200" y="6"/>
                    </a:lnTo>
                    <a:lnTo>
                      <a:pt x="209" y="6"/>
                    </a:lnTo>
                    <a:lnTo>
                      <a:pt x="209" y="6"/>
                    </a:lnTo>
                    <a:close/>
                    <a:moveTo>
                      <a:pt x="170" y="5"/>
                    </a:moveTo>
                    <a:lnTo>
                      <a:pt x="170" y="14"/>
                    </a:lnTo>
                    <a:lnTo>
                      <a:pt x="160" y="14"/>
                    </a:lnTo>
                    <a:lnTo>
                      <a:pt x="160" y="5"/>
                    </a:lnTo>
                    <a:lnTo>
                      <a:pt x="170" y="5"/>
                    </a:lnTo>
                    <a:lnTo>
                      <a:pt x="170" y="5"/>
                    </a:lnTo>
                    <a:close/>
                    <a:moveTo>
                      <a:pt x="130" y="3"/>
                    </a:moveTo>
                    <a:lnTo>
                      <a:pt x="130" y="13"/>
                    </a:lnTo>
                    <a:lnTo>
                      <a:pt x="119" y="13"/>
                    </a:lnTo>
                    <a:lnTo>
                      <a:pt x="121" y="3"/>
                    </a:lnTo>
                    <a:lnTo>
                      <a:pt x="130" y="3"/>
                    </a:lnTo>
                    <a:lnTo>
                      <a:pt x="130" y="3"/>
                    </a:lnTo>
                    <a:close/>
                    <a:moveTo>
                      <a:pt x="91" y="2"/>
                    </a:moveTo>
                    <a:lnTo>
                      <a:pt x="91" y="11"/>
                    </a:lnTo>
                    <a:lnTo>
                      <a:pt x="80" y="11"/>
                    </a:lnTo>
                    <a:lnTo>
                      <a:pt x="80" y="2"/>
                    </a:lnTo>
                    <a:lnTo>
                      <a:pt x="91" y="2"/>
                    </a:lnTo>
                    <a:lnTo>
                      <a:pt x="91" y="2"/>
                    </a:lnTo>
                    <a:close/>
                    <a:moveTo>
                      <a:pt x="50" y="1"/>
                    </a:moveTo>
                    <a:lnTo>
                      <a:pt x="50" y="10"/>
                    </a:lnTo>
                    <a:lnTo>
                      <a:pt x="41" y="10"/>
                    </a:lnTo>
                    <a:lnTo>
                      <a:pt x="41" y="1"/>
                    </a:lnTo>
                    <a:lnTo>
                      <a:pt x="50" y="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47" name="Freeform 307"/>
              <p:cNvSpPr>
                <a:spLocks noEditPoints="1"/>
              </p:cNvSpPr>
              <p:nvPr/>
            </p:nvSpPr>
            <p:spPr bwMode="auto">
              <a:xfrm>
                <a:off x="2605253" y="3644545"/>
                <a:ext cx="1344676" cy="93879"/>
              </a:xfrm>
              <a:custGeom>
                <a:avLst/>
                <a:gdLst>
                  <a:gd name="T0" fmla="*/ 10 w 487"/>
                  <a:gd name="T1" fmla="*/ 32 h 34"/>
                  <a:gd name="T2" fmla="*/ 0 w 487"/>
                  <a:gd name="T3" fmla="*/ 23 h 34"/>
                  <a:gd name="T4" fmla="*/ 9 w 487"/>
                  <a:gd name="T5" fmla="*/ 23 h 34"/>
                  <a:gd name="T6" fmla="*/ 487 w 487"/>
                  <a:gd name="T7" fmla="*/ 10 h 34"/>
                  <a:gd name="T8" fmla="*/ 477 w 487"/>
                  <a:gd name="T9" fmla="*/ 1 h 34"/>
                  <a:gd name="T10" fmla="*/ 487 w 487"/>
                  <a:gd name="T11" fmla="*/ 0 h 34"/>
                  <a:gd name="T12" fmla="*/ 448 w 487"/>
                  <a:gd name="T13" fmla="*/ 11 h 34"/>
                  <a:gd name="T14" fmla="*/ 437 w 487"/>
                  <a:gd name="T15" fmla="*/ 2 h 34"/>
                  <a:gd name="T16" fmla="*/ 446 w 487"/>
                  <a:gd name="T17" fmla="*/ 2 h 34"/>
                  <a:gd name="T18" fmla="*/ 407 w 487"/>
                  <a:gd name="T19" fmla="*/ 14 h 34"/>
                  <a:gd name="T20" fmla="*/ 397 w 487"/>
                  <a:gd name="T21" fmla="*/ 5 h 34"/>
                  <a:gd name="T22" fmla="*/ 407 w 487"/>
                  <a:gd name="T23" fmla="*/ 4 h 34"/>
                  <a:gd name="T24" fmla="*/ 368 w 487"/>
                  <a:gd name="T25" fmla="*/ 15 h 34"/>
                  <a:gd name="T26" fmla="*/ 358 w 487"/>
                  <a:gd name="T27" fmla="*/ 6 h 34"/>
                  <a:gd name="T28" fmla="*/ 367 w 487"/>
                  <a:gd name="T29" fmla="*/ 6 h 34"/>
                  <a:gd name="T30" fmla="*/ 328 w 487"/>
                  <a:gd name="T31" fmla="*/ 18 h 34"/>
                  <a:gd name="T32" fmla="*/ 317 w 487"/>
                  <a:gd name="T33" fmla="*/ 9 h 34"/>
                  <a:gd name="T34" fmla="*/ 328 w 487"/>
                  <a:gd name="T35" fmla="*/ 7 h 34"/>
                  <a:gd name="T36" fmla="*/ 288 w 487"/>
                  <a:gd name="T37" fmla="*/ 19 h 34"/>
                  <a:gd name="T38" fmla="*/ 278 w 487"/>
                  <a:gd name="T39" fmla="*/ 10 h 34"/>
                  <a:gd name="T40" fmla="*/ 288 w 487"/>
                  <a:gd name="T41" fmla="*/ 10 h 34"/>
                  <a:gd name="T42" fmla="*/ 248 w 487"/>
                  <a:gd name="T43" fmla="*/ 22 h 34"/>
                  <a:gd name="T44" fmla="*/ 237 w 487"/>
                  <a:gd name="T45" fmla="*/ 13 h 34"/>
                  <a:gd name="T46" fmla="*/ 248 w 487"/>
                  <a:gd name="T47" fmla="*/ 11 h 34"/>
                  <a:gd name="T48" fmla="*/ 209 w 487"/>
                  <a:gd name="T49" fmla="*/ 23 h 34"/>
                  <a:gd name="T50" fmla="*/ 198 w 487"/>
                  <a:gd name="T51" fmla="*/ 14 h 34"/>
                  <a:gd name="T52" fmla="*/ 209 w 487"/>
                  <a:gd name="T53" fmla="*/ 14 h 34"/>
                  <a:gd name="T54" fmla="*/ 169 w 487"/>
                  <a:gd name="T55" fmla="*/ 26 h 34"/>
                  <a:gd name="T56" fmla="*/ 159 w 487"/>
                  <a:gd name="T57" fmla="*/ 15 h 34"/>
                  <a:gd name="T58" fmla="*/ 168 w 487"/>
                  <a:gd name="T59" fmla="*/ 15 h 34"/>
                  <a:gd name="T60" fmla="*/ 129 w 487"/>
                  <a:gd name="T61" fmla="*/ 27 h 34"/>
                  <a:gd name="T62" fmla="*/ 118 w 487"/>
                  <a:gd name="T63" fmla="*/ 18 h 34"/>
                  <a:gd name="T64" fmla="*/ 129 w 487"/>
                  <a:gd name="T65" fmla="*/ 18 h 34"/>
                  <a:gd name="T66" fmla="*/ 90 w 487"/>
                  <a:gd name="T67" fmla="*/ 30 h 34"/>
                  <a:gd name="T68" fmla="*/ 79 w 487"/>
                  <a:gd name="T69" fmla="*/ 19 h 34"/>
                  <a:gd name="T70" fmla="*/ 88 w 487"/>
                  <a:gd name="T71" fmla="*/ 19 h 34"/>
                  <a:gd name="T72" fmla="*/ 49 w 487"/>
                  <a:gd name="T73" fmla="*/ 31 h 34"/>
                  <a:gd name="T74" fmla="*/ 39 w 487"/>
                  <a:gd name="T7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34">
                    <a:moveTo>
                      <a:pt x="9" y="23"/>
                    </a:moveTo>
                    <a:lnTo>
                      <a:pt x="10" y="32"/>
                    </a:lnTo>
                    <a:lnTo>
                      <a:pt x="0" y="34"/>
                    </a:lnTo>
                    <a:lnTo>
                      <a:pt x="0" y="23"/>
                    </a:lnTo>
                    <a:lnTo>
                      <a:pt x="9" y="23"/>
                    </a:lnTo>
                    <a:lnTo>
                      <a:pt x="9" y="23"/>
                    </a:lnTo>
                    <a:close/>
                    <a:moveTo>
                      <a:pt x="487" y="0"/>
                    </a:moveTo>
                    <a:lnTo>
                      <a:pt x="487" y="10"/>
                    </a:lnTo>
                    <a:lnTo>
                      <a:pt x="477" y="10"/>
                    </a:lnTo>
                    <a:lnTo>
                      <a:pt x="477" y="1"/>
                    </a:lnTo>
                    <a:lnTo>
                      <a:pt x="487" y="0"/>
                    </a:lnTo>
                    <a:lnTo>
                      <a:pt x="487" y="0"/>
                    </a:lnTo>
                    <a:close/>
                    <a:moveTo>
                      <a:pt x="446" y="2"/>
                    </a:moveTo>
                    <a:lnTo>
                      <a:pt x="448" y="11"/>
                    </a:lnTo>
                    <a:lnTo>
                      <a:pt x="437" y="13"/>
                    </a:lnTo>
                    <a:lnTo>
                      <a:pt x="437" y="2"/>
                    </a:lnTo>
                    <a:lnTo>
                      <a:pt x="446" y="2"/>
                    </a:lnTo>
                    <a:lnTo>
                      <a:pt x="446" y="2"/>
                    </a:lnTo>
                    <a:close/>
                    <a:moveTo>
                      <a:pt x="407" y="4"/>
                    </a:moveTo>
                    <a:lnTo>
                      <a:pt x="407" y="14"/>
                    </a:lnTo>
                    <a:lnTo>
                      <a:pt x="398" y="14"/>
                    </a:lnTo>
                    <a:lnTo>
                      <a:pt x="397" y="5"/>
                    </a:lnTo>
                    <a:lnTo>
                      <a:pt x="407" y="4"/>
                    </a:lnTo>
                    <a:lnTo>
                      <a:pt x="407" y="4"/>
                    </a:lnTo>
                    <a:close/>
                    <a:moveTo>
                      <a:pt x="367" y="6"/>
                    </a:moveTo>
                    <a:lnTo>
                      <a:pt x="368" y="15"/>
                    </a:lnTo>
                    <a:lnTo>
                      <a:pt x="358" y="17"/>
                    </a:lnTo>
                    <a:lnTo>
                      <a:pt x="358" y="6"/>
                    </a:lnTo>
                    <a:lnTo>
                      <a:pt x="367" y="6"/>
                    </a:lnTo>
                    <a:lnTo>
                      <a:pt x="367" y="6"/>
                    </a:lnTo>
                    <a:close/>
                    <a:moveTo>
                      <a:pt x="328" y="7"/>
                    </a:moveTo>
                    <a:lnTo>
                      <a:pt x="328" y="18"/>
                    </a:lnTo>
                    <a:lnTo>
                      <a:pt x="318" y="18"/>
                    </a:lnTo>
                    <a:lnTo>
                      <a:pt x="317" y="9"/>
                    </a:lnTo>
                    <a:lnTo>
                      <a:pt x="328" y="7"/>
                    </a:lnTo>
                    <a:lnTo>
                      <a:pt x="328" y="7"/>
                    </a:lnTo>
                    <a:close/>
                    <a:moveTo>
                      <a:pt x="288" y="10"/>
                    </a:moveTo>
                    <a:lnTo>
                      <a:pt x="288" y="19"/>
                    </a:lnTo>
                    <a:lnTo>
                      <a:pt x="278" y="21"/>
                    </a:lnTo>
                    <a:lnTo>
                      <a:pt x="278" y="10"/>
                    </a:lnTo>
                    <a:lnTo>
                      <a:pt x="288" y="10"/>
                    </a:lnTo>
                    <a:lnTo>
                      <a:pt x="288" y="10"/>
                    </a:lnTo>
                    <a:close/>
                    <a:moveTo>
                      <a:pt x="248" y="11"/>
                    </a:moveTo>
                    <a:lnTo>
                      <a:pt x="248" y="22"/>
                    </a:lnTo>
                    <a:lnTo>
                      <a:pt x="239" y="22"/>
                    </a:lnTo>
                    <a:lnTo>
                      <a:pt x="237" y="13"/>
                    </a:lnTo>
                    <a:lnTo>
                      <a:pt x="248" y="11"/>
                    </a:lnTo>
                    <a:lnTo>
                      <a:pt x="248" y="11"/>
                    </a:lnTo>
                    <a:close/>
                    <a:moveTo>
                      <a:pt x="209" y="14"/>
                    </a:moveTo>
                    <a:lnTo>
                      <a:pt x="209" y="23"/>
                    </a:lnTo>
                    <a:lnTo>
                      <a:pt x="198" y="24"/>
                    </a:lnTo>
                    <a:lnTo>
                      <a:pt x="198" y="14"/>
                    </a:lnTo>
                    <a:lnTo>
                      <a:pt x="209" y="14"/>
                    </a:lnTo>
                    <a:lnTo>
                      <a:pt x="209" y="14"/>
                    </a:lnTo>
                    <a:close/>
                    <a:moveTo>
                      <a:pt x="168" y="15"/>
                    </a:moveTo>
                    <a:lnTo>
                      <a:pt x="169" y="26"/>
                    </a:lnTo>
                    <a:lnTo>
                      <a:pt x="159" y="26"/>
                    </a:lnTo>
                    <a:lnTo>
                      <a:pt x="159" y="15"/>
                    </a:lnTo>
                    <a:lnTo>
                      <a:pt x="168" y="15"/>
                    </a:lnTo>
                    <a:lnTo>
                      <a:pt x="168" y="15"/>
                    </a:lnTo>
                    <a:close/>
                    <a:moveTo>
                      <a:pt x="129" y="18"/>
                    </a:moveTo>
                    <a:lnTo>
                      <a:pt x="129" y="27"/>
                    </a:lnTo>
                    <a:lnTo>
                      <a:pt x="118" y="27"/>
                    </a:lnTo>
                    <a:lnTo>
                      <a:pt x="118" y="18"/>
                    </a:lnTo>
                    <a:lnTo>
                      <a:pt x="129" y="18"/>
                    </a:lnTo>
                    <a:lnTo>
                      <a:pt x="129" y="18"/>
                    </a:lnTo>
                    <a:close/>
                    <a:moveTo>
                      <a:pt x="88" y="19"/>
                    </a:moveTo>
                    <a:lnTo>
                      <a:pt x="90" y="30"/>
                    </a:lnTo>
                    <a:lnTo>
                      <a:pt x="79" y="30"/>
                    </a:lnTo>
                    <a:lnTo>
                      <a:pt x="79" y="19"/>
                    </a:lnTo>
                    <a:lnTo>
                      <a:pt x="88" y="19"/>
                    </a:lnTo>
                    <a:lnTo>
                      <a:pt x="88" y="19"/>
                    </a:lnTo>
                    <a:close/>
                    <a:moveTo>
                      <a:pt x="49" y="21"/>
                    </a:moveTo>
                    <a:lnTo>
                      <a:pt x="49" y="31"/>
                    </a:lnTo>
                    <a:lnTo>
                      <a:pt x="40" y="31"/>
                    </a:lnTo>
                    <a:lnTo>
                      <a:pt x="39" y="22"/>
                    </a:lnTo>
                    <a:lnTo>
                      <a:pt x="49" y="2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48" name="Freeform 308"/>
              <p:cNvSpPr>
                <a:spLocks noEditPoints="1"/>
              </p:cNvSpPr>
              <p:nvPr/>
            </p:nvSpPr>
            <p:spPr bwMode="auto">
              <a:xfrm>
                <a:off x="3372850" y="3608651"/>
                <a:ext cx="1344676" cy="93879"/>
              </a:xfrm>
              <a:custGeom>
                <a:avLst/>
                <a:gdLst>
                  <a:gd name="T0" fmla="*/ 10 w 487"/>
                  <a:gd name="T1" fmla="*/ 32 h 34"/>
                  <a:gd name="T2" fmla="*/ 0 w 487"/>
                  <a:gd name="T3" fmla="*/ 23 h 34"/>
                  <a:gd name="T4" fmla="*/ 10 w 487"/>
                  <a:gd name="T5" fmla="*/ 23 h 34"/>
                  <a:gd name="T6" fmla="*/ 487 w 487"/>
                  <a:gd name="T7" fmla="*/ 10 h 34"/>
                  <a:gd name="T8" fmla="*/ 477 w 487"/>
                  <a:gd name="T9" fmla="*/ 1 h 34"/>
                  <a:gd name="T10" fmla="*/ 487 w 487"/>
                  <a:gd name="T11" fmla="*/ 0 h 34"/>
                  <a:gd name="T12" fmla="*/ 448 w 487"/>
                  <a:gd name="T13" fmla="*/ 11 h 34"/>
                  <a:gd name="T14" fmla="*/ 438 w 487"/>
                  <a:gd name="T15" fmla="*/ 2 h 34"/>
                  <a:gd name="T16" fmla="*/ 447 w 487"/>
                  <a:gd name="T17" fmla="*/ 2 h 34"/>
                  <a:gd name="T18" fmla="*/ 408 w 487"/>
                  <a:gd name="T19" fmla="*/ 14 h 34"/>
                  <a:gd name="T20" fmla="*/ 397 w 487"/>
                  <a:gd name="T21" fmla="*/ 5 h 34"/>
                  <a:gd name="T22" fmla="*/ 408 w 487"/>
                  <a:gd name="T23" fmla="*/ 3 h 34"/>
                  <a:gd name="T24" fmla="*/ 368 w 487"/>
                  <a:gd name="T25" fmla="*/ 15 h 34"/>
                  <a:gd name="T26" fmla="*/ 358 w 487"/>
                  <a:gd name="T27" fmla="*/ 6 h 34"/>
                  <a:gd name="T28" fmla="*/ 367 w 487"/>
                  <a:gd name="T29" fmla="*/ 6 h 34"/>
                  <a:gd name="T30" fmla="*/ 328 w 487"/>
                  <a:gd name="T31" fmla="*/ 18 h 34"/>
                  <a:gd name="T32" fmla="*/ 317 w 487"/>
                  <a:gd name="T33" fmla="*/ 7 h 34"/>
                  <a:gd name="T34" fmla="*/ 328 w 487"/>
                  <a:gd name="T35" fmla="*/ 7 h 34"/>
                  <a:gd name="T36" fmla="*/ 289 w 487"/>
                  <a:gd name="T37" fmla="*/ 19 h 34"/>
                  <a:gd name="T38" fmla="*/ 278 w 487"/>
                  <a:gd name="T39" fmla="*/ 10 h 34"/>
                  <a:gd name="T40" fmla="*/ 289 w 487"/>
                  <a:gd name="T41" fmla="*/ 10 h 34"/>
                  <a:gd name="T42" fmla="*/ 249 w 487"/>
                  <a:gd name="T43" fmla="*/ 22 h 34"/>
                  <a:gd name="T44" fmla="*/ 239 w 487"/>
                  <a:gd name="T45" fmla="*/ 11 h 34"/>
                  <a:gd name="T46" fmla="*/ 248 w 487"/>
                  <a:gd name="T47" fmla="*/ 11 h 34"/>
                  <a:gd name="T48" fmla="*/ 209 w 487"/>
                  <a:gd name="T49" fmla="*/ 23 h 34"/>
                  <a:gd name="T50" fmla="*/ 199 w 487"/>
                  <a:gd name="T51" fmla="*/ 14 h 34"/>
                  <a:gd name="T52" fmla="*/ 209 w 487"/>
                  <a:gd name="T53" fmla="*/ 13 h 34"/>
                  <a:gd name="T54" fmla="*/ 170 w 487"/>
                  <a:gd name="T55" fmla="*/ 24 h 34"/>
                  <a:gd name="T56" fmla="*/ 159 w 487"/>
                  <a:gd name="T57" fmla="*/ 15 h 34"/>
                  <a:gd name="T58" fmla="*/ 168 w 487"/>
                  <a:gd name="T59" fmla="*/ 15 h 34"/>
                  <a:gd name="T60" fmla="*/ 129 w 487"/>
                  <a:gd name="T61" fmla="*/ 27 h 34"/>
                  <a:gd name="T62" fmla="*/ 119 w 487"/>
                  <a:gd name="T63" fmla="*/ 18 h 34"/>
                  <a:gd name="T64" fmla="*/ 129 w 487"/>
                  <a:gd name="T65" fmla="*/ 17 h 34"/>
                  <a:gd name="T66" fmla="*/ 90 w 487"/>
                  <a:gd name="T67" fmla="*/ 28 h 34"/>
                  <a:gd name="T68" fmla="*/ 80 w 487"/>
                  <a:gd name="T69" fmla="*/ 19 h 34"/>
                  <a:gd name="T70" fmla="*/ 89 w 487"/>
                  <a:gd name="T71" fmla="*/ 19 h 34"/>
                  <a:gd name="T72" fmla="*/ 50 w 487"/>
                  <a:gd name="T73" fmla="*/ 31 h 34"/>
                  <a:gd name="T74" fmla="*/ 39 w 487"/>
                  <a:gd name="T7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34">
                    <a:moveTo>
                      <a:pt x="10" y="23"/>
                    </a:moveTo>
                    <a:lnTo>
                      <a:pt x="10" y="32"/>
                    </a:lnTo>
                    <a:lnTo>
                      <a:pt x="0" y="34"/>
                    </a:lnTo>
                    <a:lnTo>
                      <a:pt x="0" y="23"/>
                    </a:lnTo>
                    <a:lnTo>
                      <a:pt x="10" y="23"/>
                    </a:lnTo>
                    <a:lnTo>
                      <a:pt x="10" y="23"/>
                    </a:lnTo>
                    <a:close/>
                    <a:moveTo>
                      <a:pt x="487" y="0"/>
                    </a:moveTo>
                    <a:lnTo>
                      <a:pt x="487" y="10"/>
                    </a:lnTo>
                    <a:lnTo>
                      <a:pt x="478" y="10"/>
                    </a:lnTo>
                    <a:lnTo>
                      <a:pt x="477" y="1"/>
                    </a:lnTo>
                    <a:lnTo>
                      <a:pt x="487" y="0"/>
                    </a:lnTo>
                    <a:lnTo>
                      <a:pt x="487" y="0"/>
                    </a:lnTo>
                    <a:close/>
                    <a:moveTo>
                      <a:pt x="447" y="2"/>
                    </a:moveTo>
                    <a:lnTo>
                      <a:pt x="448" y="11"/>
                    </a:lnTo>
                    <a:lnTo>
                      <a:pt x="438" y="13"/>
                    </a:lnTo>
                    <a:lnTo>
                      <a:pt x="438" y="2"/>
                    </a:lnTo>
                    <a:lnTo>
                      <a:pt x="447" y="2"/>
                    </a:lnTo>
                    <a:lnTo>
                      <a:pt x="447" y="2"/>
                    </a:lnTo>
                    <a:close/>
                    <a:moveTo>
                      <a:pt x="408" y="3"/>
                    </a:moveTo>
                    <a:lnTo>
                      <a:pt x="408" y="14"/>
                    </a:lnTo>
                    <a:lnTo>
                      <a:pt x="398" y="14"/>
                    </a:lnTo>
                    <a:lnTo>
                      <a:pt x="397" y="5"/>
                    </a:lnTo>
                    <a:lnTo>
                      <a:pt x="408" y="3"/>
                    </a:lnTo>
                    <a:lnTo>
                      <a:pt x="408" y="3"/>
                    </a:lnTo>
                    <a:close/>
                    <a:moveTo>
                      <a:pt x="367" y="6"/>
                    </a:moveTo>
                    <a:lnTo>
                      <a:pt x="368" y="15"/>
                    </a:lnTo>
                    <a:lnTo>
                      <a:pt x="358" y="17"/>
                    </a:lnTo>
                    <a:lnTo>
                      <a:pt x="358" y="6"/>
                    </a:lnTo>
                    <a:lnTo>
                      <a:pt x="367" y="6"/>
                    </a:lnTo>
                    <a:lnTo>
                      <a:pt x="367" y="6"/>
                    </a:lnTo>
                    <a:close/>
                    <a:moveTo>
                      <a:pt x="328" y="7"/>
                    </a:moveTo>
                    <a:lnTo>
                      <a:pt x="328" y="18"/>
                    </a:lnTo>
                    <a:lnTo>
                      <a:pt x="319" y="18"/>
                    </a:lnTo>
                    <a:lnTo>
                      <a:pt x="317" y="7"/>
                    </a:lnTo>
                    <a:lnTo>
                      <a:pt x="328" y="7"/>
                    </a:lnTo>
                    <a:lnTo>
                      <a:pt x="328" y="7"/>
                    </a:lnTo>
                    <a:close/>
                    <a:moveTo>
                      <a:pt x="289" y="10"/>
                    </a:moveTo>
                    <a:lnTo>
                      <a:pt x="289" y="19"/>
                    </a:lnTo>
                    <a:lnTo>
                      <a:pt x="278" y="19"/>
                    </a:lnTo>
                    <a:lnTo>
                      <a:pt x="278" y="10"/>
                    </a:lnTo>
                    <a:lnTo>
                      <a:pt x="289" y="10"/>
                    </a:lnTo>
                    <a:lnTo>
                      <a:pt x="289" y="10"/>
                    </a:lnTo>
                    <a:close/>
                    <a:moveTo>
                      <a:pt x="248" y="11"/>
                    </a:moveTo>
                    <a:lnTo>
                      <a:pt x="249" y="22"/>
                    </a:lnTo>
                    <a:lnTo>
                      <a:pt x="239" y="22"/>
                    </a:lnTo>
                    <a:lnTo>
                      <a:pt x="239" y="11"/>
                    </a:lnTo>
                    <a:lnTo>
                      <a:pt x="248" y="11"/>
                    </a:lnTo>
                    <a:lnTo>
                      <a:pt x="248" y="11"/>
                    </a:lnTo>
                    <a:close/>
                    <a:moveTo>
                      <a:pt x="209" y="13"/>
                    </a:moveTo>
                    <a:lnTo>
                      <a:pt x="209" y="23"/>
                    </a:lnTo>
                    <a:lnTo>
                      <a:pt x="199" y="23"/>
                    </a:lnTo>
                    <a:lnTo>
                      <a:pt x="199" y="14"/>
                    </a:lnTo>
                    <a:lnTo>
                      <a:pt x="209" y="13"/>
                    </a:lnTo>
                    <a:lnTo>
                      <a:pt x="209" y="13"/>
                    </a:lnTo>
                    <a:close/>
                    <a:moveTo>
                      <a:pt x="168" y="15"/>
                    </a:moveTo>
                    <a:lnTo>
                      <a:pt x="170" y="24"/>
                    </a:lnTo>
                    <a:lnTo>
                      <a:pt x="159" y="26"/>
                    </a:lnTo>
                    <a:lnTo>
                      <a:pt x="159" y="15"/>
                    </a:lnTo>
                    <a:lnTo>
                      <a:pt x="168" y="15"/>
                    </a:lnTo>
                    <a:lnTo>
                      <a:pt x="168" y="15"/>
                    </a:lnTo>
                    <a:close/>
                    <a:moveTo>
                      <a:pt x="129" y="17"/>
                    </a:moveTo>
                    <a:lnTo>
                      <a:pt x="129" y="27"/>
                    </a:lnTo>
                    <a:lnTo>
                      <a:pt x="120" y="27"/>
                    </a:lnTo>
                    <a:lnTo>
                      <a:pt x="119" y="18"/>
                    </a:lnTo>
                    <a:lnTo>
                      <a:pt x="129" y="17"/>
                    </a:lnTo>
                    <a:lnTo>
                      <a:pt x="129" y="17"/>
                    </a:lnTo>
                    <a:close/>
                    <a:moveTo>
                      <a:pt x="89" y="19"/>
                    </a:moveTo>
                    <a:lnTo>
                      <a:pt x="90" y="28"/>
                    </a:lnTo>
                    <a:lnTo>
                      <a:pt x="80" y="30"/>
                    </a:lnTo>
                    <a:lnTo>
                      <a:pt x="80" y="19"/>
                    </a:lnTo>
                    <a:lnTo>
                      <a:pt x="89" y="19"/>
                    </a:lnTo>
                    <a:lnTo>
                      <a:pt x="89" y="19"/>
                    </a:lnTo>
                    <a:close/>
                    <a:moveTo>
                      <a:pt x="50" y="20"/>
                    </a:moveTo>
                    <a:lnTo>
                      <a:pt x="50" y="31"/>
                    </a:lnTo>
                    <a:lnTo>
                      <a:pt x="40" y="31"/>
                    </a:lnTo>
                    <a:lnTo>
                      <a:pt x="39" y="22"/>
                    </a:lnTo>
                    <a:lnTo>
                      <a:pt x="50" y="2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49" name="Freeform 309"/>
              <p:cNvSpPr/>
              <p:nvPr/>
            </p:nvSpPr>
            <p:spPr bwMode="auto">
              <a:xfrm>
                <a:off x="6244436" y="1319665"/>
                <a:ext cx="30373" cy="27611"/>
              </a:xfrm>
              <a:custGeom>
                <a:avLst/>
                <a:gdLst>
                  <a:gd name="T0" fmla="*/ 11 w 11"/>
                  <a:gd name="T1" fmla="*/ 0 h 10"/>
                  <a:gd name="T2" fmla="*/ 11 w 11"/>
                  <a:gd name="T3" fmla="*/ 0 h 10"/>
                  <a:gd name="T4" fmla="*/ 1 w 11"/>
                  <a:gd name="T5" fmla="*/ 0 h 10"/>
                  <a:gd name="T6" fmla="*/ 0 w 11"/>
                  <a:gd name="T7" fmla="*/ 0 h 10"/>
                  <a:gd name="T8" fmla="*/ 0 w 11"/>
                  <a:gd name="T9" fmla="*/ 10 h 10"/>
                  <a:gd name="T10" fmla="*/ 1 w 11"/>
                  <a:gd name="T11" fmla="*/ 10 h 10"/>
                  <a:gd name="T12" fmla="*/ 11 w 11"/>
                  <a:gd name="T13" fmla="*/ 10 h 10"/>
                  <a:gd name="T14" fmla="*/ 11 w 11"/>
                  <a:gd name="T15" fmla="*/ 10 h 10"/>
                  <a:gd name="T16" fmla="*/ 11 w 11"/>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11" y="0"/>
                    </a:moveTo>
                    <a:lnTo>
                      <a:pt x="11" y="0"/>
                    </a:lnTo>
                    <a:lnTo>
                      <a:pt x="1" y="0"/>
                    </a:lnTo>
                    <a:lnTo>
                      <a:pt x="0" y="0"/>
                    </a:lnTo>
                    <a:lnTo>
                      <a:pt x="0" y="10"/>
                    </a:lnTo>
                    <a:lnTo>
                      <a:pt x="1" y="10"/>
                    </a:lnTo>
                    <a:lnTo>
                      <a:pt x="11" y="10"/>
                    </a:lnTo>
                    <a:lnTo>
                      <a:pt x="11" y="10"/>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50" name="Freeform 310"/>
              <p:cNvSpPr/>
              <p:nvPr/>
            </p:nvSpPr>
            <p:spPr bwMode="auto">
              <a:xfrm>
                <a:off x="6357642" y="1322427"/>
                <a:ext cx="27611" cy="30373"/>
              </a:xfrm>
              <a:custGeom>
                <a:avLst/>
                <a:gdLst>
                  <a:gd name="T0" fmla="*/ 10 w 10"/>
                  <a:gd name="T1" fmla="*/ 0 h 11"/>
                  <a:gd name="T2" fmla="*/ 2 w 10"/>
                  <a:gd name="T3" fmla="*/ 0 h 11"/>
                  <a:gd name="T4" fmla="*/ 0 w 10"/>
                  <a:gd name="T5" fmla="*/ 0 h 11"/>
                  <a:gd name="T6" fmla="*/ 0 w 10"/>
                  <a:gd name="T7" fmla="*/ 11 h 11"/>
                  <a:gd name="T8" fmla="*/ 1 w 10"/>
                  <a:gd name="T9" fmla="*/ 11 h 11"/>
                  <a:gd name="T10" fmla="*/ 9 w 10"/>
                  <a:gd name="T11" fmla="*/ 11 h 11"/>
                  <a:gd name="T12" fmla="*/ 10 w 1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10" y="0"/>
                    </a:moveTo>
                    <a:lnTo>
                      <a:pt x="2" y="0"/>
                    </a:lnTo>
                    <a:lnTo>
                      <a:pt x="0" y="0"/>
                    </a:lnTo>
                    <a:lnTo>
                      <a:pt x="0" y="11"/>
                    </a:lnTo>
                    <a:lnTo>
                      <a:pt x="1" y="11"/>
                    </a:lnTo>
                    <a:lnTo>
                      <a:pt x="9" y="11"/>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51" name="Freeform 311"/>
              <p:cNvSpPr/>
              <p:nvPr/>
            </p:nvSpPr>
            <p:spPr bwMode="auto">
              <a:xfrm>
                <a:off x="6465328" y="1330710"/>
                <a:ext cx="27611" cy="27611"/>
              </a:xfrm>
              <a:custGeom>
                <a:avLst/>
                <a:gdLst>
                  <a:gd name="T0" fmla="*/ 10 w 10"/>
                  <a:gd name="T1" fmla="*/ 0 h 10"/>
                  <a:gd name="T2" fmla="*/ 4 w 10"/>
                  <a:gd name="T3" fmla="*/ 0 h 10"/>
                  <a:gd name="T4" fmla="*/ 0 w 10"/>
                  <a:gd name="T5" fmla="*/ 0 h 10"/>
                  <a:gd name="T6" fmla="*/ 0 w 10"/>
                  <a:gd name="T7" fmla="*/ 9 h 10"/>
                  <a:gd name="T8" fmla="*/ 2 w 10"/>
                  <a:gd name="T9" fmla="*/ 9 h 10"/>
                  <a:gd name="T10" fmla="*/ 10 w 10"/>
                  <a:gd name="T11" fmla="*/ 10 h 10"/>
                  <a:gd name="T12" fmla="*/ 10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0"/>
                    </a:moveTo>
                    <a:lnTo>
                      <a:pt x="4" y="0"/>
                    </a:lnTo>
                    <a:lnTo>
                      <a:pt x="0" y="0"/>
                    </a:lnTo>
                    <a:lnTo>
                      <a:pt x="0" y="9"/>
                    </a:lnTo>
                    <a:lnTo>
                      <a:pt x="2" y="9"/>
                    </a:lnTo>
                    <a:lnTo>
                      <a:pt x="10" y="10"/>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52" name="Freeform 312"/>
              <p:cNvSpPr/>
              <p:nvPr/>
            </p:nvSpPr>
            <p:spPr bwMode="auto">
              <a:xfrm>
                <a:off x="6573011" y="1336232"/>
                <a:ext cx="33134" cy="30373"/>
              </a:xfrm>
              <a:custGeom>
                <a:avLst/>
                <a:gdLst>
                  <a:gd name="T0" fmla="*/ 12 w 12"/>
                  <a:gd name="T1" fmla="*/ 2 h 11"/>
                  <a:gd name="T2" fmla="*/ 5 w 12"/>
                  <a:gd name="T3" fmla="*/ 0 h 11"/>
                  <a:gd name="T4" fmla="*/ 1 w 12"/>
                  <a:gd name="T5" fmla="*/ 0 h 11"/>
                  <a:gd name="T6" fmla="*/ 0 w 12"/>
                  <a:gd name="T7" fmla="*/ 10 h 11"/>
                  <a:gd name="T8" fmla="*/ 4 w 12"/>
                  <a:gd name="T9" fmla="*/ 11 h 11"/>
                  <a:gd name="T10" fmla="*/ 10 w 12"/>
                  <a:gd name="T11" fmla="*/ 11 h 11"/>
                  <a:gd name="T12" fmla="*/ 12 w 1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12" y="2"/>
                    </a:moveTo>
                    <a:lnTo>
                      <a:pt x="5" y="0"/>
                    </a:lnTo>
                    <a:lnTo>
                      <a:pt x="1" y="0"/>
                    </a:lnTo>
                    <a:lnTo>
                      <a:pt x="0" y="10"/>
                    </a:lnTo>
                    <a:lnTo>
                      <a:pt x="4" y="11"/>
                    </a:lnTo>
                    <a:lnTo>
                      <a:pt x="10" y="11"/>
                    </a:lnTo>
                    <a:lnTo>
                      <a:pt x="12"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53" name="Freeform 313"/>
              <p:cNvSpPr/>
              <p:nvPr/>
            </p:nvSpPr>
            <p:spPr bwMode="auto">
              <a:xfrm>
                <a:off x="6683457" y="1347277"/>
                <a:ext cx="30373" cy="30373"/>
              </a:xfrm>
              <a:custGeom>
                <a:avLst/>
                <a:gdLst>
                  <a:gd name="T0" fmla="*/ 11 w 11"/>
                  <a:gd name="T1" fmla="*/ 2 h 11"/>
                  <a:gd name="T2" fmla="*/ 4 w 11"/>
                  <a:gd name="T3" fmla="*/ 0 h 11"/>
                  <a:gd name="T4" fmla="*/ 0 w 11"/>
                  <a:gd name="T5" fmla="*/ 0 h 11"/>
                  <a:gd name="T6" fmla="*/ 0 w 11"/>
                  <a:gd name="T7" fmla="*/ 9 h 11"/>
                  <a:gd name="T8" fmla="*/ 3 w 11"/>
                  <a:gd name="T9" fmla="*/ 11 h 11"/>
                  <a:gd name="T10" fmla="*/ 10 w 11"/>
                  <a:gd name="T11" fmla="*/ 11 h 11"/>
                  <a:gd name="T12" fmla="*/ 11 w 1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1" y="2"/>
                    </a:moveTo>
                    <a:lnTo>
                      <a:pt x="4" y="0"/>
                    </a:lnTo>
                    <a:lnTo>
                      <a:pt x="0" y="0"/>
                    </a:lnTo>
                    <a:lnTo>
                      <a:pt x="0" y="9"/>
                    </a:lnTo>
                    <a:lnTo>
                      <a:pt x="3" y="11"/>
                    </a:lnTo>
                    <a:lnTo>
                      <a:pt x="10" y="11"/>
                    </a:lnTo>
                    <a:lnTo>
                      <a:pt x="11"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54" name="Freeform 314"/>
              <p:cNvSpPr/>
              <p:nvPr/>
            </p:nvSpPr>
            <p:spPr bwMode="auto">
              <a:xfrm>
                <a:off x="6793902" y="1358321"/>
                <a:ext cx="27611" cy="33134"/>
              </a:xfrm>
              <a:custGeom>
                <a:avLst/>
                <a:gdLst>
                  <a:gd name="T0" fmla="*/ 10 w 10"/>
                  <a:gd name="T1" fmla="*/ 2 h 12"/>
                  <a:gd name="T2" fmla="*/ 4 w 10"/>
                  <a:gd name="T3" fmla="*/ 2 h 12"/>
                  <a:gd name="T4" fmla="*/ 1 w 10"/>
                  <a:gd name="T5" fmla="*/ 0 h 12"/>
                  <a:gd name="T6" fmla="*/ 0 w 10"/>
                  <a:gd name="T7" fmla="*/ 11 h 12"/>
                  <a:gd name="T8" fmla="*/ 2 w 10"/>
                  <a:gd name="T9" fmla="*/ 11 h 12"/>
                  <a:gd name="T10" fmla="*/ 9 w 10"/>
                  <a:gd name="T11" fmla="*/ 12 h 12"/>
                  <a:gd name="T12" fmla="*/ 10 w 10"/>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10" y="2"/>
                    </a:moveTo>
                    <a:lnTo>
                      <a:pt x="4" y="2"/>
                    </a:lnTo>
                    <a:lnTo>
                      <a:pt x="1" y="0"/>
                    </a:lnTo>
                    <a:lnTo>
                      <a:pt x="0" y="11"/>
                    </a:lnTo>
                    <a:lnTo>
                      <a:pt x="2" y="11"/>
                    </a:lnTo>
                    <a:lnTo>
                      <a:pt x="9" y="12"/>
                    </a:lnTo>
                    <a:lnTo>
                      <a:pt x="10"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55" name="Freeform 315"/>
              <p:cNvSpPr/>
              <p:nvPr/>
            </p:nvSpPr>
            <p:spPr bwMode="auto">
              <a:xfrm>
                <a:off x="6901588" y="1377650"/>
                <a:ext cx="33134" cy="27611"/>
              </a:xfrm>
              <a:custGeom>
                <a:avLst/>
                <a:gdLst>
                  <a:gd name="T0" fmla="*/ 12 w 12"/>
                  <a:gd name="T1" fmla="*/ 1 h 10"/>
                  <a:gd name="T2" fmla="*/ 4 w 12"/>
                  <a:gd name="T3" fmla="*/ 0 h 10"/>
                  <a:gd name="T4" fmla="*/ 1 w 12"/>
                  <a:gd name="T5" fmla="*/ 0 h 10"/>
                  <a:gd name="T6" fmla="*/ 0 w 12"/>
                  <a:gd name="T7" fmla="*/ 9 h 10"/>
                  <a:gd name="T8" fmla="*/ 3 w 12"/>
                  <a:gd name="T9" fmla="*/ 9 h 10"/>
                  <a:gd name="T10" fmla="*/ 9 w 12"/>
                  <a:gd name="T11" fmla="*/ 10 h 10"/>
                  <a:gd name="T12" fmla="*/ 12 w 12"/>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2" y="1"/>
                    </a:moveTo>
                    <a:lnTo>
                      <a:pt x="4" y="0"/>
                    </a:lnTo>
                    <a:lnTo>
                      <a:pt x="1" y="0"/>
                    </a:lnTo>
                    <a:lnTo>
                      <a:pt x="0" y="9"/>
                    </a:lnTo>
                    <a:lnTo>
                      <a:pt x="3" y="9"/>
                    </a:lnTo>
                    <a:lnTo>
                      <a:pt x="9" y="10"/>
                    </a:lnTo>
                    <a:lnTo>
                      <a:pt x="12" y="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56" name="Freeform 316"/>
              <p:cNvSpPr/>
              <p:nvPr/>
            </p:nvSpPr>
            <p:spPr bwMode="auto">
              <a:xfrm>
                <a:off x="7009271" y="1391455"/>
                <a:ext cx="33134" cy="33134"/>
              </a:xfrm>
              <a:custGeom>
                <a:avLst/>
                <a:gdLst>
                  <a:gd name="T0" fmla="*/ 12 w 12"/>
                  <a:gd name="T1" fmla="*/ 3 h 12"/>
                  <a:gd name="T2" fmla="*/ 12 w 12"/>
                  <a:gd name="T3" fmla="*/ 3 h 12"/>
                  <a:gd name="T4" fmla="*/ 4 w 12"/>
                  <a:gd name="T5" fmla="*/ 1 h 12"/>
                  <a:gd name="T6" fmla="*/ 1 w 12"/>
                  <a:gd name="T7" fmla="*/ 0 h 12"/>
                  <a:gd name="T8" fmla="*/ 0 w 12"/>
                  <a:gd name="T9" fmla="*/ 10 h 12"/>
                  <a:gd name="T10" fmla="*/ 1 w 12"/>
                  <a:gd name="T11" fmla="*/ 10 h 12"/>
                  <a:gd name="T12" fmla="*/ 9 w 12"/>
                  <a:gd name="T13" fmla="*/ 12 h 12"/>
                  <a:gd name="T14" fmla="*/ 9 w 12"/>
                  <a:gd name="T15" fmla="*/ 12 h 12"/>
                  <a:gd name="T16" fmla="*/ 12 w 12"/>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3"/>
                    </a:moveTo>
                    <a:lnTo>
                      <a:pt x="12" y="3"/>
                    </a:lnTo>
                    <a:lnTo>
                      <a:pt x="4" y="1"/>
                    </a:lnTo>
                    <a:lnTo>
                      <a:pt x="1" y="0"/>
                    </a:lnTo>
                    <a:lnTo>
                      <a:pt x="0" y="10"/>
                    </a:lnTo>
                    <a:lnTo>
                      <a:pt x="1" y="10"/>
                    </a:lnTo>
                    <a:lnTo>
                      <a:pt x="9" y="12"/>
                    </a:lnTo>
                    <a:lnTo>
                      <a:pt x="9" y="12"/>
                    </a:lnTo>
                    <a:lnTo>
                      <a:pt x="12" y="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57" name="Freeform 317"/>
              <p:cNvSpPr/>
              <p:nvPr/>
            </p:nvSpPr>
            <p:spPr bwMode="auto">
              <a:xfrm>
                <a:off x="7116957" y="1413544"/>
                <a:ext cx="33134" cy="33134"/>
              </a:xfrm>
              <a:custGeom>
                <a:avLst/>
                <a:gdLst>
                  <a:gd name="T0" fmla="*/ 12 w 12"/>
                  <a:gd name="T1" fmla="*/ 1 h 12"/>
                  <a:gd name="T2" fmla="*/ 11 w 12"/>
                  <a:gd name="T3" fmla="*/ 1 h 12"/>
                  <a:gd name="T4" fmla="*/ 3 w 12"/>
                  <a:gd name="T5" fmla="*/ 0 h 12"/>
                  <a:gd name="T6" fmla="*/ 2 w 12"/>
                  <a:gd name="T7" fmla="*/ 0 h 12"/>
                  <a:gd name="T8" fmla="*/ 0 w 12"/>
                  <a:gd name="T9" fmla="*/ 9 h 12"/>
                  <a:gd name="T10" fmla="*/ 0 w 12"/>
                  <a:gd name="T11" fmla="*/ 10 h 12"/>
                  <a:gd name="T12" fmla="*/ 8 w 12"/>
                  <a:gd name="T13" fmla="*/ 12 h 12"/>
                  <a:gd name="T14" fmla="*/ 9 w 12"/>
                  <a:gd name="T15" fmla="*/ 12 h 12"/>
                  <a:gd name="T16" fmla="*/ 12 w 12"/>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
                    </a:moveTo>
                    <a:lnTo>
                      <a:pt x="11" y="1"/>
                    </a:lnTo>
                    <a:lnTo>
                      <a:pt x="3" y="0"/>
                    </a:lnTo>
                    <a:lnTo>
                      <a:pt x="2" y="0"/>
                    </a:lnTo>
                    <a:lnTo>
                      <a:pt x="0" y="9"/>
                    </a:lnTo>
                    <a:lnTo>
                      <a:pt x="0" y="10"/>
                    </a:lnTo>
                    <a:lnTo>
                      <a:pt x="8" y="12"/>
                    </a:lnTo>
                    <a:lnTo>
                      <a:pt x="9" y="12"/>
                    </a:lnTo>
                    <a:lnTo>
                      <a:pt x="12" y="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58" name="Freeform 318"/>
              <p:cNvSpPr/>
              <p:nvPr/>
            </p:nvSpPr>
            <p:spPr bwMode="auto">
              <a:xfrm>
                <a:off x="7221880" y="1435633"/>
                <a:ext cx="35896" cy="30373"/>
              </a:xfrm>
              <a:custGeom>
                <a:avLst/>
                <a:gdLst>
                  <a:gd name="T0" fmla="*/ 13 w 13"/>
                  <a:gd name="T1" fmla="*/ 2 h 11"/>
                  <a:gd name="T2" fmla="*/ 9 w 13"/>
                  <a:gd name="T3" fmla="*/ 1 h 11"/>
                  <a:gd name="T4" fmla="*/ 3 w 13"/>
                  <a:gd name="T5" fmla="*/ 0 h 11"/>
                  <a:gd name="T6" fmla="*/ 0 w 13"/>
                  <a:gd name="T7" fmla="*/ 10 h 11"/>
                  <a:gd name="T8" fmla="*/ 8 w 13"/>
                  <a:gd name="T9" fmla="*/ 11 h 11"/>
                  <a:gd name="T10" fmla="*/ 11 w 13"/>
                  <a:gd name="T11" fmla="*/ 11 h 11"/>
                  <a:gd name="T12" fmla="*/ 13 w 1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3" y="2"/>
                    </a:moveTo>
                    <a:lnTo>
                      <a:pt x="9" y="1"/>
                    </a:lnTo>
                    <a:lnTo>
                      <a:pt x="3" y="0"/>
                    </a:lnTo>
                    <a:lnTo>
                      <a:pt x="0" y="10"/>
                    </a:lnTo>
                    <a:lnTo>
                      <a:pt x="8" y="11"/>
                    </a:lnTo>
                    <a:lnTo>
                      <a:pt x="11" y="11"/>
                    </a:lnTo>
                    <a:lnTo>
                      <a:pt x="13"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59" name="Freeform 319"/>
              <p:cNvSpPr/>
              <p:nvPr/>
            </p:nvSpPr>
            <p:spPr bwMode="auto">
              <a:xfrm>
                <a:off x="7329564" y="1460484"/>
                <a:ext cx="33134" cy="33134"/>
              </a:xfrm>
              <a:custGeom>
                <a:avLst/>
                <a:gdLst>
                  <a:gd name="T0" fmla="*/ 12 w 12"/>
                  <a:gd name="T1" fmla="*/ 2 h 12"/>
                  <a:gd name="T2" fmla="*/ 8 w 12"/>
                  <a:gd name="T3" fmla="*/ 1 h 12"/>
                  <a:gd name="T4" fmla="*/ 3 w 12"/>
                  <a:gd name="T5" fmla="*/ 0 h 12"/>
                  <a:gd name="T6" fmla="*/ 0 w 12"/>
                  <a:gd name="T7" fmla="*/ 10 h 12"/>
                  <a:gd name="T8" fmla="*/ 6 w 12"/>
                  <a:gd name="T9" fmla="*/ 10 h 12"/>
                  <a:gd name="T10" fmla="*/ 10 w 12"/>
                  <a:gd name="T11" fmla="*/ 12 h 12"/>
                  <a:gd name="T12" fmla="*/ 12 w 12"/>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2"/>
                    </a:moveTo>
                    <a:lnTo>
                      <a:pt x="8" y="1"/>
                    </a:lnTo>
                    <a:lnTo>
                      <a:pt x="3" y="0"/>
                    </a:lnTo>
                    <a:lnTo>
                      <a:pt x="0" y="10"/>
                    </a:lnTo>
                    <a:lnTo>
                      <a:pt x="6" y="10"/>
                    </a:lnTo>
                    <a:lnTo>
                      <a:pt x="10" y="12"/>
                    </a:lnTo>
                    <a:lnTo>
                      <a:pt x="12"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60" name="Freeform 320"/>
              <p:cNvSpPr/>
              <p:nvPr/>
            </p:nvSpPr>
            <p:spPr bwMode="auto">
              <a:xfrm>
                <a:off x="7434487" y="1488096"/>
                <a:ext cx="35896" cy="33134"/>
              </a:xfrm>
              <a:custGeom>
                <a:avLst/>
                <a:gdLst>
                  <a:gd name="T0" fmla="*/ 13 w 13"/>
                  <a:gd name="T1" fmla="*/ 3 h 12"/>
                  <a:gd name="T2" fmla="*/ 7 w 13"/>
                  <a:gd name="T3" fmla="*/ 0 h 12"/>
                  <a:gd name="T4" fmla="*/ 3 w 13"/>
                  <a:gd name="T5" fmla="*/ 0 h 12"/>
                  <a:gd name="T6" fmla="*/ 0 w 13"/>
                  <a:gd name="T7" fmla="*/ 9 h 12"/>
                  <a:gd name="T8" fmla="*/ 4 w 13"/>
                  <a:gd name="T9" fmla="*/ 11 h 12"/>
                  <a:gd name="T10" fmla="*/ 11 w 13"/>
                  <a:gd name="T11" fmla="*/ 12 h 12"/>
                  <a:gd name="T12" fmla="*/ 13 w 13"/>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3" y="3"/>
                    </a:moveTo>
                    <a:lnTo>
                      <a:pt x="7" y="0"/>
                    </a:lnTo>
                    <a:lnTo>
                      <a:pt x="3" y="0"/>
                    </a:lnTo>
                    <a:lnTo>
                      <a:pt x="0" y="9"/>
                    </a:lnTo>
                    <a:lnTo>
                      <a:pt x="4" y="11"/>
                    </a:lnTo>
                    <a:lnTo>
                      <a:pt x="11" y="12"/>
                    </a:lnTo>
                    <a:lnTo>
                      <a:pt x="13" y="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61" name="Freeform 321"/>
              <p:cNvSpPr/>
              <p:nvPr/>
            </p:nvSpPr>
            <p:spPr bwMode="auto">
              <a:xfrm>
                <a:off x="7544933" y="1518467"/>
                <a:ext cx="30373" cy="35896"/>
              </a:xfrm>
              <a:custGeom>
                <a:avLst/>
                <a:gdLst>
                  <a:gd name="T0" fmla="*/ 11 w 11"/>
                  <a:gd name="T1" fmla="*/ 2 h 13"/>
                  <a:gd name="T2" fmla="*/ 10 w 11"/>
                  <a:gd name="T3" fmla="*/ 2 h 13"/>
                  <a:gd name="T4" fmla="*/ 2 w 11"/>
                  <a:gd name="T5" fmla="*/ 0 h 13"/>
                  <a:gd name="T6" fmla="*/ 2 w 11"/>
                  <a:gd name="T7" fmla="*/ 0 h 13"/>
                  <a:gd name="T8" fmla="*/ 0 w 11"/>
                  <a:gd name="T9" fmla="*/ 9 h 13"/>
                  <a:gd name="T10" fmla="*/ 0 w 11"/>
                  <a:gd name="T11" fmla="*/ 10 h 13"/>
                  <a:gd name="T12" fmla="*/ 6 w 11"/>
                  <a:gd name="T13" fmla="*/ 12 h 13"/>
                  <a:gd name="T14" fmla="*/ 9 w 11"/>
                  <a:gd name="T15" fmla="*/ 13 h 13"/>
                  <a:gd name="T16" fmla="*/ 11 w 11"/>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11" y="2"/>
                    </a:moveTo>
                    <a:lnTo>
                      <a:pt x="10" y="2"/>
                    </a:lnTo>
                    <a:lnTo>
                      <a:pt x="2" y="0"/>
                    </a:lnTo>
                    <a:lnTo>
                      <a:pt x="2" y="0"/>
                    </a:lnTo>
                    <a:lnTo>
                      <a:pt x="0" y="9"/>
                    </a:lnTo>
                    <a:lnTo>
                      <a:pt x="0" y="10"/>
                    </a:lnTo>
                    <a:lnTo>
                      <a:pt x="6" y="12"/>
                    </a:lnTo>
                    <a:lnTo>
                      <a:pt x="9" y="13"/>
                    </a:lnTo>
                    <a:lnTo>
                      <a:pt x="11"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62" name="Freeform 322"/>
              <p:cNvSpPr/>
              <p:nvPr/>
            </p:nvSpPr>
            <p:spPr bwMode="auto">
              <a:xfrm>
                <a:off x="7647096" y="1551601"/>
                <a:ext cx="33134" cy="35896"/>
              </a:xfrm>
              <a:custGeom>
                <a:avLst/>
                <a:gdLst>
                  <a:gd name="T0" fmla="*/ 12 w 12"/>
                  <a:gd name="T1" fmla="*/ 3 h 13"/>
                  <a:gd name="T2" fmla="*/ 8 w 12"/>
                  <a:gd name="T3" fmla="*/ 1 h 13"/>
                  <a:gd name="T4" fmla="*/ 3 w 12"/>
                  <a:gd name="T5" fmla="*/ 0 h 13"/>
                  <a:gd name="T6" fmla="*/ 0 w 12"/>
                  <a:gd name="T7" fmla="*/ 9 h 13"/>
                  <a:gd name="T8" fmla="*/ 4 w 12"/>
                  <a:gd name="T9" fmla="*/ 11 h 13"/>
                  <a:gd name="T10" fmla="*/ 10 w 12"/>
                  <a:gd name="T11" fmla="*/ 13 h 13"/>
                  <a:gd name="T12" fmla="*/ 12 w 12"/>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12" y="3"/>
                    </a:moveTo>
                    <a:lnTo>
                      <a:pt x="8" y="1"/>
                    </a:lnTo>
                    <a:lnTo>
                      <a:pt x="3" y="0"/>
                    </a:lnTo>
                    <a:lnTo>
                      <a:pt x="0" y="9"/>
                    </a:lnTo>
                    <a:lnTo>
                      <a:pt x="4" y="11"/>
                    </a:lnTo>
                    <a:lnTo>
                      <a:pt x="10" y="13"/>
                    </a:lnTo>
                    <a:lnTo>
                      <a:pt x="12" y="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63" name="Freeform 323"/>
              <p:cNvSpPr/>
              <p:nvPr/>
            </p:nvSpPr>
            <p:spPr bwMode="auto">
              <a:xfrm>
                <a:off x="7752019" y="1587497"/>
                <a:ext cx="33134" cy="35896"/>
              </a:xfrm>
              <a:custGeom>
                <a:avLst/>
                <a:gdLst>
                  <a:gd name="T0" fmla="*/ 12 w 12"/>
                  <a:gd name="T1" fmla="*/ 4 h 13"/>
                  <a:gd name="T2" fmla="*/ 11 w 12"/>
                  <a:gd name="T3" fmla="*/ 2 h 13"/>
                  <a:gd name="T4" fmla="*/ 4 w 12"/>
                  <a:gd name="T5" fmla="*/ 0 h 13"/>
                  <a:gd name="T6" fmla="*/ 3 w 12"/>
                  <a:gd name="T7" fmla="*/ 0 h 13"/>
                  <a:gd name="T8" fmla="*/ 0 w 12"/>
                  <a:gd name="T9" fmla="*/ 9 h 13"/>
                  <a:gd name="T10" fmla="*/ 2 w 12"/>
                  <a:gd name="T11" fmla="*/ 10 h 13"/>
                  <a:gd name="T12" fmla="*/ 8 w 12"/>
                  <a:gd name="T13" fmla="*/ 11 h 13"/>
                  <a:gd name="T14" fmla="*/ 9 w 12"/>
                  <a:gd name="T15" fmla="*/ 13 h 13"/>
                  <a:gd name="T16" fmla="*/ 12 w 12"/>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12" y="4"/>
                    </a:moveTo>
                    <a:lnTo>
                      <a:pt x="11" y="2"/>
                    </a:lnTo>
                    <a:lnTo>
                      <a:pt x="4" y="0"/>
                    </a:lnTo>
                    <a:lnTo>
                      <a:pt x="3" y="0"/>
                    </a:lnTo>
                    <a:lnTo>
                      <a:pt x="0" y="9"/>
                    </a:lnTo>
                    <a:lnTo>
                      <a:pt x="2" y="10"/>
                    </a:lnTo>
                    <a:lnTo>
                      <a:pt x="8" y="11"/>
                    </a:lnTo>
                    <a:lnTo>
                      <a:pt x="9" y="13"/>
                    </a:lnTo>
                    <a:lnTo>
                      <a:pt x="12"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64" name="Freeform 324"/>
              <p:cNvSpPr/>
              <p:nvPr/>
            </p:nvSpPr>
            <p:spPr bwMode="auto">
              <a:xfrm>
                <a:off x="7854180" y="1623391"/>
                <a:ext cx="35896" cy="35896"/>
              </a:xfrm>
              <a:custGeom>
                <a:avLst/>
                <a:gdLst>
                  <a:gd name="T0" fmla="*/ 13 w 13"/>
                  <a:gd name="T1" fmla="*/ 4 h 13"/>
                  <a:gd name="T2" fmla="*/ 8 w 13"/>
                  <a:gd name="T3" fmla="*/ 2 h 13"/>
                  <a:gd name="T4" fmla="*/ 4 w 13"/>
                  <a:gd name="T5" fmla="*/ 0 h 13"/>
                  <a:gd name="T6" fmla="*/ 0 w 13"/>
                  <a:gd name="T7" fmla="*/ 10 h 13"/>
                  <a:gd name="T8" fmla="*/ 5 w 13"/>
                  <a:gd name="T9" fmla="*/ 11 h 13"/>
                  <a:gd name="T10" fmla="*/ 9 w 13"/>
                  <a:gd name="T11" fmla="*/ 13 h 13"/>
                  <a:gd name="T12" fmla="*/ 13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3" y="4"/>
                    </a:moveTo>
                    <a:lnTo>
                      <a:pt x="8" y="2"/>
                    </a:lnTo>
                    <a:lnTo>
                      <a:pt x="4" y="0"/>
                    </a:lnTo>
                    <a:lnTo>
                      <a:pt x="0" y="10"/>
                    </a:lnTo>
                    <a:lnTo>
                      <a:pt x="5" y="11"/>
                    </a:lnTo>
                    <a:lnTo>
                      <a:pt x="9" y="13"/>
                    </a:lnTo>
                    <a:lnTo>
                      <a:pt x="13"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65" name="Freeform 325"/>
              <p:cNvSpPr/>
              <p:nvPr/>
            </p:nvSpPr>
            <p:spPr bwMode="auto">
              <a:xfrm>
                <a:off x="7953581" y="1664809"/>
                <a:ext cx="38656" cy="35896"/>
              </a:xfrm>
              <a:custGeom>
                <a:avLst/>
                <a:gdLst>
                  <a:gd name="T0" fmla="*/ 14 w 14"/>
                  <a:gd name="T1" fmla="*/ 4 h 13"/>
                  <a:gd name="T2" fmla="*/ 12 w 14"/>
                  <a:gd name="T3" fmla="*/ 3 h 13"/>
                  <a:gd name="T4" fmla="*/ 6 w 14"/>
                  <a:gd name="T5" fmla="*/ 0 h 13"/>
                  <a:gd name="T6" fmla="*/ 4 w 14"/>
                  <a:gd name="T7" fmla="*/ 0 h 13"/>
                  <a:gd name="T8" fmla="*/ 0 w 14"/>
                  <a:gd name="T9" fmla="*/ 9 h 13"/>
                  <a:gd name="T10" fmla="*/ 2 w 14"/>
                  <a:gd name="T11" fmla="*/ 9 h 13"/>
                  <a:gd name="T12" fmla="*/ 8 w 14"/>
                  <a:gd name="T13" fmla="*/ 12 h 13"/>
                  <a:gd name="T14" fmla="*/ 10 w 14"/>
                  <a:gd name="T15" fmla="*/ 13 h 13"/>
                  <a:gd name="T16" fmla="*/ 14 w 14"/>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4" y="4"/>
                    </a:moveTo>
                    <a:lnTo>
                      <a:pt x="12" y="3"/>
                    </a:lnTo>
                    <a:lnTo>
                      <a:pt x="6" y="0"/>
                    </a:lnTo>
                    <a:lnTo>
                      <a:pt x="4" y="0"/>
                    </a:lnTo>
                    <a:lnTo>
                      <a:pt x="0" y="9"/>
                    </a:lnTo>
                    <a:lnTo>
                      <a:pt x="2" y="9"/>
                    </a:lnTo>
                    <a:lnTo>
                      <a:pt x="8" y="12"/>
                    </a:lnTo>
                    <a:lnTo>
                      <a:pt x="10" y="13"/>
                    </a:lnTo>
                    <a:lnTo>
                      <a:pt x="14"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66" name="Freeform 326"/>
              <p:cNvSpPr/>
              <p:nvPr/>
            </p:nvSpPr>
            <p:spPr bwMode="auto">
              <a:xfrm>
                <a:off x="8055744" y="1708987"/>
                <a:ext cx="35896" cy="35896"/>
              </a:xfrm>
              <a:custGeom>
                <a:avLst/>
                <a:gdLst>
                  <a:gd name="T0" fmla="*/ 13 w 13"/>
                  <a:gd name="T1" fmla="*/ 4 h 13"/>
                  <a:gd name="T2" fmla="*/ 8 w 13"/>
                  <a:gd name="T3" fmla="*/ 1 h 13"/>
                  <a:gd name="T4" fmla="*/ 4 w 13"/>
                  <a:gd name="T5" fmla="*/ 0 h 13"/>
                  <a:gd name="T6" fmla="*/ 0 w 13"/>
                  <a:gd name="T7" fmla="*/ 9 h 13"/>
                  <a:gd name="T8" fmla="*/ 4 w 13"/>
                  <a:gd name="T9" fmla="*/ 10 h 13"/>
                  <a:gd name="T10" fmla="*/ 9 w 13"/>
                  <a:gd name="T11" fmla="*/ 13 h 13"/>
                  <a:gd name="T12" fmla="*/ 13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3" y="4"/>
                    </a:moveTo>
                    <a:lnTo>
                      <a:pt x="8" y="1"/>
                    </a:lnTo>
                    <a:lnTo>
                      <a:pt x="4" y="0"/>
                    </a:lnTo>
                    <a:lnTo>
                      <a:pt x="0" y="9"/>
                    </a:lnTo>
                    <a:lnTo>
                      <a:pt x="4" y="10"/>
                    </a:lnTo>
                    <a:lnTo>
                      <a:pt x="9" y="13"/>
                    </a:lnTo>
                    <a:lnTo>
                      <a:pt x="13"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67" name="Freeform 327"/>
              <p:cNvSpPr/>
              <p:nvPr/>
            </p:nvSpPr>
            <p:spPr bwMode="auto">
              <a:xfrm>
                <a:off x="8157906" y="1755925"/>
                <a:ext cx="35896" cy="35896"/>
              </a:xfrm>
              <a:custGeom>
                <a:avLst/>
                <a:gdLst>
                  <a:gd name="T0" fmla="*/ 13 w 13"/>
                  <a:gd name="T1" fmla="*/ 4 h 13"/>
                  <a:gd name="T2" fmla="*/ 9 w 13"/>
                  <a:gd name="T3" fmla="*/ 1 h 13"/>
                  <a:gd name="T4" fmla="*/ 4 w 13"/>
                  <a:gd name="T5" fmla="*/ 0 h 13"/>
                  <a:gd name="T6" fmla="*/ 0 w 13"/>
                  <a:gd name="T7" fmla="*/ 8 h 13"/>
                  <a:gd name="T8" fmla="*/ 5 w 13"/>
                  <a:gd name="T9" fmla="*/ 10 h 13"/>
                  <a:gd name="T10" fmla="*/ 9 w 13"/>
                  <a:gd name="T11" fmla="*/ 13 h 13"/>
                  <a:gd name="T12" fmla="*/ 13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3" y="4"/>
                    </a:moveTo>
                    <a:lnTo>
                      <a:pt x="9" y="1"/>
                    </a:lnTo>
                    <a:lnTo>
                      <a:pt x="4" y="0"/>
                    </a:lnTo>
                    <a:lnTo>
                      <a:pt x="0" y="8"/>
                    </a:lnTo>
                    <a:lnTo>
                      <a:pt x="5" y="10"/>
                    </a:lnTo>
                    <a:lnTo>
                      <a:pt x="9" y="13"/>
                    </a:lnTo>
                    <a:lnTo>
                      <a:pt x="13"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68" name="Freeform 328"/>
              <p:cNvSpPr/>
              <p:nvPr/>
            </p:nvSpPr>
            <p:spPr bwMode="auto">
              <a:xfrm>
                <a:off x="8254547" y="1802866"/>
                <a:ext cx="35896" cy="35896"/>
              </a:xfrm>
              <a:custGeom>
                <a:avLst/>
                <a:gdLst>
                  <a:gd name="T0" fmla="*/ 13 w 13"/>
                  <a:gd name="T1" fmla="*/ 5 h 13"/>
                  <a:gd name="T2" fmla="*/ 10 w 13"/>
                  <a:gd name="T3" fmla="*/ 4 h 13"/>
                  <a:gd name="T4" fmla="*/ 5 w 13"/>
                  <a:gd name="T5" fmla="*/ 0 h 13"/>
                  <a:gd name="T6" fmla="*/ 4 w 13"/>
                  <a:gd name="T7" fmla="*/ 0 h 13"/>
                  <a:gd name="T8" fmla="*/ 0 w 13"/>
                  <a:gd name="T9" fmla="*/ 9 h 13"/>
                  <a:gd name="T10" fmla="*/ 0 w 13"/>
                  <a:gd name="T11" fmla="*/ 9 h 13"/>
                  <a:gd name="T12" fmla="*/ 6 w 13"/>
                  <a:gd name="T13" fmla="*/ 12 h 13"/>
                  <a:gd name="T14" fmla="*/ 9 w 13"/>
                  <a:gd name="T15" fmla="*/ 13 h 13"/>
                  <a:gd name="T16" fmla="*/ 13 w 13"/>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5"/>
                    </a:moveTo>
                    <a:lnTo>
                      <a:pt x="10" y="4"/>
                    </a:lnTo>
                    <a:lnTo>
                      <a:pt x="5" y="0"/>
                    </a:lnTo>
                    <a:lnTo>
                      <a:pt x="4" y="0"/>
                    </a:lnTo>
                    <a:lnTo>
                      <a:pt x="0" y="9"/>
                    </a:lnTo>
                    <a:lnTo>
                      <a:pt x="0" y="9"/>
                    </a:lnTo>
                    <a:lnTo>
                      <a:pt x="6" y="12"/>
                    </a:lnTo>
                    <a:lnTo>
                      <a:pt x="9" y="13"/>
                    </a:lnTo>
                    <a:lnTo>
                      <a:pt x="13" y="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69" name="Freeform 329"/>
              <p:cNvSpPr/>
              <p:nvPr/>
            </p:nvSpPr>
            <p:spPr bwMode="auto">
              <a:xfrm>
                <a:off x="8351186" y="1852566"/>
                <a:ext cx="35896" cy="41418"/>
              </a:xfrm>
              <a:custGeom>
                <a:avLst/>
                <a:gdLst>
                  <a:gd name="T0" fmla="*/ 13 w 13"/>
                  <a:gd name="T1" fmla="*/ 6 h 15"/>
                  <a:gd name="T2" fmla="*/ 12 w 13"/>
                  <a:gd name="T3" fmla="*/ 6 h 15"/>
                  <a:gd name="T4" fmla="*/ 7 w 13"/>
                  <a:gd name="T5" fmla="*/ 2 h 15"/>
                  <a:gd name="T6" fmla="*/ 4 w 13"/>
                  <a:gd name="T7" fmla="*/ 0 h 15"/>
                  <a:gd name="T8" fmla="*/ 0 w 13"/>
                  <a:gd name="T9" fmla="*/ 9 h 15"/>
                  <a:gd name="T10" fmla="*/ 2 w 13"/>
                  <a:gd name="T11" fmla="*/ 11 h 15"/>
                  <a:gd name="T12" fmla="*/ 7 w 13"/>
                  <a:gd name="T13" fmla="*/ 13 h 15"/>
                  <a:gd name="T14" fmla="*/ 8 w 13"/>
                  <a:gd name="T15" fmla="*/ 15 h 15"/>
                  <a:gd name="T16" fmla="*/ 13 w 13"/>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5">
                    <a:moveTo>
                      <a:pt x="13" y="6"/>
                    </a:moveTo>
                    <a:lnTo>
                      <a:pt x="12" y="6"/>
                    </a:lnTo>
                    <a:lnTo>
                      <a:pt x="7" y="2"/>
                    </a:lnTo>
                    <a:lnTo>
                      <a:pt x="4" y="0"/>
                    </a:lnTo>
                    <a:lnTo>
                      <a:pt x="0" y="9"/>
                    </a:lnTo>
                    <a:lnTo>
                      <a:pt x="2" y="11"/>
                    </a:lnTo>
                    <a:lnTo>
                      <a:pt x="7" y="13"/>
                    </a:lnTo>
                    <a:lnTo>
                      <a:pt x="8" y="15"/>
                    </a:lnTo>
                    <a:lnTo>
                      <a:pt x="13"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70" name="Freeform 330"/>
              <p:cNvSpPr/>
              <p:nvPr/>
            </p:nvSpPr>
            <p:spPr bwMode="auto">
              <a:xfrm>
                <a:off x="8445064" y="1910549"/>
                <a:ext cx="41418" cy="35896"/>
              </a:xfrm>
              <a:custGeom>
                <a:avLst/>
                <a:gdLst>
                  <a:gd name="T0" fmla="*/ 15 w 15"/>
                  <a:gd name="T1" fmla="*/ 5 h 13"/>
                  <a:gd name="T2" fmla="*/ 13 w 15"/>
                  <a:gd name="T3" fmla="*/ 4 h 13"/>
                  <a:gd name="T4" fmla="*/ 8 w 15"/>
                  <a:gd name="T5" fmla="*/ 2 h 13"/>
                  <a:gd name="T6" fmla="*/ 5 w 15"/>
                  <a:gd name="T7" fmla="*/ 0 h 13"/>
                  <a:gd name="T8" fmla="*/ 0 w 15"/>
                  <a:gd name="T9" fmla="*/ 8 h 13"/>
                  <a:gd name="T10" fmla="*/ 3 w 15"/>
                  <a:gd name="T11" fmla="*/ 9 h 13"/>
                  <a:gd name="T12" fmla="*/ 8 w 15"/>
                  <a:gd name="T13" fmla="*/ 13 h 13"/>
                  <a:gd name="T14" fmla="*/ 9 w 15"/>
                  <a:gd name="T15" fmla="*/ 13 h 13"/>
                  <a:gd name="T16" fmla="*/ 15 w 15"/>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15" y="5"/>
                    </a:moveTo>
                    <a:lnTo>
                      <a:pt x="13" y="4"/>
                    </a:lnTo>
                    <a:lnTo>
                      <a:pt x="8" y="2"/>
                    </a:lnTo>
                    <a:lnTo>
                      <a:pt x="5" y="0"/>
                    </a:lnTo>
                    <a:lnTo>
                      <a:pt x="0" y="8"/>
                    </a:lnTo>
                    <a:lnTo>
                      <a:pt x="3" y="9"/>
                    </a:lnTo>
                    <a:lnTo>
                      <a:pt x="8" y="13"/>
                    </a:lnTo>
                    <a:lnTo>
                      <a:pt x="9" y="13"/>
                    </a:lnTo>
                    <a:lnTo>
                      <a:pt x="15" y="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71" name="Freeform 331"/>
              <p:cNvSpPr/>
              <p:nvPr/>
            </p:nvSpPr>
            <p:spPr bwMode="auto">
              <a:xfrm>
                <a:off x="8538943" y="1968534"/>
                <a:ext cx="41418" cy="35896"/>
              </a:xfrm>
              <a:custGeom>
                <a:avLst/>
                <a:gdLst>
                  <a:gd name="T0" fmla="*/ 15 w 15"/>
                  <a:gd name="T1" fmla="*/ 5 h 13"/>
                  <a:gd name="T2" fmla="*/ 13 w 15"/>
                  <a:gd name="T3" fmla="*/ 4 h 13"/>
                  <a:gd name="T4" fmla="*/ 8 w 15"/>
                  <a:gd name="T5" fmla="*/ 1 h 13"/>
                  <a:gd name="T6" fmla="*/ 5 w 15"/>
                  <a:gd name="T7" fmla="*/ 0 h 13"/>
                  <a:gd name="T8" fmla="*/ 0 w 15"/>
                  <a:gd name="T9" fmla="*/ 8 h 13"/>
                  <a:gd name="T10" fmla="*/ 3 w 15"/>
                  <a:gd name="T11" fmla="*/ 9 h 13"/>
                  <a:gd name="T12" fmla="*/ 8 w 15"/>
                  <a:gd name="T13" fmla="*/ 13 h 13"/>
                  <a:gd name="T14" fmla="*/ 8 w 15"/>
                  <a:gd name="T15" fmla="*/ 13 h 13"/>
                  <a:gd name="T16" fmla="*/ 15 w 15"/>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15" y="5"/>
                    </a:moveTo>
                    <a:lnTo>
                      <a:pt x="13" y="4"/>
                    </a:lnTo>
                    <a:lnTo>
                      <a:pt x="8" y="1"/>
                    </a:lnTo>
                    <a:lnTo>
                      <a:pt x="5" y="0"/>
                    </a:lnTo>
                    <a:lnTo>
                      <a:pt x="0" y="8"/>
                    </a:lnTo>
                    <a:lnTo>
                      <a:pt x="3" y="9"/>
                    </a:lnTo>
                    <a:lnTo>
                      <a:pt x="8" y="13"/>
                    </a:lnTo>
                    <a:lnTo>
                      <a:pt x="8" y="13"/>
                    </a:lnTo>
                    <a:lnTo>
                      <a:pt x="15" y="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72" name="Freeform 332"/>
              <p:cNvSpPr/>
              <p:nvPr/>
            </p:nvSpPr>
            <p:spPr bwMode="auto">
              <a:xfrm>
                <a:off x="8630062" y="2029279"/>
                <a:ext cx="38656" cy="35896"/>
              </a:xfrm>
              <a:custGeom>
                <a:avLst/>
                <a:gdLst>
                  <a:gd name="T0" fmla="*/ 14 w 14"/>
                  <a:gd name="T1" fmla="*/ 6 h 13"/>
                  <a:gd name="T2" fmla="*/ 13 w 14"/>
                  <a:gd name="T3" fmla="*/ 4 h 13"/>
                  <a:gd name="T4" fmla="*/ 8 w 14"/>
                  <a:gd name="T5" fmla="*/ 0 h 13"/>
                  <a:gd name="T6" fmla="*/ 6 w 14"/>
                  <a:gd name="T7" fmla="*/ 0 h 13"/>
                  <a:gd name="T8" fmla="*/ 0 w 14"/>
                  <a:gd name="T9" fmla="*/ 8 h 13"/>
                  <a:gd name="T10" fmla="*/ 2 w 14"/>
                  <a:gd name="T11" fmla="*/ 10 h 13"/>
                  <a:gd name="T12" fmla="*/ 8 w 14"/>
                  <a:gd name="T13" fmla="*/ 13 h 13"/>
                  <a:gd name="T14" fmla="*/ 9 w 14"/>
                  <a:gd name="T15" fmla="*/ 13 h 13"/>
                  <a:gd name="T16" fmla="*/ 14 w 14"/>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4" y="6"/>
                    </a:moveTo>
                    <a:lnTo>
                      <a:pt x="13" y="4"/>
                    </a:lnTo>
                    <a:lnTo>
                      <a:pt x="8" y="0"/>
                    </a:lnTo>
                    <a:lnTo>
                      <a:pt x="6" y="0"/>
                    </a:lnTo>
                    <a:lnTo>
                      <a:pt x="0" y="8"/>
                    </a:lnTo>
                    <a:lnTo>
                      <a:pt x="2" y="10"/>
                    </a:lnTo>
                    <a:lnTo>
                      <a:pt x="8" y="13"/>
                    </a:lnTo>
                    <a:lnTo>
                      <a:pt x="9" y="13"/>
                    </a:lnTo>
                    <a:lnTo>
                      <a:pt x="14"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73" name="Freeform 333"/>
              <p:cNvSpPr/>
              <p:nvPr/>
            </p:nvSpPr>
            <p:spPr bwMode="auto">
              <a:xfrm>
                <a:off x="8721178" y="2092785"/>
                <a:ext cx="38656" cy="38656"/>
              </a:xfrm>
              <a:custGeom>
                <a:avLst/>
                <a:gdLst>
                  <a:gd name="T0" fmla="*/ 14 w 14"/>
                  <a:gd name="T1" fmla="*/ 6 h 14"/>
                  <a:gd name="T2" fmla="*/ 11 w 14"/>
                  <a:gd name="T3" fmla="*/ 5 h 14"/>
                  <a:gd name="T4" fmla="*/ 6 w 14"/>
                  <a:gd name="T5" fmla="*/ 1 h 14"/>
                  <a:gd name="T6" fmla="*/ 6 w 14"/>
                  <a:gd name="T7" fmla="*/ 0 h 14"/>
                  <a:gd name="T8" fmla="*/ 0 w 14"/>
                  <a:gd name="T9" fmla="*/ 7 h 14"/>
                  <a:gd name="T10" fmla="*/ 1 w 14"/>
                  <a:gd name="T11" fmla="*/ 9 h 14"/>
                  <a:gd name="T12" fmla="*/ 6 w 14"/>
                  <a:gd name="T13" fmla="*/ 13 h 14"/>
                  <a:gd name="T14" fmla="*/ 7 w 14"/>
                  <a:gd name="T15" fmla="*/ 14 h 14"/>
                  <a:gd name="T16" fmla="*/ 14 w 14"/>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4" y="6"/>
                    </a:moveTo>
                    <a:lnTo>
                      <a:pt x="11" y="5"/>
                    </a:lnTo>
                    <a:lnTo>
                      <a:pt x="6" y="1"/>
                    </a:lnTo>
                    <a:lnTo>
                      <a:pt x="6" y="0"/>
                    </a:lnTo>
                    <a:lnTo>
                      <a:pt x="0" y="7"/>
                    </a:lnTo>
                    <a:lnTo>
                      <a:pt x="1" y="9"/>
                    </a:lnTo>
                    <a:lnTo>
                      <a:pt x="6" y="13"/>
                    </a:lnTo>
                    <a:lnTo>
                      <a:pt x="7" y="14"/>
                    </a:lnTo>
                    <a:lnTo>
                      <a:pt x="14"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74" name="Freeform 334"/>
              <p:cNvSpPr/>
              <p:nvPr/>
            </p:nvSpPr>
            <p:spPr bwMode="auto">
              <a:xfrm>
                <a:off x="8806775" y="2159052"/>
                <a:ext cx="38656" cy="41418"/>
              </a:xfrm>
              <a:custGeom>
                <a:avLst/>
                <a:gdLst>
                  <a:gd name="T0" fmla="*/ 14 w 14"/>
                  <a:gd name="T1" fmla="*/ 7 h 15"/>
                  <a:gd name="T2" fmla="*/ 12 w 14"/>
                  <a:gd name="T3" fmla="*/ 4 h 15"/>
                  <a:gd name="T4" fmla="*/ 6 w 14"/>
                  <a:gd name="T5" fmla="*/ 0 h 15"/>
                  <a:gd name="T6" fmla="*/ 0 w 14"/>
                  <a:gd name="T7" fmla="*/ 8 h 15"/>
                  <a:gd name="T8" fmla="*/ 5 w 14"/>
                  <a:gd name="T9" fmla="*/ 12 h 15"/>
                  <a:gd name="T10" fmla="*/ 8 w 14"/>
                  <a:gd name="T11" fmla="*/ 15 h 15"/>
                  <a:gd name="T12" fmla="*/ 14 w 14"/>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4" y="7"/>
                    </a:moveTo>
                    <a:lnTo>
                      <a:pt x="12" y="4"/>
                    </a:lnTo>
                    <a:lnTo>
                      <a:pt x="6" y="0"/>
                    </a:lnTo>
                    <a:lnTo>
                      <a:pt x="0" y="8"/>
                    </a:lnTo>
                    <a:lnTo>
                      <a:pt x="5" y="12"/>
                    </a:lnTo>
                    <a:lnTo>
                      <a:pt x="8" y="15"/>
                    </a:lnTo>
                    <a:lnTo>
                      <a:pt x="14" y="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75" name="Freeform 335"/>
              <p:cNvSpPr/>
              <p:nvPr/>
            </p:nvSpPr>
            <p:spPr bwMode="auto">
              <a:xfrm>
                <a:off x="8892369" y="2228081"/>
                <a:ext cx="35896" cy="41418"/>
              </a:xfrm>
              <a:custGeom>
                <a:avLst/>
                <a:gdLst>
                  <a:gd name="T0" fmla="*/ 13 w 13"/>
                  <a:gd name="T1" fmla="*/ 7 h 15"/>
                  <a:gd name="T2" fmla="*/ 9 w 13"/>
                  <a:gd name="T3" fmla="*/ 3 h 15"/>
                  <a:gd name="T4" fmla="*/ 7 w 13"/>
                  <a:gd name="T5" fmla="*/ 0 h 15"/>
                  <a:gd name="T6" fmla="*/ 0 w 13"/>
                  <a:gd name="T7" fmla="*/ 8 h 15"/>
                  <a:gd name="T8" fmla="*/ 3 w 13"/>
                  <a:gd name="T9" fmla="*/ 11 h 15"/>
                  <a:gd name="T10" fmla="*/ 7 w 13"/>
                  <a:gd name="T11" fmla="*/ 15 h 15"/>
                  <a:gd name="T12" fmla="*/ 13 w 13"/>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7"/>
                    </a:moveTo>
                    <a:lnTo>
                      <a:pt x="9" y="3"/>
                    </a:lnTo>
                    <a:lnTo>
                      <a:pt x="7" y="0"/>
                    </a:lnTo>
                    <a:lnTo>
                      <a:pt x="0" y="8"/>
                    </a:lnTo>
                    <a:lnTo>
                      <a:pt x="3" y="11"/>
                    </a:lnTo>
                    <a:lnTo>
                      <a:pt x="7" y="15"/>
                    </a:lnTo>
                    <a:lnTo>
                      <a:pt x="13" y="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76" name="Freeform 336"/>
              <p:cNvSpPr/>
              <p:nvPr/>
            </p:nvSpPr>
            <p:spPr bwMode="auto">
              <a:xfrm>
                <a:off x="8972443" y="2305393"/>
                <a:ext cx="38656" cy="35896"/>
              </a:xfrm>
              <a:custGeom>
                <a:avLst/>
                <a:gdLst>
                  <a:gd name="T0" fmla="*/ 14 w 14"/>
                  <a:gd name="T1" fmla="*/ 6 h 13"/>
                  <a:gd name="T2" fmla="*/ 13 w 14"/>
                  <a:gd name="T3" fmla="*/ 5 h 13"/>
                  <a:gd name="T4" fmla="*/ 8 w 14"/>
                  <a:gd name="T5" fmla="*/ 0 h 13"/>
                  <a:gd name="T6" fmla="*/ 7 w 14"/>
                  <a:gd name="T7" fmla="*/ 0 h 13"/>
                  <a:gd name="T8" fmla="*/ 0 w 14"/>
                  <a:gd name="T9" fmla="*/ 6 h 13"/>
                  <a:gd name="T10" fmla="*/ 1 w 14"/>
                  <a:gd name="T11" fmla="*/ 8 h 13"/>
                  <a:gd name="T12" fmla="*/ 7 w 14"/>
                  <a:gd name="T13" fmla="*/ 11 h 13"/>
                  <a:gd name="T14" fmla="*/ 8 w 14"/>
                  <a:gd name="T15" fmla="*/ 13 h 13"/>
                  <a:gd name="T16" fmla="*/ 14 w 14"/>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4" y="6"/>
                    </a:moveTo>
                    <a:lnTo>
                      <a:pt x="13" y="5"/>
                    </a:lnTo>
                    <a:lnTo>
                      <a:pt x="8" y="0"/>
                    </a:lnTo>
                    <a:lnTo>
                      <a:pt x="7" y="0"/>
                    </a:lnTo>
                    <a:lnTo>
                      <a:pt x="0" y="6"/>
                    </a:lnTo>
                    <a:lnTo>
                      <a:pt x="1" y="8"/>
                    </a:lnTo>
                    <a:lnTo>
                      <a:pt x="7" y="11"/>
                    </a:lnTo>
                    <a:lnTo>
                      <a:pt x="8" y="13"/>
                    </a:lnTo>
                    <a:lnTo>
                      <a:pt x="14"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77" name="Freeform 337"/>
              <p:cNvSpPr/>
              <p:nvPr/>
            </p:nvSpPr>
            <p:spPr bwMode="auto">
              <a:xfrm>
                <a:off x="9052515" y="2379943"/>
                <a:ext cx="38656" cy="41418"/>
              </a:xfrm>
              <a:custGeom>
                <a:avLst/>
                <a:gdLst>
                  <a:gd name="T0" fmla="*/ 14 w 14"/>
                  <a:gd name="T1" fmla="*/ 7 h 15"/>
                  <a:gd name="T2" fmla="*/ 10 w 14"/>
                  <a:gd name="T3" fmla="*/ 3 h 15"/>
                  <a:gd name="T4" fmla="*/ 6 w 14"/>
                  <a:gd name="T5" fmla="*/ 0 h 15"/>
                  <a:gd name="T6" fmla="*/ 0 w 14"/>
                  <a:gd name="T7" fmla="*/ 7 h 15"/>
                  <a:gd name="T8" fmla="*/ 2 w 14"/>
                  <a:gd name="T9" fmla="*/ 11 h 15"/>
                  <a:gd name="T10" fmla="*/ 6 w 14"/>
                  <a:gd name="T11" fmla="*/ 15 h 15"/>
                  <a:gd name="T12" fmla="*/ 14 w 14"/>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4" y="7"/>
                    </a:moveTo>
                    <a:lnTo>
                      <a:pt x="10" y="3"/>
                    </a:lnTo>
                    <a:lnTo>
                      <a:pt x="6" y="0"/>
                    </a:lnTo>
                    <a:lnTo>
                      <a:pt x="0" y="7"/>
                    </a:lnTo>
                    <a:lnTo>
                      <a:pt x="2" y="11"/>
                    </a:lnTo>
                    <a:lnTo>
                      <a:pt x="6" y="15"/>
                    </a:lnTo>
                    <a:lnTo>
                      <a:pt x="14" y="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78" name="Freeform 338"/>
              <p:cNvSpPr/>
              <p:nvPr/>
            </p:nvSpPr>
            <p:spPr bwMode="auto">
              <a:xfrm>
                <a:off x="9127067" y="2460017"/>
                <a:ext cx="41418" cy="38656"/>
              </a:xfrm>
              <a:custGeom>
                <a:avLst/>
                <a:gdLst>
                  <a:gd name="T0" fmla="*/ 15 w 15"/>
                  <a:gd name="T1" fmla="*/ 8 h 14"/>
                  <a:gd name="T2" fmla="*/ 12 w 15"/>
                  <a:gd name="T3" fmla="*/ 5 h 14"/>
                  <a:gd name="T4" fmla="*/ 8 w 15"/>
                  <a:gd name="T5" fmla="*/ 1 h 14"/>
                  <a:gd name="T6" fmla="*/ 8 w 15"/>
                  <a:gd name="T7" fmla="*/ 0 h 14"/>
                  <a:gd name="T8" fmla="*/ 0 w 15"/>
                  <a:gd name="T9" fmla="*/ 6 h 14"/>
                  <a:gd name="T10" fmla="*/ 0 w 15"/>
                  <a:gd name="T11" fmla="*/ 8 h 14"/>
                  <a:gd name="T12" fmla="*/ 5 w 15"/>
                  <a:gd name="T13" fmla="*/ 12 h 14"/>
                  <a:gd name="T14" fmla="*/ 7 w 15"/>
                  <a:gd name="T15" fmla="*/ 14 h 14"/>
                  <a:gd name="T16" fmla="*/ 15 w 15"/>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8"/>
                    </a:moveTo>
                    <a:lnTo>
                      <a:pt x="12" y="5"/>
                    </a:lnTo>
                    <a:lnTo>
                      <a:pt x="8" y="1"/>
                    </a:lnTo>
                    <a:lnTo>
                      <a:pt x="8" y="0"/>
                    </a:lnTo>
                    <a:lnTo>
                      <a:pt x="0" y="6"/>
                    </a:lnTo>
                    <a:lnTo>
                      <a:pt x="0" y="8"/>
                    </a:lnTo>
                    <a:lnTo>
                      <a:pt x="5" y="12"/>
                    </a:lnTo>
                    <a:lnTo>
                      <a:pt x="7" y="14"/>
                    </a:lnTo>
                    <a:lnTo>
                      <a:pt x="15"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79" name="Freeform 339"/>
              <p:cNvSpPr/>
              <p:nvPr/>
            </p:nvSpPr>
            <p:spPr bwMode="auto">
              <a:xfrm>
                <a:off x="9198857" y="2542851"/>
                <a:ext cx="41418" cy="38656"/>
              </a:xfrm>
              <a:custGeom>
                <a:avLst/>
                <a:gdLst>
                  <a:gd name="T0" fmla="*/ 15 w 15"/>
                  <a:gd name="T1" fmla="*/ 8 h 14"/>
                  <a:gd name="T2" fmla="*/ 13 w 15"/>
                  <a:gd name="T3" fmla="*/ 8 h 14"/>
                  <a:gd name="T4" fmla="*/ 9 w 15"/>
                  <a:gd name="T5" fmla="*/ 3 h 14"/>
                  <a:gd name="T6" fmla="*/ 8 w 15"/>
                  <a:gd name="T7" fmla="*/ 0 h 14"/>
                  <a:gd name="T8" fmla="*/ 0 w 15"/>
                  <a:gd name="T9" fmla="*/ 7 h 14"/>
                  <a:gd name="T10" fmla="*/ 2 w 15"/>
                  <a:gd name="T11" fmla="*/ 9 h 14"/>
                  <a:gd name="T12" fmla="*/ 6 w 15"/>
                  <a:gd name="T13" fmla="*/ 13 h 14"/>
                  <a:gd name="T14" fmla="*/ 7 w 15"/>
                  <a:gd name="T15" fmla="*/ 14 h 14"/>
                  <a:gd name="T16" fmla="*/ 15 w 15"/>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8"/>
                    </a:moveTo>
                    <a:lnTo>
                      <a:pt x="13" y="8"/>
                    </a:lnTo>
                    <a:lnTo>
                      <a:pt x="9" y="3"/>
                    </a:lnTo>
                    <a:lnTo>
                      <a:pt x="8" y="0"/>
                    </a:lnTo>
                    <a:lnTo>
                      <a:pt x="0" y="7"/>
                    </a:lnTo>
                    <a:lnTo>
                      <a:pt x="2" y="9"/>
                    </a:lnTo>
                    <a:lnTo>
                      <a:pt x="6" y="13"/>
                    </a:lnTo>
                    <a:lnTo>
                      <a:pt x="7" y="14"/>
                    </a:lnTo>
                    <a:lnTo>
                      <a:pt x="15"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0" name="Freeform 340"/>
              <p:cNvSpPr/>
              <p:nvPr/>
            </p:nvSpPr>
            <p:spPr bwMode="auto">
              <a:xfrm>
                <a:off x="9267884" y="2628446"/>
                <a:ext cx="35896" cy="41418"/>
              </a:xfrm>
              <a:custGeom>
                <a:avLst/>
                <a:gdLst>
                  <a:gd name="T0" fmla="*/ 13 w 13"/>
                  <a:gd name="T1" fmla="*/ 9 h 15"/>
                  <a:gd name="T2" fmla="*/ 11 w 13"/>
                  <a:gd name="T3" fmla="*/ 4 h 15"/>
                  <a:gd name="T4" fmla="*/ 8 w 13"/>
                  <a:gd name="T5" fmla="*/ 0 h 15"/>
                  <a:gd name="T6" fmla="*/ 0 w 13"/>
                  <a:gd name="T7" fmla="*/ 7 h 15"/>
                  <a:gd name="T8" fmla="*/ 3 w 13"/>
                  <a:gd name="T9" fmla="*/ 11 h 15"/>
                  <a:gd name="T10" fmla="*/ 5 w 13"/>
                  <a:gd name="T11" fmla="*/ 15 h 15"/>
                  <a:gd name="T12" fmla="*/ 13 w 13"/>
                  <a:gd name="T13" fmla="*/ 9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9"/>
                    </a:moveTo>
                    <a:lnTo>
                      <a:pt x="11" y="4"/>
                    </a:lnTo>
                    <a:lnTo>
                      <a:pt x="8" y="0"/>
                    </a:lnTo>
                    <a:lnTo>
                      <a:pt x="0" y="7"/>
                    </a:lnTo>
                    <a:lnTo>
                      <a:pt x="3" y="11"/>
                    </a:lnTo>
                    <a:lnTo>
                      <a:pt x="5" y="15"/>
                    </a:lnTo>
                    <a:lnTo>
                      <a:pt x="13"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1" name="Freeform 341"/>
              <p:cNvSpPr/>
              <p:nvPr/>
            </p:nvSpPr>
            <p:spPr bwMode="auto">
              <a:xfrm>
                <a:off x="9328629" y="2719564"/>
                <a:ext cx="41418" cy="38656"/>
              </a:xfrm>
              <a:custGeom>
                <a:avLst/>
                <a:gdLst>
                  <a:gd name="T0" fmla="*/ 15 w 15"/>
                  <a:gd name="T1" fmla="*/ 9 h 14"/>
                  <a:gd name="T2" fmla="*/ 12 w 15"/>
                  <a:gd name="T3" fmla="*/ 5 h 14"/>
                  <a:gd name="T4" fmla="*/ 10 w 15"/>
                  <a:gd name="T5" fmla="*/ 0 h 14"/>
                  <a:gd name="T6" fmla="*/ 0 w 15"/>
                  <a:gd name="T7" fmla="*/ 7 h 14"/>
                  <a:gd name="T8" fmla="*/ 3 w 15"/>
                  <a:gd name="T9" fmla="*/ 10 h 14"/>
                  <a:gd name="T10" fmla="*/ 6 w 15"/>
                  <a:gd name="T11" fmla="*/ 14 h 14"/>
                  <a:gd name="T12" fmla="*/ 15 w 15"/>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15" y="9"/>
                    </a:moveTo>
                    <a:lnTo>
                      <a:pt x="12" y="5"/>
                    </a:lnTo>
                    <a:lnTo>
                      <a:pt x="10" y="0"/>
                    </a:lnTo>
                    <a:lnTo>
                      <a:pt x="0" y="7"/>
                    </a:lnTo>
                    <a:lnTo>
                      <a:pt x="3" y="10"/>
                    </a:lnTo>
                    <a:lnTo>
                      <a:pt x="6" y="14"/>
                    </a:lnTo>
                    <a:lnTo>
                      <a:pt x="15"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2" name="Freeform 342"/>
              <p:cNvSpPr/>
              <p:nvPr/>
            </p:nvSpPr>
            <p:spPr bwMode="auto">
              <a:xfrm>
                <a:off x="9386614" y="2813443"/>
                <a:ext cx="41418" cy="38656"/>
              </a:xfrm>
              <a:custGeom>
                <a:avLst/>
                <a:gdLst>
                  <a:gd name="T0" fmla="*/ 15 w 15"/>
                  <a:gd name="T1" fmla="*/ 9 h 14"/>
                  <a:gd name="T2" fmla="*/ 12 w 15"/>
                  <a:gd name="T3" fmla="*/ 5 h 14"/>
                  <a:gd name="T4" fmla="*/ 9 w 15"/>
                  <a:gd name="T5" fmla="*/ 0 h 14"/>
                  <a:gd name="T6" fmla="*/ 0 w 15"/>
                  <a:gd name="T7" fmla="*/ 5 h 14"/>
                  <a:gd name="T8" fmla="*/ 4 w 15"/>
                  <a:gd name="T9" fmla="*/ 10 h 14"/>
                  <a:gd name="T10" fmla="*/ 5 w 15"/>
                  <a:gd name="T11" fmla="*/ 14 h 14"/>
                  <a:gd name="T12" fmla="*/ 15 w 15"/>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15" y="9"/>
                    </a:moveTo>
                    <a:lnTo>
                      <a:pt x="12" y="5"/>
                    </a:lnTo>
                    <a:lnTo>
                      <a:pt x="9" y="0"/>
                    </a:lnTo>
                    <a:lnTo>
                      <a:pt x="0" y="5"/>
                    </a:lnTo>
                    <a:lnTo>
                      <a:pt x="4" y="10"/>
                    </a:lnTo>
                    <a:lnTo>
                      <a:pt x="5" y="14"/>
                    </a:lnTo>
                    <a:lnTo>
                      <a:pt x="15"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3" name="Freeform 343"/>
              <p:cNvSpPr/>
              <p:nvPr/>
            </p:nvSpPr>
            <p:spPr bwMode="auto">
              <a:xfrm>
                <a:off x="9441837" y="2910082"/>
                <a:ext cx="38656" cy="35896"/>
              </a:xfrm>
              <a:custGeom>
                <a:avLst/>
                <a:gdLst>
                  <a:gd name="T0" fmla="*/ 14 w 14"/>
                  <a:gd name="T1" fmla="*/ 9 h 13"/>
                  <a:gd name="T2" fmla="*/ 12 w 14"/>
                  <a:gd name="T3" fmla="*/ 4 h 13"/>
                  <a:gd name="T4" fmla="*/ 9 w 14"/>
                  <a:gd name="T5" fmla="*/ 0 h 13"/>
                  <a:gd name="T6" fmla="*/ 0 w 14"/>
                  <a:gd name="T7" fmla="*/ 4 h 13"/>
                  <a:gd name="T8" fmla="*/ 2 w 14"/>
                  <a:gd name="T9" fmla="*/ 9 h 13"/>
                  <a:gd name="T10" fmla="*/ 5 w 14"/>
                  <a:gd name="T11" fmla="*/ 13 h 13"/>
                  <a:gd name="T12" fmla="*/ 14 w 14"/>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4" y="9"/>
                    </a:moveTo>
                    <a:lnTo>
                      <a:pt x="12" y="4"/>
                    </a:lnTo>
                    <a:lnTo>
                      <a:pt x="9" y="0"/>
                    </a:lnTo>
                    <a:lnTo>
                      <a:pt x="0" y="4"/>
                    </a:lnTo>
                    <a:lnTo>
                      <a:pt x="2" y="9"/>
                    </a:lnTo>
                    <a:lnTo>
                      <a:pt x="5" y="13"/>
                    </a:lnTo>
                    <a:lnTo>
                      <a:pt x="14"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4" name="Freeform 344"/>
              <p:cNvSpPr/>
              <p:nvPr/>
            </p:nvSpPr>
            <p:spPr bwMode="auto">
              <a:xfrm>
                <a:off x="9491537" y="3009483"/>
                <a:ext cx="35896" cy="38656"/>
              </a:xfrm>
              <a:custGeom>
                <a:avLst/>
                <a:gdLst>
                  <a:gd name="T0" fmla="*/ 13 w 13"/>
                  <a:gd name="T1" fmla="*/ 9 h 14"/>
                  <a:gd name="T2" fmla="*/ 11 w 13"/>
                  <a:gd name="T3" fmla="*/ 5 h 14"/>
                  <a:gd name="T4" fmla="*/ 9 w 13"/>
                  <a:gd name="T5" fmla="*/ 0 h 14"/>
                  <a:gd name="T6" fmla="*/ 0 w 13"/>
                  <a:gd name="T7" fmla="*/ 5 h 14"/>
                  <a:gd name="T8" fmla="*/ 1 w 13"/>
                  <a:gd name="T9" fmla="*/ 9 h 14"/>
                  <a:gd name="T10" fmla="*/ 4 w 13"/>
                  <a:gd name="T11" fmla="*/ 14 h 14"/>
                  <a:gd name="T12" fmla="*/ 13 w 13"/>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13" y="9"/>
                    </a:moveTo>
                    <a:lnTo>
                      <a:pt x="11" y="5"/>
                    </a:lnTo>
                    <a:lnTo>
                      <a:pt x="9" y="0"/>
                    </a:lnTo>
                    <a:lnTo>
                      <a:pt x="0" y="5"/>
                    </a:lnTo>
                    <a:lnTo>
                      <a:pt x="1" y="9"/>
                    </a:lnTo>
                    <a:lnTo>
                      <a:pt x="4" y="14"/>
                    </a:lnTo>
                    <a:lnTo>
                      <a:pt x="13"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5" name="Freeform 345"/>
              <p:cNvSpPr/>
              <p:nvPr/>
            </p:nvSpPr>
            <p:spPr bwMode="auto">
              <a:xfrm>
                <a:off x="9532954" y="3111646"/>
                <a:ext cx="35896" cy="38656"/>
              </a:xfrm>
              <a:custGeom>
                <a:avLst/>
                <a:gdLst>
                  <a:gd name="T0" fmla="*/ 13 w 13"/>
                  <a:gd name="T1" fmla="*/ 10 h 14"/>
                  <a:gd name="T2" fmla="*/ 13 w 13"/>
                  <a:gd name="T3" fmla="*/ 8 h 14"/>
                  <a:gd name="T4" fmla="*/ 11 w 13"/>
                  <a:gd name="T5" fmla="*/ 3 h 14"/>
                  <a:gd name="T6" fmla="*/ 10 w 13"/>
                  <a:gd name="T7" fmla="*/ 0 h 14"/>
                  <a:gd name="T8" fmla="*/ 0 w 13"/>
                  <a:gd name="T9" fmla="*/ 4 h 14"/>
                  <a:gd name="T10" fmla="*/ 1 w 13"/>
                  <a:gd name="T11" fmla="*/ 7 h 14"/>
                  <a:gd name="T12" fmla="*/ 3 w 13"/>
                  <a:gd name="T13" fmla="*/ 12 h 14"/>
                  <a:gd name="T14" fmla="*/ 3 w 13"/>
                  <a:gd name="T15" fmla="*/ 14 h 14"/>
                  <a:gd name="T16" fmla="*/ 13 w 13"/>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13" y="10"/>
                    </a:moveTo>
                    <a:lnTo>
                      <a:pt x="13" y="8"/>
                    </a:lnTo>
                    <a:lnTo>
                      <a:pt x="11" y="3"/>
                    </a:lnTo>
                    <a:lnTo>
                      <a:pt x="10" y="0"/>
                    </a:lnTo>
                    <a:lnTo>
                      <a:pt x="0" y="4"/>
                    </a:lnTo>
                    <a:lnTo>
                      <a:pt x="1" y="7"/>
                    </a:lnTo>
                    <a:lnTo>
                      <a:pt x="3" y="12"/>
                    </a:lnTo>
                    <a:lnTo>
                      <a:pt x="3" y="14"/>
                    </a:lnTo>
                    <a:lnTo>
                      <a:pt x="13"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6" name="Freeform 346"/>
              <p:cNvSpPr/>
              <p:nvPr/>
            </p:nvSpPr>
            <p:spPr bwMode="auto">
              <a:xfrm>
                <a:off x="9568849" y="3216570"/>
                <a:ext cx="35896" cy="33134"/>
              </a:xfrm>
              <a:custGeom>
                <a:avLst/>
                <a:gdLst>
                  <a:gd name="T0" fmla="*/ 13 w 13"/>
                  <a:gd name="T1" fmla="*/ 10 h 12"/>
                  <a:gd name="T2" fmla="*/ 13 w 13"/>
                  <a:gd name="T3" fmla="*/ 8 h 12"/>
                  <a:gd name="T4" fmla="*/ 10 w 13"/>
                  <a:gd name="T5" fmla="*/ 3 h 12"/>
                  <a:gd name="T6" fmla="*/ 10 w 13"/>
                  <a:gd name="T7" fmla="*/ 0 h 12"/>
                  <a:gd name="T8" fmla="*/ 0 w 13"/>
                  <a:gd name="T9" fmla="*/ 3 h 12"/>
                  <a:gd name="T10" fmla="*/ 1 w 13"/>
                  <a:gd name="T11" fmla="*/ 6 h 12"/>
                  <a:gd name="T12" fmla="*/ 2 w 13"/>
                  <a:gd name="T13" fmla="*/ 11 h 12"/>
                  <a:gd name="T14" fmla="*/ 4 w 13"/>
                  <a:gd name="T15" fmla="*/ 12 h 12"/>
                  <a:gd name="T16" fmla="*/ 13 w 13"/>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3" y="10"/>
                    </a:moveTo>
                    <a:lnTo>
                      <a:pt x="13" y="8"/>
                    </a:lnTo>
                    <a:lnTo>
                      <a:pt x="10" y="3"/>
                    </a:lnTo>
                    <a:lnTo>
                      <a:pt x="10" y="0"/>
                    </a:lnTo>
                    <a:lnTo>
                      <a:pt x="0" y="3"/>
                    </a:lnTo>
                    <a:lnTo>
                      <a:pt x="1" y="6"/>
                    </a:lnTo>
                    <a:lnTo>
                      <a:pt x="2" y="11"/>
                    </a:lnTo>
                    <a:lnTo>
                      <a:pt x="4" y="12"/>
                    </a:lnTo>
                    <a:lnTo>
                      <a:pt x="13"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7" name="Freeform 347"/>
              <p:cNvSpPr/>
              <p:nvPr/>
            </p:nvSpPr>
            <p:spPr bwMode="auto">
              <a:xfrm>
                <a:off x="9599221" y="3321493"/>
                <a:ext cx="33134" cy="33134"/>
              </a:xfrm>
              <a:custGeom>
                <a:avLst/>
                <a:gdLst>
                  <a:gd name="T0" fmla="*/ 12 w 12"/>
                  <a:gd name="T1" fmla="*/ 11 h 12"/>
                  <a:gd name="T2" fmla="*/ 11 w 12"/>
                  <a:gd name="T3" fmla="*/ 8 h 12"/>
                  <a:gd name="T4" fmla="*/ 10 w 12"/>
                  <a:gd name="T5" fmla="*/ 2 h 12"/>
                  <a:gd name="T6" fmla="*/ 10 w 12"/>
                  <a:gd name="T7" fmla="*/ 0 h 12"/>
                  <a:gd name="T8" fmla="*/ 0 w 12"/>
                  <a:gd name="T9" fmla="*/ 3 h 12"/>
                  <a:gd name="T10" fmla="*/ 0 w 12"/>
                  <a:gd name="T11" fmla="*/ 4 h 12"/>
                  <a:gd name="T12" fmla="*/ 2 w 12"/>
                  <a:gd name="T13" fmla="*/ 9 h 12"/>
                  <a:gd name="T14" fmla="*/ 2 w 12"/>
                  <a:gd name="T15" fmla="*/ 12 h 12"/>
                  <a:gd name="T16" fmla="*/ 12 w 12"/>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1"/>
                    </a:moveTo>
                    <a:lnTo>
                      <a:pt x="11" y="8"/>
                    </a:lnTo>
                    <a:lnTo>
                      <a:pt x="10" y="2"/>
                    </a:lnTo>
                    <a:lnTo>
                      <a:pt x="10" y="0"/>
                    </a:lnTo>
                    <a:lnTo>
                      <a:pt x="0" y="3"/>
                    </a:lnTo>
                    <a:lnTo>
                      <a:pt x="0" y="4"/>
                    </a:lnTo>
                    <a:lnTo>
                      <a:pt x="2" y="9"/>
                    </a:lnTo>
                    <a:lnTo>
                      <a:pt x="2" y="12"/>
                    </a:lnTo>
                    <a:lnTo>
                      <a:pt x="12"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8" name="Freeform 348"/>
              <p:cNvSpPr/>
              <p:nvPr/>
            </p:nvSpPr>
            <p:spPr bwMode="auto">
              <a:xfrm>
                <a:off x="9621310" y="3431939"/>
                <a:ext cx="33134" cy="30373"/>
              </a:xfrm>
              <a:custGeom>
                <a:avLst/>
                <a:gdLst>
                  <a:gd name="T0" fmla="*/ 12 w 12"/>
                  <a:gd name="T1" fmla="*/ 10 h 11"/>
                  <a:gd name="T2" fmla="*/ 11 w 12"/>
                  <a:gd name="T3" fmla="*/ 6 h 11"/>
                  <a:gd name="T4" fmla="*/ 9 w 12"/>
                  <a:gd name="T5" fmla="*/ 1 h 11"/>
                  <a:gd name="T6" fmla="*/ 9 w 12"/>
                  <a:gd name="T7" fmla="*/ 0 h 11"/>
                  <a:gd name="T8" fmla="*/ 0 w 12"/>
                  <a:gd name="T9" fmla="*/ 2 h 11"/>
                  <a:gd name="T10" fmla="*/ 0 w 12"/>
                  <a:gd name="T11" fmla="*/ 2 h 11"/>
                  <a:gd name="T12" fmla="*/ 2 w 12"/>
                  <a:gd name="T13" fmla="*/ 7 h 11"/>
                  <a:gd name="T14" fmla="*/ 2 w 12"/>
                  <a:gd name="T15" fmla="*/ 11 h 11"/>
                  <a:gd name="T16" fmla="*/ 12 w 12"/>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2" y="10"/>
                    </a:moveTo>
                    <a:lnTo>
                      <a:pt x="11" y="6"/>
                    </a:lnTo>
                    <a:lnTo>
                      <a:pt x="9" y="1"/>
                    </a:lnTo>
                    <a:lnTo>
                      <a:pt x="9" y="0"/>
                    </a:lnTo>
                    <a:lnTo>
                      <a:pt x="0" y="2"/>
                    </a:lnTo>
                    <a:lnTo>
                      <a:pt x="0" y="2"/>
                    </a:lnTo>
                    <a:lnTo>
                      <a:pt x="2" y="7"/>
                    </a:lnTo>
                    <a:lnTo>
                      <a:pt x="2" y="11"/>
                    </a:lnTo>
                    <a:lnTo>
                      <a:pt x="12"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89" name="Freeform 349"/>
              <p:cNvSpPr/>
              <p:nvPr/>
            </p:nvSpPr>
            <p:spPr bwMode="auto">
              <a:xfrm>
                <a:off x="9635117" y="3542384"/>
                <a:ext cx="33134" cy="27611"/>
              </a:xfrm>
              <a:custGeom>
                <a:avLst/>
                <a:gdLst>
                  <a:gd name="T0" fmla="*/ 12 w 12"/>
                  <a:gd name="T1" fmla="*/ 9 h 10"/>
                  <a:gd name="T2" fmla="*/ 11 w 12"/>
                  <a:gd name="T3" fmla="*/ 4 h 10"/>
                  <a:gd name="T4" fmla="*/ 11 w 12"/>
                  <a:gd name="T5" fmla="*/ 0 h 10"/>
                  <a:gd name="T6" fmla="*/ 0 w 12"/>
                  <a:gd name="T7" fmla="*/ 1 h 10"/>
                  <a:gd name="T8" fmla="*/ 2 w 12"/>
                  <a:gd name="T9" fmla="*/ 5 h 10"/>
                  <a:gd name="T10" fmla="*/ 2 w 12"/>
                  <a:gd name="T11" fmla="*/ 10 h 10"/>
                  <a:gd name="T12" fmla="*/ 12 w 12"/>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2" y="9"/>
                    </a:moveTo>
                    <a:lnTo>
                      <a:pt x="11" y="4"/>
                    </a:lnTo>
                    <a:lnTo>
                      <a:pt x="11" y="0"/>
                    </a:lnTo>
                    <a:lnTo>
                      <a:pt x="0" y="1"/>
                    </a:lnTo>
                    <a:lnTo>
                      <a:pt x="2" y="5"/>
                    </a:lnTo>
                    <a:lnTo>
                      <a:pt x="2" y="10"/>
                    </a:lnTo>
                    <a:lnTo>
                      <a:pt x="12"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90" name="Freeform 350"/>
              <p:cNvSpPr/>
              <p:nvPr/>
            </p:nvSpPr>
            <p:spPr bwMode="auto">
              <a:xfrm>
                <a:off x="9646161" y="3650068"/>
                <a:ext cx="24851" cy="30373"/>
              </a:xfrm>
              <a:custGeom>
                <a:avLst/>
                <a:gdLst>
                  <a:gd name="T0" fmla="*/ 9 w 9"/>
                  <a:gd name="T1" fmla="*/ 11 h 11"/>
                  <a:gd name="T2" fmla="*/ 9 w 9"/>
                  <a:gd name="T3" fmla="*/ 9 h 11"/>
                  <a:gd name="T4" fmla="*/ 9 w 9"/>
                  <a:gd name="T5" fmla="*/ 4 h 11"/>
                  <a:gd name="T6" fmla="*/ 9 w 9"/>
                  <a:gd name="T7" fmla="*/ 0 h 11"/>
                  <a:gd name="T8" fmla="*/ 0 w 9"/>
                  <a:gd name="T9" fmla="*/ 2 h 11"/>
                  <a:gd name="T10" fmla="*/ 0 w 9"/>
                  <a:gd name="T11" fmla="*/ 4 h 11"/>
                  <a:gd name="T12" fmla="*/ 0 w 9"/>
                  <a:gd name="T13" fmla="*/ 11 h 11"/>
                  <a:gd name="T14" fmla="*/ 0 w 9"/>
                  <a:gd name="T15" fmla="*/ 11 h 11"/>
                  <a:gd name="T16" fmla="*/ 9 w 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11"/>
                    </a:moveTo>
                    <a:lnTo>
                      <a:pt x="9" y="9"/>
                    </a:lnTo>
                    <a:lnTo>
                      <a:pt x="9" y="4"/>
                    </a:lnTo>
                    <a:lnTo>
                      <a:pt x="9" y="0"/>
                    </a:lnTo>
                    <a:lnTo>
                      <a:pt x="0" y="2"/>
                    </a:lnTo>
                    <a:lnTo>
                      <a:pt x="0" y="4"/>
                    </a:lnTo>
                    <a:lnTo>
                      <a:pt x="0" y="11"/>
                    </a:lnTo>
                    <a:lnTo>
                      <a:pt x="0" y="11"/>
                    </a:lnTo>
                    <a:lnTo>
                      <a:pt x="9"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91" name="Freeform 351"/>
              <p:cNvSpPr/>
              <p:nvPr/>
            </p:nvSpPr>
            <p:spPr bwMode="auto">
              <a:xfrm>
                <a:off x="9646161" y="3763275"/>
                <a:ext cx="24851" cy="27611"/>
              </a:xfrm>
              <a:custGeom>
                <a:avLst/>
                <a:gdLst>
                  <a:gd name="T0" fmla="*/ 9 w 9"/>
                  <a:gd name="T1" fmla="*/ 10 h 10"/>
                  <a:gd name="T2" fmla="*/ 9 w 9"/>
                  <a:gd name="T3" fmla="*/ 9 h 10"/>
                  <a:gd name="T4" fmla="*/ 9 w 9"/>
                  <a:gd name="T5" fmla="*/ 2 h 10"/>
                  <a:gd name="T6" fmla="*/ 9 w 9"/>
                  <a:gd name="T7" fmla="*/ 0 h 10"/>
                  <a:gd name="T8" fmla="*/ 0 w 9"/>
                  <a:gd name="T9" fmla="*/ 0 h 10"/>
                  <a:gd name="T10" fmla="*/ 0 w 9"/>
                  <a:gd name="T11" fmla="*/ 2 h 10"/>
                  <a:gd name="T12" fmla="*/ 0 w 9"/>
                  <a:gd name="T13" fmla="*/ 8 h 10"/>
                  <a:gd name="T14" fmla="*/ 0 w 9"/>
                  <a:gd name="T15" fmla="*/ 10 h 10"/>
                  <a:gd name="T16" fmla="*/ 9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9" y="10"/>
                    </a:moveTo>
                    <a:lnTo>
                      <a:pt x="9" y="9"/>
                    </a:lnTo>
                    <a:lnTo>
                      <a:pt x="9" y="2"/>
                    </a:lnTo>
                    <a:lnTo>
                      <a:pt x="9" y="0"/>
                    </a:lnTo>
                    <a:lnTo>
                      <a:pt x="0" y="0"/>
                    </a:lnTo>
                    <a:lnTo>
                      <a:pt x="0" y="2"/>
                    </a:lnTo>
                    <a:lnTo>
                      <a:pt x="0" y="8"/>
                    </a:lnTo>
                    <a:lnTo>
                      <a:pt x="0" y="10"/>
                    </a:lnTo>
                    <a:lnTo>
                      <a:pt x="9"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92" name="Freeform 352"/>
              <p:cNvSpPr/>
              <p:nvPr/>
            </p:nvSpPr>
            <p:spPr bwMode="auto">
              <a:xfrm>
                <a:off x="9635117" y="3870959"/>
                <a:ext cx="33134" cy="27611"/>
              </a:xfrm>
              <a:custGeom>
                <a:avLst/>
                <a:gdLst>
                  <a:gd name="T0" fmla="*/ 11 w 12"/>
                  <a:gd name="T1" fmla="*/ 10 h 10"/>
                  <a:gd name="T2" fmla="*/ 11 w 12"/>
                  <a:gd name="T3" fmla="*/ 9 h 10"/>
                  <a:gd name="T4" fmla="*/ 12 w 12"/>
                  <a:gd name="T5" fmla="*/ 3 h 10"/>
                  <a:gd name="T6" fmla="*/ 12 w 12"/>
                  <a:gd name="T7" fmla="*/ 1 h 10"/>
                  <a:gd name="T8" fmla="*/ 2 w 12"/>
                  <a:gd name="T9" fmla="*/ 0 h 10"/>
                  <a:gd name="T10" fmla="*/ 2 w 12"/>
                  <a:gd name="T11" fmla="*/ 3 h 10"/>
                  <a:gd name="T12" fmla="*/ 2 w 12"/>
                  <a:gd name="T13" fmla="*/ 8 h 10"/>
                  <a:gd name="T14" fmla="*/ 0 w 12"/>
                  <a:gd name="T15" fmla="*/ 10 h 10"/>
                  <a:gd name="T16" fmla="*/ 11 w 12"/>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1" y="10"/>
                    </a:moveTo>
                    <a:lnTo>
                      <a:pt x="11" y="9"/>
                    </a:lnTo>
                    <a:lnTo>
                      <a:pt x="12" y="3"/>
                    </a:lnTo>
                    <a:lnTo>
                      <a:pt x="12" y="1"/>
                    </a:lnTo>
                    <a:lnTo>
                      <a:pt x="2" y="0"/>
                    </a:lnTo>
                    <a:lnTo>
                      <a:pt x="2" y="3"/>
                    </a:lnTo>
                    <a:lnTo>
                      <a:pt x="2" y="8"/>
                    </a:lnTo>
                    <a:lnTo>
                      <a:pt x="0" y="10"/>
                    </a:lnTo>
                    <a:lnTo>
                      <a:pt x="11"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93" name="Freeform 353"/>
              <p:cNvSpPr/>
              <p:nvPr/>
            </p:nvSpPr>
            <p:spPr bwMode="auto">
              <a:xfrm>
                <a:off x="9621310" y="3978644"/>
                <a:ext cx="33134" cy="33134"/>
              </a:xfrm>
              <a:custGeom>
                <a:avLst/>
                <a:gdLst>
                  <a:gd name="T0" fmla="*/ 11 w 12"/>
                  <a:gd name="T1" fmla="*/ 12 h 12"/>
                  <a:gd name="T2" fmla="*/ 11 w 12"/>
                  <a:gd name="T3" fmla="*/ 8 h 12"/>
                  <a:gd name="T4" fmla="*/ 12 w 12"/>
                  <a:gd name="T5" fmla="*/ 3 h 12"/>
                  <a:gd name="T6" fmla="*/ 12 w 12"/>
                  <a:gd name="T7" fmla="*/ 1 h 12"/>
                  <a:gd name="T8" fmla="*/ 2 w 12"/>
                  <a:gd name="T9" fmla="*/ 0 h 12"/>
                  <a:gd name="T10" fmla="*/ 2 w 12"/>
                  <a:gd name="T11" fmla="*/ 1 h 12"/>
                  <a:gd name="T12" fmla="*/ 2 w 12"/>
                  <a:gd name="T13" fmla="*/ 7 h 12"/>
                  <a:gd name="T14" fmla="*/ 0 w 12"/>
                  <a:gd name="T15" fmla="*/ 11 h 12"/>
                  <a:gd name="T16" fmla="*/ 11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1" y="12"/>
                    </a:moveTo>
                    <a:lnTo>
                      <a:pt x="11" y="8"/>
                    </a:lnTo>
                    <a:lnTo>
                      <a:pt x="12" y="3"/>
                    </a:lnTo>
                    <a:lnTo>
                      <a:pt x="12" y="1"/>
                    </a:lnTo>
                    <a:lnTo>
                      <a:pt x="2" y="0"/>
                    </a:lnTo>
                    <a:lnTo>
                      <a:pt x="2" y="1"/>
                    </a:lnTo>
                    <a:lnTo>
                      <a:pt x="2" y="7"/>
                    </a:lnTo>
                    <a:lnTo>
                      <a:pt x="0" y="11"/>
                    </a:lnTo>
                    <a:lnTo>
                      <a:pt x="11"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94" name="Freeform 354"/>
              <p:cNvSpPr/>
              <p:nvPr/>
            </p:nvSpPr>
            <p:spPr bwMode="auto">
              <a:xfrm>
                <a:off x="9599221" y="4086328"/>
                <a:ext cx="33134" cy="33134"/>
              </a:xfrm>
              <a:custGeom>
                <a:avLst/>
                <a:gdLst>
                  <a:gd name="T0" fmla="*/ 10 w 12"/>
                  <a:gd name="T1" fmla="*/ 12 h 12"/>
                  <a:gd name="T2" fmla="*/ 11 w 12"/>
                  <a:gd name="T3" fmla="*/ 7 h 12"/>
                  <a:gd name="T4" fmla="*/ 12 w 12"/>
                  <a:gd name="T5" fmla="*/ 2 h 12"/>
                  <a:gd name="T6" fmla="*/ 3 w 12"/>
                  <a:gd name="T7" fmla="*/ 0 h 12"/>
                  <a:gd name="T8" fmla="*/ 2 w 12"/>
                  <a:gd name="T9" fmla="*/ 6 h 12"/>
                  <a:gd name="T10" fmla="*/ 0 w 12"/>
                  <a:gd name="T11" fmla="*/ 10 h 12"/>
                  <a:gd name="T12" fmla="*/ 10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12"/>
                    </a:moveTo>
                    <a:lnTo>
                      <a:pt x="11" y="7"/>
                    </a:lnTo>
                    <a:lnTo>
                      <a:pt x="12" y="2"/>
                    </a:lnTo>
                    <a:lnTo>
                      <a:pt x="3" y="0"/>
                    </a:lnTo>
                    <a:lnTo>
                      <a:pt x="2" y="6"/>
                    </a:lnTo>
                    <a:lnTo>
                      <a:pt x="0" y="10"/>
                    </a:lnTo>
                    <a:lnTo>
                      <a:pt x="10"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95" name="Freeform 355"/>
              <p:cNvSpPr/>
              <p:nvPr/>
            </p:nvSpPr>
            <p:spPr bwMode="auto">
              <a:xfrm>
                <a:off x="9571610" y="4191251"/>
                <a:ext cx="33134" cy="35896"/>
              </a:xfrm>
              <a:custGeom>
                <a:avLst/>
                <a:gdLst>
                  <a:gd name="T0" fmla="*/ 9 w 12"/>
                  <a:gd name="T1" fmla="*/ 13 h 13"/>
                  <a:gd name="T2" fmla="*/ 9 w 12"/>
                  <a:gd name="T3" fmla="*/ 12 h 13"/>
                  <a:gd name="T4" fmla="*/ 12 w 12"/>
                  <a:gd name="T5" fmla="*/ 7 h 13"/>
                  <a:gd name="T6" fmla="*/ 12 w 12"/>
                  <a:gd name="T7" fmla="*/ 3 h 13"/>
                  <a:gd name="T8" fmla="*/ 3 w 12"/>
                  <a:gd name="T9" fmla="*/ 0 h 13"/>
                  <a:gd name="T10" fmla="*/ 1 w 12"/>
                  <a:gd name="T11" fmla="*/ 4 h 13"/>
                  <a:gd name="T12" fmla="*/ 0 w 12"/>
                  <a:gd name="T13" fmla="*/ 9 h 13"/>
                  <a:gd name="T14" fmla="*/ 0 w 12"/>
                  <a:gd name="T15" fmla="*/ 9 h 13"/>
                  <a:gd name="T16" fmla="*/ 9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9" y="13"/>
                    </a:moveTo>
                    <a:lnTo>
                      <a:pt x="9" y="12"/>
                    </a:lnTo>
                    <a:lnTo>
                      <a:pt x="12" y="7"/>
                    </a:lnTo>
                    <a:lnTo>
                      <a:pt x="12" y="3"/>
                    </a:lnTo>
                    <a:lnTo>
                      <a:pt x="3" y="0"/>
                    </a:lnTo>
                    <a:lnTo>
                      <a:pt x="1" y="4"/>
                    </a:lnTo>
                    <a:lnTo>
                      <a:pt x="0" y="9"/>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96" name="Freeform 356"/>
              <p:cNvSpPr/>
              <p:nvPr/>
            </p:nvSpPr>
            <p:spPr bwMode="auto">
              <a:xfrm>
                <a:off x="9535716" y="4296175"/>
                <a:ext cx="35896" cy="35896"/>
              </a:xfrm>
              <a:custGeom>
                <a:avLst/>
                <a:gdLst>
                  <a:gd name="T0" fmla="*/ 9 w 13"/>
                  <a:gd name="T1" fmla="*/ 13 h 13"/>
                  <a:gd name="T2" fmla="*/ 10 w 13"/>
                  <a:gd name="T3" fmla="*/ 11 h 13"/>
                  <a:gd name="T4" fmla="*/ 12 w 13"/>
                  <a:gd name="T5" fmla="*/ 5 h 13"/>
                  <a:gd name="T6" fmla="*/ 13 w 13"/>
                  <a:gd name="T7" fmla="*/ 3 h 13"/>
                  <a:gd name="T8" fmla="*/ 4 w 13"/>
                  <a:gd name="T9" fmla="*/ 0 h 13"/>
                  <a:gd name="T10" fmla="*/ 2 w 13"/>
                  <a:gd name="T11" fmla="*/ 3 h 13"/>
                  <a:gd name="T12" fmla="*/ 0 w 13"/>
                  <a:gd name="T13" fmla="*/ 8 h 13"/>
                  <a:gd name="T14" fmla="*/ 0 w 13"/>
                  <a:gd name="T15" fmla="*/ 9 h 13"/>
                  <a:gd name="T16" fmla="*/ 9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13"/>
                    </a:moveTo>
                    <a:lnTo>
                      <a:pt x="10" y="11"/>
                    </a:lnTo>
                    <a:lnTo>
                      <a:pt x="12" y="5"/>
                    </a:lnTo>
                    <a:lnTo>
                      <a:pt x="13" y="3"/>
                    </a:lnTo>
                    <a:lnTo>
                      <a:pt x="4" y="0"/>
                    </a:lnTo>
                    <a:lnTo>
                      <a:pt x="2" y="3"/>
                    </a:lnTo>
                    <a:lnTo>
                      <a:pt x="0" y="8"/>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97" name="Freeform 357"/>
              <p:cNvSpPr/>
              <p:nvPr/>
            </p:nvSpPr>
            <p:spPr bwMode="auto">
              <a:xfrm>
                <a:off x="9491537" y="4398338"/>
                <a:ext cx="35896" cy="35896"/>
              </a:xfrm>
              <a:custGeom>
                <a:avLst/>
                <a:gdLst>
                  <a:gd name="T0" fmla="*/ 9 w 13"/>
                  <a:gd name="T1" fmla="*/ 13 h 13"/>
                  <a:gd name="T2" fmla="*/ 11 w 13"/>
                  <a:gd name="T3" fmla="*/ 10 h 13"/>
                  <a:gd name="T4" fmla="*/ 13 w 13"/>
                  <a:gd name="T5" fmla="*/ 5 h 13"/>
                  <a:gd name="T6" fmla="*/ 13 w 13"/>
                  <a:gd name="T7" fmla="*/ 4 h 13"/>
                  <a:gd name="T8" fmla="*/ 4 w 13"/>
                  <a:gd name="T9" fmla="*/ 0 h 13"/>
                  <a:gd name="T10" fmla="*/ 4 w 13"/>
                  <a:gd name="T11" fmla="*/ 1 h 13"/>
                  <a:gd name="T12" fmla="*/ 1 w 13"/>
                  <a:gd name="T13" fmla="*/ 6 h 13"/>
                  <a:gd name="T14" fmla="*/ 0 w 13"/>
                  <a:gd name="T15" fmla="*/ 9 h 13"/>
                  <a:gd name="T16" fmla="*/ 9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13"/>
                    </a:moveTo>
                    <a:lnTo>
                      <a:pt x="11" y="10"/>
                    </a:lnTo>
                    <a:lnTo>
                      <a:pt x="13" y="5"/>
                    </a:lnTo>
                    <a:lnTo>
                      <a:pt x="13" y="4"/>
                    </a:lnTo>
                    <a:lnTo>
                      <a:pt x="4" y="0"/>
                    </a:lnTo>
                    <a:lnTo>
                      <a:pt x="4" y="1"/>
                    </a:lnTo>
                    <a:lnTo>
                      <a:pt x="1" y="6"/>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98" name="Freeform 358"/>
              <p:cNvSpPr/>
              <p:nvPr/>
            </p:nvSpPr>
            <p:spPr bwMode="auto">
              <a:xfrm>
                <a:off x="9444597" y="4494977"/>
                <a:ext cx="35896" cy="35896"/>
              </a:xfrm>
              <a:custGeom>
                <a:avLst/>
                <a:gdLst>
                  <a:gd name="T0" fmla="*/ 9 w 13"/>
                  <a:gd name="T1" fmla="*/ 13 h 13"/>
                  <a:gd name="T2" fmla="*/ 11 w 13"/>
                  <a:gd name="T3" fmla="*/ 11 h 13"/>
                  <a:gd name="T4" fmla="*/ 13 w 13"/>
                  <a:gd name="T5" fmla="*/ 7 h 13"/>
                  <a:gd name="T6" fmla="*/ 13 w 13"/>
                  <a:gd name="T7" fmla="*/ 5 h 13"/>
                  <a:gd name="T8" fmla="*/ 5 w 13"/>
                  <a:gd name="T9" fmla="*/ 0 h 13"/>
                  <a:gd name="T10" fmla="*/ 4 w 13"/>
                  <a:gd name="T11" fmla="*/ 1 h 13"/>
                  <a:gd name="T12" fmla="*/ 1 w 13"/>
                  <a:gd name="T13" fmla="*/ 7 h 13"/>
                  <a:gd name="T14" fmla="*/ 0 w 13"/>
                  <a:gd name="T15" fmla="*/ 9 h 13"/>
                  <a:gd name="T16" fmla="*/ 9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13"/>
                    </a:moveTo>
                    <a:lnTo>
                      <a:pt x="11" y="11"/>
                    </a:lnTo>
                    <a:lnTo>
                      <a:pt x="13" y="7"/>
                    </a:lnTo>
                    <a:lnTo>
                      <a:pt x="13" y="5"/>
                    </a:lnTo>
                    <a:lnTo>
                      <a:pt x="5" y="0"/>
                    </a:lnTo>
                    <a:lnTo>
                      <a:pt x="4" y="1"/>
                    </a:lnTo>
                    <a:lnTo>
                      <a:pt x="1" y="7"/>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99" name="Freeform 359"/>
              <p:cNvSpPr/>
              <p:nvPr/>
            </p:nvSpPr>
            <p:spPr bwMode="auto">
              <a:xfrm>
                <a:off x="9392136" y="4591617"/>
                <a:ext cx="38656" cy="35896"/>
              </a:xfrm>
              <a:custGeom>
                <a:avLst/>
                <a:gdLst>
                  <a:gd name="T0" fmla="*/ 9 w 14"/>
                  <a:gd name="T1" fmla="*/ 13 h 13"/>
                  <a:gd name="T2" fmla="*/ 10 w 14"/>
                  <a:gd name="T3" fmla="*/ 11 h 13"/>
                  <a:gd name="T4" fmla="*/ 13 w 14"/>
                  <a:gd name="T5" fmla="*/ 6 h 13"/>
                  <a:gd name="T6" fmla="*/ 14 w 14"/>
                  <a:gd name="T7" fmla="*/ 6 h 13"/>
                  <a:gd name="T8" fmla="*/ 5 w 14"/>
                  <a:gd name="T9" fmla="*/ 0 h 13"/>
                  <a:gd name="T10" fmla="*/ 5 w 14"/>
                  <a:gd name="T11" fmla="*/ 2 h 13"/>
                  <a:gd name="T12" fmla="*/ 2 w 14"/>
                  <a:gd name="T13" fmla="*/ 6 h 13"/>
                  <a:gd name="T14" fmla="*/ 0 w 14"/>
                  <a:gd name="T15" fmla="*/ 8 h 13"/>
                  <a:gd name="T16" fmla="*/ 9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13"/>
                    </a:moveTo>
                    <a:lnTo>
                      <a:pt x="10" y="11"/>
                    </a:lnTo>
                    <a:lnTo>
                      <a:pt x="13" y="6"/>
                    </a:lnTo>
                    <a:lnTo>
                      <a:pt x="14" y="6"/>
                    </a:lnTo>
                    <a:lnTo>
                      <a:pt x="5" y="0"/>
                    </a:lnTo>
                    <a:lnTo>
                      <a:pt x="5" y="2"/>
                    </a:lnTo>
                    <a:lnTo>
                      <a:pt x="2" y="6"/>
                    </a:lnTo>
                    <a:lnTo>
                      <a:pt x="0" y="8"/>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00" name="Freeform 360"/>
              <p:cNvSpPr/>
              <p:nvPr/>
            </p:nvSpPr>
            <p:spPr bwMode="auto">
              <a:xfrm>
                <a:off x="9334152" y="4685496"/>
                <a:ext cx="38656" cy="35896"/>
              </a:xfrm>
              <a:custGeom>
                <a:avLst/>
                <a:gdLst>
                  <a:gd name="T0" fmla="*/ 8 w 14"/>
                  <a:gd name="T1" fmla="*/ 13 h 13"/>
                  <a:gd name="T2" fmla="*/ 10 w 14"/>
                  <a:gd name="T3" fmla="*/ 11 h 13"/>
                  <a:gd name="T4" fmla="*/ 13 w 14"/>
                  <a:gd name="T5" fmla="*/ 7 h 13"/>
                  <a:gd name="T6" fmla="*/ 14 w 14"/>
                  <a:gd name="T7" fmla="*/ 6 h 13"/>
                  <a:gd name="T8" fmla="*/ 5 w 14"/>
                  <a:gd name="T9" fmla="*/ 0 h 13"/>
                  <a:gd name="T10" fmla="*/ 5 w 14"/>
                  <a:gd name="T11" fmla="*/ 0 h 13"/>
                  <a:gd name="T12" fmla="*/ 1 w 14"/>
                  <a:gd name="T13" fmla="*/ 6 h 13"/>
                  <a:gd name="T14" fmla="*/ 0 w 14"/>
                  <a:gd name="T15" fmla="*/ 8 h 13"/>
                  <a:gd name="T16" fmla="*/ 8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8" y="13"/>
                    </a:moveTo>
                    <a:lnTo>
                      <a:pt x="10" y="11"/>
                    </a:lnTo>
                    <a:lnTo>
                      <a:pt x="13" y="7"/>
                    </a:lnTo>
                    <a:lnTo>
                      <a:pt x="14" y="6"/>
                    </a:lnTo>
                    <a:lnTo>
                      <a:pt x="5" y="0"/>
                    </a:lnTo>
                    <a:lnTo>
                      <a:pt x="5" y="0"/>
                    </a:lnTo>
                    <a:lnTo>
                      <a:pt x="1" y="6"/>
                    </a:lnTo>
                    <a:lnTo>
                      <a:pt x="0" y="8"/>
                    </a:lnTo>
                    <a:lnTo>
                      <a:pt x="8"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01" name="Freeform 361"/>
              <p:cNvSpPr/>
              <p:nvPr/>
            </p:nvSpPr>
            <p:spPr bwMode="auto">
              <a:xfrm>
                <a:off x="9270646" y="4776613"/>
                <a:ext cx="38656" cy="35896"/>
              </a:xfrm>
              <a:custGeom>
                <a:avLst/>
                <a:gdLst>
                  <a:gd name="T0" fmla="*/ 8 w 14"/>
                  <a:gd name="T1" fmla="*/ 13 h 13"/>
                  <a:gd name="T2" fmla="*/ 10 w 14"/>
                  <a:gd name="T3" fmla="*/ 12 h 13"/>
                  <a:gd name="T4" fmla="*/ 12 w 14"/>
                  <a:gd name="T5" fmla="*/ 7 h 13"/>
                  <a:gd name="T6" fmla="*/ 14 w 14"/>
                  <a:gd name="T7" fmla="*/ 5 h 13"/>
                  <a:gd name="T8" fmla="*/ 6 w 14"/>
                  <a:gd name="T9" fmla="*/ 0 h 13"/>
                  <a:gd name="T10" fmla="*/ 4 w 14"/>
                  <a:gd name="T11" fmla="*/ 1 h 13"/>
                  <a:gd name="T12" fmla="*/ 2 w 14"/>
                  <a:gd name="T13" fmla="*/ 5 h 13"/>
                  <a:gd name="T14" fmla="*/ 0 w 14"/>
                  <a:gd name="T15" fmla="*/ 8 h 13"/>
                  <a:gd name="T16" fmla="*/ 8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8" y="13"/>
                    </a:moveTo>
                    <a:lnTo>
                      <a:pt x="10" y="12"/>
                    </a:lnTo>
                    <a:lnTo>
                      <a:pt x="12" y="7"/>
                    </a:lnTo>
                    <a:lnTo>
                      <a:pt x="14" y="5"/>
                    </a:lnTo>
                    <a:lnTo>
                      <a:pt x="6" y="0"/>
                    </a:lnTo>
                    <a:lnTo>
                      <a:pt x="4" y="1"/>
                    </a:lnTo>
                    <a:lnTo>
                      <a:pt x="2" y="5"/>
                    </a:lnTo>
                    <a:lnTo>
                      <a:pt x="0" y="8"/>
                    </a:lnTo>
                    <a:lnTo>
                      <a:pt x="8"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02" name="Freeform 362"/>
              <p:cNvSpPr/>
              <p:nvPr/>
            </p:nvSpPr>
            <p:spPr bwMode="auto">
              <a:xfrm>
                <a:off x="9204379" y="4862209"/>
                <a:ext cx="38656" cy="35896"/>
              </a:xfrm>
              <a:custGeom>
                <a:avLst/>
                <a:gdLst>
                  <a:gd name="T0" fmla="*/ 7 w 14"/>
                  <a:gd name="T1" fmla="*/ 13 h 13"/>
                  <a:gd name="T2" fmla="*/ 7 w 14"/>
                  <a:gd name="T3" fmla="*/ 13 h 13"/>
                  <a:gd name="T4" fmla="*/ 11 w 14"/>
                  <a:gd name="T5" fmla="*/ 8 h 13"/>
                  <a:gd name="T6" fmla="*/ 14 w 14"/>
                  <a:gd name="T7" fmla="*/ 6 h 13"/>
                  <a:gd name="T8" fmla="*/ 6 w 14"/>
                  <a:gd name="T9" fmla="*/ 0 h 13"/>
                  <a:gd name="T10" fmla="*/ 4 w 14"/>
                  <a:gd name="T11" fmla="*/ 3 h 13"/>
                  <a:gd name="T12" fmla="*/ 0 w 14"/>
                  <a:gd name="T13" fmla="*/ 7 h 13"/>
                  <a:gd name="T14" fmla="*/ 0 w 14"/>
                  <a:gd name="T15" fmla="*/ 7 h 13"/>
                  <a:gd name="T16" fmla="*/ 7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7" y="13"/>
                    </a:moveTo>
                    <a:lnTo>
                      <a:pt x="7" y="13"/>
                    </a:lnTo>
                    <a:lnTo>
                      <a:pt x="11" y="8"/>
                    </a:lnTo>
                    <a:lnTo>
                      <a:pt x="14" y="6"/>
                    </a:lnTo>
                    <a:lnTo>
                      <a:pt x="6" y="0"/>
                    </a:lnTo>
                    <a:lnTo>
                      <a:pt x="4" y="3"/>
                    </a:lnTo>
                    <a:lnTo>
                      <a:pt x="0" y="7"/>
                    </a:lnTo>
                    <a:lnTo>
                      <a:pt x="0" y="7"/>
                    </a:lnTo>
                    <a:lnTo>
                      <a:pt x="7"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03" name="Freeform 363"/>
              <p:cNvSpPr/>
              <p:nvPr/>
            </p:nvSpPr>
            <p:spPr bwMode="auto">
              <a:xfrm>
                <a:off x="9129827" y="4945043"/>
                <a:ext cx="41418" cy="38656"/>
              </a:xfrm>
              <a:custGeom>
                <a:avLst/>
                <a:gdLst>
                  <a:gd name="T0" fmla="*/ 8 w 15"/>
                  <a:gd name="T1" fmla="*/ 14 h 14"/>
                  <a:gd name="T2" fmla="*/ 11 w 15"/>
                  <a:gd name="T3" fmla="*/ 11 h 14"/>
                  <a:gd name="T4" fmla="*/ 15 w 15"/>
                  <a:gd name="T5" fmla="*/ 7 h 14"/>
                  <a:gd name="T6" fmla="*/ 7 w 15"/>
                  <a:gd name="T7" fmla="*/ 0 h 14"/>
                  <a:gd name="T8" fmla="*/ 4 w 15"/>
                  <a:gd name="T9" fmla="*/ 4 h 14"/>
                  <a:gd name="T10" fmla="*/ 0 w 15"/>
                  <a:gd name="T11" fmla="*/ 7 h 14"/>
                  <a:gd name="T12" fmla="*/ 8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8" y="14"/>
                    </a:moveTo>
                    <a:lnTo>
                      <a:pt x="11" y="11"/>
                    </a:lnTo>
                    <a:lnTo>
                      <a:pt x="15" y="7"/>
                    </a:lnTo>
                    <a:lnTo>
                      <a:pt x="7" y="0"/>
                    </a:lnTo>
                    <a:lnTo>
                      <a:pt x="4" y="4"/>
                    </a:lnTo>
                    <a:lnTo>
                      <a:pt x="0" y="7"/>
                    </a:lnTo>
                    <a:lnTo>
                      <a:pt x="8"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04" name="Freeform 364"/>
              <p:cNvSpPr/>
              <p:nvPr/>
            </p:nvSpPr>
            <p:spPr bwMode="auto">
              <a:xfrm>
                <a:off x="9055277" y="5025116"/>
                <a:ext cx="38656" cy="41418"/>
              </a:xfrm>
              <a:custGeom>
                <a:avLst/>
                <a:gdLst>
                  <a:gd name="T0" fmla="*/ 8 w 14"/>
                  <a:gd name="T1" fmla="*/ 15 h 15"/>
                  <a:gd name="T2" fmla="*/ 9 w 14"/>
                  <a:gd name="T3" fmla="*/ 12 h 15"/>
                  <a:gd name="T4" fmla="*/ 13 w 14"/>
                  <a:gd name="T5" fmla="*/ 8 h 15"/>
                  <a:gd name="T6" fmla="*/ 14 w 14"/>
                  <a:gd name="T7" fmla="*/ 7 h 15"/>
                  <a:gd name="T8" fmla="*/ 8 w 14"/>
                  <a:gd name="T9" fmla="*/ 0 h 15"/>
                  <a:gd name="T10" fmla="*/ 7 w 14"/>
                  <a:gd name="T11" fmla="*/ 2 h 15"/>
                  <a:gd name="T12" fmla="*/ 1 w 14"/>
                  <a:gd name="T13" fmla="*/ 5 h 15"/>
                  <a:gd name="T14" fmla="*/ 0 w 14"/>
                  <a:gd name="T15" fmla="*/ 7 h 15"/>
                  <a:gd name="T16" fmla="*/ 8 w 14"/>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8" y="15"/>
                    </a:moveTo>
                    <a:lnTo>
                      <a:pt x="9" y="12"/>
                    </a:lnTo>
                    <a:lnTo>
                      <a:pt x="13" y="8"/>
                    </a:lnTo>
                    <a:lnTo>
                      <a:pt x="14" y="7"/>
                    </a:lnTo>
                    <a:lnTo>
                      <a:pt x="8" y="0"/>
                    </a:lnTo>
                    <a:lnTo>
                      <a:pt x="7" y="2"/>
                    </a:lnTo>
                    <a:lnTo>
                      <a:pt x="1" y="5"/>
                    </a:lnTo>
                    <a:lnTo>
                      <a:pt x="0" y="7"/>
                    </a:lnTo>
                    <a:lnTo>
                      <a:pt x="8" y="1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05" name="Freeform 365"/>
              <p:cNvSpPr/>
              <p:nvPr/>
            </p:nvSpPr>
            <p:spPr bwMode="auto">
              <a:xfrm>
                <a:off x="8975203" y="5102427"/>
                <a:ext cx="41418" cy="38656"/>
              </a:xfrm>
              <a:custGeom>
                <a:avLst/>
                <a:gdLst>
                  <a:gd name="T0" fmla="*/ 8 w 15"/>
                  <a:gd name="T1" fmla="*/ 14 h 14"/>
                  <a:gd name="T2" fmla="*/ 12 w 15"/>
                  <a:gd name="T3" fmla="*/ 10 h 14"/>
                  <a:gd name="T4" fmla="*/ 15 w 15"/>
                  <a:gd name="T5" fmla="*/ 8 h 14"/>
                  <a:gd name="T6" fmla="*/ 8 w 15"/>
                  <a:gd name="T7" fmla="*/ 0 h 14"/>
                  <a:gd name="T8" fmla="*/ 6 w 15"/>
                  <a:gd name="T9" fmla="*/ 4 h 14"/>
                  <a:gd name="T10" fmla="*/ 0 w 15"/>
                  <a:gd name="T11" fmla="*/ 6 h 14"/>
                  <a:gd name="T12" fmla="*/ 8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8" y="14"/>
                    </a:moveTo>
                    <a:lnTo>
                      <a:pt x="12" y="10"/>
                    </a:lnTo>
                    <a:lnTo>
                      <a:pt x="15" y="8"/>
                    </a:lnTo>
                    <a:lnTo>
                      <a:pt x="8" y="0"/>
                    </a:lnTo>
                    <a:lnTo>
                      <a:pt x="6" y="4"/>
                    </a:lnTo>
                    <a:lnTo>
                      <a:pt x="0" y="6"/>
                    </a:lnTo>
                    <a:lnTo>
                      <a:pt x="8"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06" name="Freeform 366"/>
              <p:cNvSpPr/>
              <p:nvPr/>
            </p:nvSpPr>
            <p:spPr bwMode="auto">
              <a:xfrm>
                <a:off x="8897891" y="5176979"/>
                <a:ext cx="38656" cy="35896"/>
              </a:xfrm>
              <a:custGeom>
                <a:avLst/>
                <a:gdLst>
                  <a:gd name="T0" fmla="*/ 6 w 14"/>
                  <a:gd name="T1" fmla="*/ 13 h 13"/>
                  <a:gd name="T2" fmla="*/ 7 w 14"/>
                  <a:gd name="T3" fmla="*/ 13 h 13"/>
                  <a:gd name="T4" fmla="*/ 13 w 14"/>
                  <a:gd name="T5" fmla="*/ 8 h 13"/>
                  <a:gd name="T6" fmla="*/ 14 w 14"/>
                  <a:gd name="T7" fmla="*/ 7 h 13"/>
                  <a:gd name="T8" fmla="*/ 7 w 14"/>
                  <a:gd name="T9" fmla="*/ 0 h 13"/>
                  <a:gd name="T10" fmla="*/ 6 w 14"/>
                  <a:gd name="T11" fmla="*/ 1 h 13"/>
                  <a:gd name="T12" fmla="*/ 1 w 14"/>
                  <a:gd name="T13" fmla="*/ 5 h 13"/>
                  <a:gd name="T14" fmla="*/ 0 w 14"/>
                  <a:gd name="T15" fmla="*/ 7 h 13"/>
                  <a:gd name="T16" fmla="*/ 6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6" y="13"/>
                    </a:moveTo>
                    <a:lnTo>
                      <a:pt x="7" y="13"/>
                    </a:lnTo>
                    <a:lnTo>
                      <a:pt x="13" y="8"/>
                    </a:lnTo>
                    <a:lnTo>
                      <a:pt x="14" y="7"/>
                    </a:lnTo>
                    <a:lnTo>
                      <a:pt x="7" y="0"/>
                    </a:lnTo>
                    <a:lnTo>
                      <a:pt x="6" y="1"/>
                    </a:lnTo>
                    <a:lnTo>
                      <a:pt x="1" y="5"/>
                    </a:lnTo>
                    <a:lnTo>
                      <a:pt x="0" y="7"/>
                    </a:lnTo>
                    <a:lnTo>
                      <a:pt x="6"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07" name="Freeform 367"/>
              <p:cNvSpPr/>
              <p:nvPr/>
            </p:nvSpPr>
            <p:spPr bwMode="auto">
              <a:xfrm>
                <a:off x="8812297" y="5246007"/>
                <a:ext cx="38656" cy="38656"/>
              </a:xfrm>
              <a:custGeom>
                <a:avLst/>
                <a:gdLst>
                  <a:gd name="T0" fmla="*/ 6 w 14"/>
                  <a:gd name="T1" fmla="*/ 14 h 14"/>
                  <a:gd name="T2" fmla="*/ 10 w 14"/>
                  <a:gd name="T3" fmla="*/ 12 h 14"/>
                  <a:gd name="T4" fmla="*/ 14 w 14"/>
                  <a:gd name="T5" fmla="*/ 8 h 14"/>
                  <a:gd name="T6" fmla="*/ 7 w 14"/>
                  <a:gd name="T7" fmla="*/ 0 h 14"/>
                  <a:gd name="T8" fmla="*/ 3 w 14"/>
                  <a:gd name="T9" fmla="*/ 4 h 14"/>
                  <a:gd name="T10" fmla="*/ 0 w 14"/>
                  <a:gd name="T11" fmla="*/ 7 h 14"/>
                  <a:gd name="T12" fmla="*/ 6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6" y="14"/>
                    </a:moveTo>
                    <a:lnTo>
                      <a:pt x="10" y="12"/>
                    </a:lnTo>
                    <a:lnTo>
                      <a:pt x="14" y="8"/>
                    </a:lnTo>
                    <a:lnTo>
                      <a:pt x="7" y="0"/>
                    </a:lnTo>
                    <a:lnTo>
                      <a:pt x="3" y="4"/>
                    </a:lnTo>
                    <a:lnTo>
                      <a:pt x="0" y="7"/>
                    </a:lnTo>
                    <a:lnTo>
                      <a:pt x="6"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08" name="Freeform 368"/>
              <p:cNvSpPr/>
              <p:nvPr/>
            </p:nvSpPr>
            <p:spPr bwMode="auto">
              <a:xfrm>
                <a:off x="8723940" y="5315036"/>
                <a:ext cx="38656" cy="38656"/>
              </a:xfrm>
              <a:custGeom>
                <a:avLst/>
                <a:gdLst>
                  <a:gd name="T0" fmla="*/ 6 w 14"/>
                  <a:gd name="T1" fmla="*/ 14 h 14"/>
                  <a:gd name="T2" fmla="*/ 10 w 14"/>
                  <a:gd name="T3" fmla="*/ 10 h 14"/>
                  <a:gd name="T4" fmla="*/ 14 w 14"/>
                  <a:gd name="T5" fmla="*/ 8 h 14"/>
                  <a:gd name="T6" fmla="*/ 9 w 14"/>
                  <a:gd name="T7" fmla="*/ 0 h 14"/>
                  <a:gd name="T8" fmla="*/ 5 w 14"/>
                  <a:gd name="T9" fmla="*/ 2 h 14"/>
                  <a:gd name="T10" fmla="*/ 0 w 14"/>
                  <a:gd name="T11" fmla="*/ 6 h 14"/>
                  <a:gd name="T12" fmla="*/ 6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6" y="14"/>
                    </a:moveTo>
                    <a:lnTo>
                      <a:pt x="10" y="10"/>
                    </a:lnTo>
                    <a:lnTo>
                      <a:pt x="14" y="8"/>
                    </a:lnTo>
                    <a:lnTo>
                      <a:pt x="9" y="0"/>
                    </a:lnTo>
                    <a:lnTo>
                      <a:pt x="5" y="2"/>
                    </a:lnTo>
                    <a:lnTo>
                      <a:pt x="0" y="6"/>
                    </a:lnTo>
                    <a:lnTo>
                      <a:pt x="6"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09" name="Freeform 369"/>
              <p:cNvSpPr/>
              <p:nvPr/>
            </p:nvSpPr>
            <p:spPr bwMode="auto">
              <a:xfrm>
                <a:off x="8635584" y="5378542"/>
                <a:ext cx="38656" cy="35896"/>
              </a:xfrm>
              <a:custGeom>
                <a:avLst/>
                <a:gdLst>
                  <a:gd name="T0" fmla="*/ 6 w 14"/>
                  <a:gd name="T1" fmla="*/ 13 h 13"/>
                  <a:gd name="T2" fmla="*/ 11 w 14"/>
                  <a:gd name="T3" fmla="*/ 11 h 13"/>
                  <a:gd name="T4" fmla="*/ 14 w 14"/>
                  <a:gd name="T5" fmla="*/ 8 h 13"/>
                  <a:gd name="T6" fmla="*/ 8 w 14"/>
                  <a:gd name="T7" fmla="*/ 0 h 13"/>
                  <a:gd name="T8" fmla="*/ 6 w 14"/>
                  <a:gd name="T9" fmla="*/ 2 h 13"/>
                  <a:gd name="T10" fmla="*/ 0 w 14"/>
                  <a:gd name="T11" fmla="*/ 6 h 13"/>
                  <a:gd name="T12" fmla="*/ 6 w 1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6" y="13"/>
                    </a:moveTo>
                    <a:lnTo>
                      <a:pt x="11" y="11"/>
                    </a:lnTo>
                    <a:lnTo>
                      <a:pt x="14" y="8"/>
                    </a:lnTo>
                    <a:lnTo>
                      <a:pt x="8" y="0"/>
                    </a:lnTo>
                    <a:lnTo>
                      <a:pt x="6" y="2"/>
                    </a:lnTo>
                    <a:lnTo>
                      <a:pt x="0" y="6"/>
                    </a:lnTo>
                    <a:lnTo>
                      <a:pt x="6"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10" name="Freeform 370"/>
              <p:cNvSpPr/>
              <p:nvPr/>
            </p:nvSpPr>
            <p:spPr bwMode="auto">
              <a:xfrm>
                <a:off x="8541705" y="5442049"/>
                <a:ext cx="41418" cy="35896"/>
              </a:xfrm>
              <a:custGeom>
                <a:avLst/>
                <a:gdLst>
                  <a:gd name="T0" fmla="*/ 7 w 15"/>
                  <a:gd name="T1" fmla="*/ 13 h 13"/>
                  <a:gd name="T2" fmla="*/ 7 w 15"/>
                  <a:gd name="T3" fmla="*/ 13 h 13"/>
                  <a:gd name="T4" fmla="*/ 12 w 15"/>
                  <a:gd name="T5" fmla="*/ 9 h 13"/>
                  <a:gd name="T6" fmla="*/ 15 w 15"/>
                  <a:gd name="T7" fmla="*/ 7 h 13"/>
                  <a:gd name="T8" fmla="*/ 10 w 15"/>
                  <a:gd name="T9" fmla="*/ 0 h 13"/>
                  <a:gd name="T10" fmla="*/ 7 w 15"/>
                  <a:gd name="T11" fmla="*/ 1 h 13"/>
                  <a:gd name="T12" fmla="*/ 2 w 15"/>
                  <a:gd name="T13" fmla="*/ 5 h 13"/>
                  <a:gd name="T14" fmla="*/ 0 w 15"/>
                  <a:gd name="T15" fmla="*/ 5 h 13"/>
                  <a:gd name="T16" fmla="*/ 7 w 15"/>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7" y="13"/>
                    </a:moveTo>
                    <a:lnTo>
                      <a:pt x="7" y="13"/>
                    </a:lnTo>
                    <a:lnTo>
                      <a:pt x="12" y="9"/>
                    </a:lnTo>
                    <a:lnTo>
                      <a:pt x="15" y="7"/>
                    </a:lnTo>
                    <a:lnTo>
                      <a:pt x="10" y="0"/>
                    </a:lnTo>
                    <a:lnTo>
                      <a:pt x="7" y="1"/>
                    </a:lnTo>
                    <a:lnTo>
                      <a:pt x="2" y="5"/>
                    </a:lnTo>
                    <a:lnTo>
                      <a:pt x="0" y="5"/>
                    </a:lnTo>
                    <a:lnTo>
                      <a:pt x="7"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11" name="Freeform 371"/>
              <p:cNvSpPr/>
              <p:nvPr/>
            </p:nvSpPr>
            <p:spPr bwMode="auto">
              <a:xfrm>
                <a:off x="8453349" y="5497271"/>
                <a:ext cx="35896" cy="38656"/>
              </a:xfrm>
              <a:custGeom>
                <a:avLst/>
                <a:gdLst>
                  <a:gd name="T0" fmla="*/ 5 w 13"/>
                  <a:gd name="T1" fmla="*/ 14 h 14"/>
                  <a:gd name="T2" fmla="*/ 5 w 13"/>
                  <a:gd name="T3" fmla="*/ 14 h 14"/>
                  <a:gd name="T4" fmla="*/ 10 w 13"/>
                  <a:gd name="T5" fmla="*/ 11 h 14"/>
                  <a:gd name="T6" fmla="*/ 13 w 13"/>
                  <a:gd name="T7" fmla="*/ 8 h 14"/>
                  <a:gd name="T8" fmla="*/ 8 w 13"/>
                  <a:gd name="T9" fmla="*/ 0 h 14"/>
                  <a:gd name="T10" fmla="*/ 5 w 13"/>
                  <a:gd name="T11" fmla="*/ 2 h 14"/>
                  <a:gd name="T12" fmla="*/ 0 w 13"/>
                  <a:gd name="T13" fmla="*/ 6 h 14"/>
                  <a:gd name="T14" fmla="*/ 0 w 13"/>
                  <a:gd name="T15" fmla="*/ 6 h 14"/>
                  <a:gd name="T16" fmla="*/ 5 w 1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5" y="14"/>
                    </a:moveTo>
                    <a:lnTo>
                      <a:pt x="5" y="14"/>
                    </a:lnTo>
                    <a:lnTo>
                      <a:pt x="10" y="11"/>
                    </a:lnTo>
                    <a:lnTo>
                      <a:pt x="13" y="8"/>
                    </a:lnTo>
                    <a:lnTo>
                      <a:pt x="8" y="0"/>
                    </a:lnTo>
                    <a:lnTo>
                      <a:pt x="5" y="2"/>
                    </a:lnTo>
                    <a:lnTo>
                      <a:pt x="0" y="6"/>
                    </a:lnTo>
                    <a:lnTo>
                      <a:pt x="0" y="6"/>
                    </a:lnTo>
                    <a:lnTo>
                      <a:pt x="5"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12" name="Freeform 372"/>
              <p:cNvSpPr/>
              <p:nvPr/>
            </p:nvSpPr>
            <p:spPr bwMode="auto">
              <a:xfrm>
                <a:off x="8356708" y="5552494"/>
                <a:ext cx="38656" cy="38656"/>
              </a:xfrm>
              <a:custGeom>
                <a:avLst/>
                <a:gdLst>
                  <a:gd name="T0" fmla="*/ 5 w 14"/>
                  <a:gd name="T1" fmla="*/ 14 h 14"/>
                  <a:gd name="T2" fmla="*/ 10 w 14"/>
                  <a:gd name="T3" fmla="*/ 11 h 14"/>
                  <a:gd name="T4" fmla="*/ 14 w 14"/>
                  <a:gd name="T5" fmla="*/ 9 h 14"/>
                  <a:gd name="T6" fmla="*/ 9 w 14"/>
                  <a:gd name="T7" fmla="*/ 0 h 14"/>
                  <a:gd name="T8" fmla="*/ 5 w 14"/>
                  <a:gd name="T9" fmla="*/ 3 h 14"/>
                  <a:gd name="T10" fmla="*/ 0 w 14"/>
                  <a:gd name="T11" fmla="*/ 5 h 14"/>
                  <a:gd name="T12" fmla="*/ 5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5" y="14"/>
                    </a:moveTo>
                    <a:lnTo>
                      <a:pt x="10" y="11"/>
                    </a:lnTo>
                    <a:lnTo>
                      <a:pt x="14" y="9"/>
                    </a:lnTo>
                    <a:lnTo>
                      <a:pt x="9" y="0"/>
                    </a:lnTo>
                    <a:lnTo>
                      <a:pt x="5" y="3"/>
                    </a:lnTo>
                    <a:lnTo>
                      <a:pt x="0" y="5"/>
                    </a:lnTo>
                    <a:lnTo>
                      <a:pt x="5"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13" name="Freeform 373"/>
              <p:cNvSpPr/>
              <p:nvPr/>
            </p:nvSpPr>
            <p:spPr bwMode="auto">
              <a:xfrm>
                <a:off x="8257307" y="5607717"/>
                <a:ext cx="41418" cy="35896"/>
              </a:xfrm>
              <a:custGeom>
                <a:avLst/>
                <a:gdLst>
                  <a:gd name="T0" fmla="*/ 5 w 15"/>
                  <a:gd name="T1" fmla="*/ 13 h 13"/>
                  <a:gd name="T2" fmla="*/ 9 w 15"/>
                  <a:gd name="T3" fmla="*/ 10 h 13"/>
                  <a:gd name="T4" fmla="*/ 15 w 15"/>
                  <a:gd name="T5" fmla="*/ 8 h 13"/>
                  <a:gd name="T6" fmla="*/ 9 w 15"/>
                  <a:gd name="T7" fmla="*/ 0 h 13"/>
                  <a:gd name="T8" fmla="*/ 5 w 15"/>
                  <a:gd name="T9" fmla="*/ 1 h 13"/>
                  <a:gd name="T10" fmla="*/ 0 w 15"/>
                  <a:gd name="T11" fmla="*/ 4 h 13"/>
                  <a:gd name="T12" fmla="*/ 5 w 1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5" y="13"/>
                    </a:moveTo>
                    <a:lnTo>
                      <a:pt x="9" y="10"/>
                    </a:lnTo>
                    <a:lnTo>
                      <a:pt x="15" y="8"/>
                    </a:lnTo>
                    <a:lnTo>
                      <a:pt x="9" y="0"/>
                    </a:lnTo>
                    <a:lnTo>
                      <a:pt x="5" y="1"/>
                    </a:lnTo>
                    <a:lnTo>
                      <a:pt x="0" y="4"/>
                    </a:lnTo>
                    <a:lnTo>
                      <a:pt x="5"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14" name="Freeform 374"/>
              <p:cNvSpPr/>
              <p:nvPr/>
            </p:nvSpPr>
            <p:spPr bwMode="auto">
              <a:xfrm>
                <a:off x="8160668" y="5654656"/>
                <a:ext cx="38656" cy="38656"/>
              </a:xfrm>
              <a:custGeom>
                <a:avLst/>
                <a:gdLst>
                  <a:gd name="T0" fmla="*/ 5 w 14"/>
                  <a:gd name="T1" fmla="*/ 14 h 14"/>
                  <a:gd name="T2" fmla="*/ 8 w 14"/>
                  <a:gd name="T3" fmla="*/ 11 h 14"/>
                  <a:gd name="T4" fmla="*/ 14 w 14"/>
                  <a:gd name="T5" fmla="*/ 9 h 14"/>
                  <a:gd name="T6" fmla="*/ 9 w 14"/>
                  <a:gd name="T7" fmla="*/ 0 h 14"/>
                  <a:gd name="T8" fmla="*/ 4 w 14"/>
                  <a:gd name="T9" fmla="*/ 4 h 14"/>
                  <a:gd name="T10" fmla="*/ 0 w 14"/>
                  <a:gd name="T11" fmla="*/ 5 h 14"/>
                  <a:gd name="T12" fmla="*/ 5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5" y="14"/>
                    </a:moveTo>
                    <a:lnTo>
                      <a:pt x="8" y="11"/>
                    </a:lnTo>
                    <a:lnTo>
                      <a:pt x="14" y="9"/>
                    </a:lnTo>
                    <a:lnTo>
                      <a:pt x="9" y="0"/>
                    </a:lnTo>
                    <a:lnTo>
                      <a:pt x="4" y="4"/>
                    </a:lnTo>
                    <a:lnTo>
                      <a:pt x="0" y="5"/>
                    </a:lnTo>
                    <a:lnTo>
                      <a:pt x="5"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15" name="Freeform 375"/>
              <p:cNvSpPr/>
              <p:nvPr/>
            </p:nvSpPr>
            <p:spPr bwMode="auto">
              <a:xfrm>
                <a:off x="8064027" y="5701596"/>
                <a:ext cx="35896" cy="35896"/>
              </a:xfrm>
              <a:custGeom>
                <a:avLst/>
                <a:gdLst>
                  <a:gd name="T0" fmla="*/ 4 w 13"/>
                  <a:gd name="T1" fmla="*/ 13 h 13"/>
                  <a:gd name="T2" fmla="*/ 5 w 13"/>
                  <a:gd name="T3" fmla="*/ 13 h 13"/>
                  <a:gd name="T4" fmla="*/ 11 w 13"/>
                  <a:gd name="T5" fmla="*/ 10 h 13"/>
                  <a:gd name="T6" fmla="*/ 13 w 13"/>
                  <a:gd name="T7" fmla="*/ 9 h 13"/>
                  <a:gd name="T8" fmla="*/ 9 w 13"/>
                  <a:gd name="T9" fmla="*/ 0 h 13"/>
                  <a:gd name="T10" fmla="*/ 8 w 13"/>
                  <a:gd name="T11" fmla="*/ 1 h 13"/>
                  <a:gd name="T12" fmla="*/ 1 w 13"/>
                  <a:gd name="T13" fmla="*/ 4 h 13"/>
                  <a:gd name="T14" fmla="*/ 0 w 13"/>
                  <a:gd name="T15" fmla="*/ 4 h 13"/>
                  <a:gd name="T16" fmla="*/ 4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4" y="13"/>
                    </a:moveTo>
                    <a:lnTo>
                      <a:pt x="5" y="13"/>
                    </a:lnTo>
                    <a:lnTo>
                      <a:pt x="11" y="10"/>
                    </a:lnTo>
                    <a:lnTo>
                      <a:pt x="13" y="9"/>
                    </a:lnTo>
                    <a:lnTo>
                      <a:pt x="9" y="0"/>
                    </a:lnTo>
                    <a:lnTo>
                      <a:pt x="8" y="1"/>
                    </a:lnTo>
                    <a:lnTo>
                      <a:pt x="1" y="4"/>
                    </a:lnTo>
                    <a:lnTo>
                      <a:pt x="0" y="4"/>
                    </a:lnTo>
                    <a:lnTo>
                      <a:pt x="4"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16" name="Freeform 376"/>
              <p:cNvSpPr/>
              <p:nvPr/>
            </p:nvSpPr>
            <p:spPr bwMode="auto">
              <a:xfrm>
                <a:off x="7961866" y="5748534"/>
                <a:ext cx="35896" cy="35896"/>
              </a:xfrm>
              <a:custGeom>
                <a:avLst/>
                <a:gdLst>
                  <a:gd name="T0" fmla="*/ 4 w 13"/>
                  <a:gd name="T1" fmla="*/ 13 h 13"/>
                  <a:gd name="T2" fmla="*/ 9 w 13"/>
                  <a:gd name="T3" fmla="*/ 10 h 13"/>
                  <a:gd name="T4" fmla="*/ 13 w 13"/>
                  <a:gd name="T5" fmla="*/ 9 h 13"/>
                  <a:gd name="T6" fmla="*/ 9 w 13"/>
                  <a:gd name="T7" fmla="*/ 0 h 13"/>
                  <a:gd name="T8" fmla="*/ 5 w 13"/>
                  <a:gd name="T9" fmla="*/ 1 h 13"/>
                  <a:gd name="T10" fmla="*/ 0 w 13"/>
                  <a:gd name="T11" fmla="*/ 2 h 13"/>
                  <a:gd name="T12" fmla="*/ 4 w 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4" y="13"/>
                    </a:moveTo>
                    <a:lnTo>
                      <a:pt x="9" y="10"/>
                    </a:lnTo>
                    <a:lnTo>
                      <a:pt x="13" y="9"/>
                    </a:lnTo>
                    <a:lnTo>
                      <a:pt x="9" y="0"/>
                    </a:lnTo>
                    <a:lnTo>
                      <a:pt x="5" y="1"/>
                    </a:lnTo>
                    <a:lnTo>
                      <a:pt x="0" y="2"/>
                    </a:lnTo>
                    <a:lnTo>
                      <a:pt x="4"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17" name="Freeform 377"/>
              <p:cNvSpPr/>
              <p:nvPr/>
            </p:nvSpPr>
            <p:spPr bwMode="auto">
              <a:xfrm>
                <a:off x="7859703" y="5787190"/>
                <a:ext cx="33134" cy="35896"/>
              </a:xfrm>
              <a:custGeom>
                <a:avLst/>
                <a:gdLst>
                  <a:gd name="T0" fmla="*/ 3 w 12"/>
                  <a:gd name="T1" fmla="*/ 13 h 13"/>
                  <a:gd name="T2" fmla="*/ 6 w 12"/>
                  <a:gd name="T3" fmla="*/ 12 h 13"/>
                  <a:gd name="T4" fmla="*/ 12 w 12"/>
                  <a:gd name="T5" fmla="*/ 9 h 13"/>
                  <a:gd name="T6" fmla="*/ 10 w 12"/>
                  <a:gd name="T7" fmla="*/ 0 h 13"/>
                  <a:gd name="T8" fmla="*/ 3 w 12"/>
                  <a:gd name="T9" fmla="*/ 3 h 13"/>
                  <a:gd name="T10" fmla="*/ 0 w 12"/>
                  <a:gd name="T11" fmla="*/ 4 h 13"/>
                  <a:gd name="T12" fmla="*/ 3 w 1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3" y="13"/>
                    </a:moveTo>
                    <a:lnTo>
                      <a:pt x="6" y="12"/>
                    </a:lnTo>
                    <a:lnTo>
                      <a:pt x="12" y="9"/>
                    </a:lnTo>
                    <a:lnTo>
                      <a:pt x="10" y="0"/>
                    </a:lnTo>
                    <a:lnTo>
                      <a:pt x="3" y="3"/>
                    </a:lnTo>
                    <a:lnTo>
                      <a:pt x="0" y="4"/>
                    </a:lnTo>
                    <a:lnTo>
                      <a:pt x="3"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18" name="Freeform 378"/>
              <p:cNvSpPr/>
              <p:nvPr/>
            </p:nvSpPr>
            <p:spPr bwMode="auto">
              <a:xfrm>
                <a:off x="7757541" y="5825846"/>
                <a:ext cx="35896" cy="33134"/>
              </a:xfrm>
              <a:custGeom>
                <a:avLst/>
                <a:gdLst>
                  <a:gd name="T0" fmla="*/ 4 w 13"/>
                  <a:gd name="T1" fmla="*/ 12 h 12"/>
                  <a:gd name="T2" fmla="*/ 9 w 13"/>
                  <a:gd name="T3" fmla="*/ 11 h 12"/>
                  <a:gd name="T4" fmla="*/ 13 w 13"/>
                  <a:gd name="T5" fmla="*/ 10 h 12"/>
                  <a:gd name="T6" fmla="*/ 9 w 13"/>
                  <a:gd name="T7" fmla="*/ 0 h 12"/>
                  <a:gd name="T8" fmla="*/ 6 w 13"/>
                  <a:gd name="T9" fmla="*/ 2 h 12"/>
                  <a:gd name="T10" fmla="*/ 0 w 13"/>
                  <a:gd name="T11" fmla="*/ 3 h 12"/>
                  <a:gd name="T12" fmla="*/ 4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4" y="12"/>
                    </a:moveTo>
                    <a:lnTo>
                      <a:pt x="9" y="11"/>
                    </a:lnTo>
                    <a:lnTo>
                      <a:pt x="13" y="10"/>
                    </a:lnTo>
                    <a:lnTo>
                      <a:pt x="9" y="0"/>
                    </a:lnTo>
                    <a:lnTo>
                      <a:pt x="6" y="2"/>
                    </a:lnTo>
                    <a:lnTo>
                      <a:pt x="0" y="3"/>
                    </a:lnTo>
                    <a:lnTo>
                      <a:pt x="4"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19" name="Freeform 379"/>
              <p:cNvSpPr/>
              <p:nvPr/>
            </p:nvSpPr>
            <p:spPr bwMode="auto">
              <a:xfrm>
                <a:off x="7652618" y="5861742"/>
                <a:ext cx="35896" cy="33134"/>
              </a:xfrm>
              <a:custGeom>
                <a:avLst/>
                <a:gdLst>
                  <a:gd name="T0" fmla="*/ 4 w 13"/>
                  <a:gd name="T1" fmla="*/ 12 h 12"/>
                  <a:gd name="T2" fmla="*/ 6 w 13"/>
                  <a:gd name="T3" fmla="*/ 12 h 12"/>
                  <a:gd name="T4" fmla="*/ 13 w 13"/>
                  <a:gd name="T5" fmla="*/ 10 h 12"/>
                  <a:gd name="T6" fmla="*/ 13 w 13"/>
                  <a:gd name="T7" fmla="*/ 10 h 12"/>
                  <a:gd name="T8" fmla="*/ 10 w 13"/>
                  <a:gd name="T9" fmla="*/ 0 h 12"/>
                  <a:gd name="T10" fmla="*/ 10 w 13"/>
                  <a:gd name="T11" fmla="*/ 0 h 12"/>
                  <a:gd name="T12" fmla="*/ 2 w 13"/>
                  <a:gd name="T13" fmla="*/ 2 h 12"/>
                  <a:gd name="T14" fmla="*/ 0 w 13"/>
                  <a:gd name="T15" fmla="*/ 3 h 12"/>
                  <a:gd name="T16" fmla="*/ 4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4" y="12"/>
                    </a:moveTo>
                    <a:lnTo>
                      <a:pt x="6" y="12"/>
                    </a:lnTo>
                    <a:lnTo>
                      <a:pt x="13" y="10"/>
                    </a:lnTo>
                    <a:lnTo>
                      <a:pt x="13" y="10"/>
                    </a:lnTo>
                    <a:lnTo>
                      <a:pt x="10" y="0"/>
                    </a:lnTo>
                    <a:lnTo>
                      <a:pt x="10" y="0"/>
                    </a:lnTo>
                    <a:lnTo>
                      <a:pt x="2" y="2"/>
                    </a:lnTo>
                    <a:lnTo>
                      <a:pt x="0" y="3"/>
                    </a:lnTo>
                    <a:lnTo>
                      <a:pt x="4"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20" name="Freeform 380"/>
              <p:cNvSpPr/>
              <p:nvPr/>
            </p:nvSpPr>
            <p:spPr bwMode="auto">
              <a:xfrm>
                <a:off x="7547695" y="5894876"/>
                <a:ext cx="35896" cy="33134"/>
              </a:xfrm>
              <a:custGeom>
                <a:avLst/>
                <a:gdLst>
                  <a:gd name="T0" fmla="*/ 4 w 13"/>
                  <a:gd name="T1" fmla="*/ 12 h 12"/>
                  <a:gd name="T2" fmla="*/ 9 w 13"/>
                  <a:gd name="T3" fmla="*/ 11 h 12"/>
                  <a:gd name="T4" fmla="*/ 13 w 13"/>
                  <a:gd name="T5" fmla="*/ 9 h 12"/>
                  <a:gd name="T6" fmla="*/ 10 w 13"/>
                  <a:gd name="T7" fmla="*/ 0 h 12"/>
                  <a:gd name="T8" fmla="*/ 5 w 13"/>
                  <a:gd name="T9" fmla="*/ 2 h 12"/>
                  <a:gd name="T10" fmla="*/ 0 w 13"/>
                  <a:gd name="T11" fmla="*/ 3 h 12"/>
                  <a:gd name="T12" fmla="*/ 4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4" y="12"/>
                    </a:moveTo>
                    <a:lnTo>
                      <a:pt x="9" y="11"/>
                    </a:lnTo>
                    <a:lnTo>
                      <a:pt x="13" y="9"/>
                    </a:lnTo>
                    <a:lnTo>
                      <a:pt x="10" y="0"/>
                    </a:lnTo>
                    <a:lnTo>
                      <a:pt x="5" y="2"/>
                    </a:lnTo>
                    <a:lnTo>
                      <a:pt x="0" y="3"/>
                    </a:lnTo>
                    <a:lnTo>
                      <a:pt x="4"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21" name="Freeform 381"/>
              <p:cNvSpPr/>
              <p:nvPr/>
            </p:nvSpPr>
            <p:spPr bwMode="auto">
              <a:xfrm>
                <a:off x="7442771" y="5925247"/>
                <a:ext cx="33134" cy="35896"/>
              </a:xfrm>
              <a:custGeom>
                <a:avLst/>
                <a:gdLst>
                  <a:gd name="T0" fmla="*/ 3 w 12"/>
                  <a:gd name="T1" fmla="*/ 13 h 13"/>
                  <a:gd name="T2" fmla="*/ 4 w 12"/>
                  <a:gd name="T3" fmla="*/ 13 h 13"/>
                  <a:gd name="T4" fmla="*/ 10 w 12"/>
                  <a:gd name="T5" fmla="*/ 10 h 13"/>
                  <a:gd name="T6" fmla="*/ 12 w 12"/>
                  <a:gd name="T7" fmla="*/ 10 h 13"/>
                  <a:gd name="T8" fmla="*/ 9 w 12"/>
                  <a:gd name="T9" fmla="*/ 0 h 13"/>
                  <a:gd name="T10" fmla="*/ 8 w 12"/>
                  <a:gd name="T11" fmla="*/ 1 h 13"/>
                  <a:gd name="T12" fmla="*/ 1 w 12"/>
                  <a:gd name="T13" fmla="*/ 2 h 13"/>
                  <a:gd name="T14" fmla="*/ 0 w 12"/>
                  <a:gd name="T15" fmla="*/ 2 h 13"/>
                  <a:gd name="T16" fmla="*/ 3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3" y="13"/>
                    </a:moveTo>
                    <a:lnTo>
                      <a:pt x="4" y="13"/>
                    </a:lnTo>
                    <a:lnTo>
                      <a:pt x="10" y="10"/>
                    </a:lnTo>
                    <a:lnTo>
                      <a:pt x="12" y="10"/>
                    </a:lnTo>
                    <a:lnTo>
                      <a:pt x="9" y="0"/>
                    </a:lnTo>
                    <a:lnTo>
                      <a:pt x="8" y="1"/>
                    </a:lnTo>
                    <a:lnTo>
                      <a:pt x="1" y="2"/>
                    </a:lnTo>
                    <a:lnTo>
                      <a:pt x="0" y="2"/>
                    </a:lnTo>
                    <a:lnTo>
                      <a:pt x="3"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22" name="Freeform 382"/>
              <p:cNvSpPr/>
              <p:nvPr/>
            </p:nvSpPr>
            <p:spPr bwMode="auto">
              <a:xfrm>
                <a:off x="7337848" y="5952859"/>
                <a:ext cx="33134" cy="33134"/>
              </a:xfrm>
              <a:custGeom>
                <a:avLst/>
                <a:gdLst>
                  <a:gd name="T0" fmla="*/ 3 w 12"/>
                  <a:gd name="T1" fmla="*/ 12 h 12"/>
                  <a:gd name="T2" fmla="*/ 5 w 12"/>
                  <a:gd name="T3" fmla="*/ 12 h 12"/>
                  <a:gd name="T4" fmla="*/ 12 w 12"/>
                  <a:gd name="T5" fmla="*/ 9 h 12"/>
                  <a:gd name="T6" fmla="*/ 9 w 12"/>
                  <a:gd name="T7" fmla="*/ 0 h 12"/>
                  <a:gd name="T8" fmla="*/ 3 w 12"/>
                  <a:gd name="T9" fmla="*/ 1 h 12"/>
                  <a:gd name="T10" fmla="*/ 0 w 12"/>
                  <a:gd name="T11" fmla="*/ 3 h 12"/>
                  <a:gd name="T12" fmla="*/ 3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3" y="12"/>
                    </a:moveTo>
                    <a:lnTo>
                      <a:pt x="5" y="12"/>
                    </a:lnTo>
                    <a:lnTo>
                      <a:pt x="12" y="9"/>
                    </a:lnTo>
                    <a:lnTo>
                      <a:pt x="9" y="0"/>
                    </a:lnTo>
                    <a:lnTo>
                      <a:pt x="3" y="1"/>
                    </a:lnTo>
                    <a:lnTo>
                      <a:pt x="0" y="3"/>
                    </a:lnTo>
                    <a:lnTo>
                      <a:pt x="3"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23" name="Freeform 383"/>
              <p:cNvSpPr/>
              <p:nvPr/>
            </p:nvSpPr>
            <p:spPr bwMode="auto">
              <a:xfrm>
                <a:off x="7230163" y="5977710"/>
                <a:ext cx="33134" cy="33134"/>
              </a:xfrm>
              <a:custGeom>
                <a:avLst/>
                <a:gdLst>
                  <a:gd name="T0" fmla="*/ 2 w 12"/>
                  <a:gd name="T1" fmla="*/ 12 h 12"/>
                  <a:gd name="T2" fmla="*/ 6 w 12"/>
                  <a:gd name="T3" fmla="*/ 12 h 12"/>
                  <a:gd name="T4" fmla="*/ 12 w 12"/>
                  <a:gd name="T5" fmla="*/ 11 h 12"/>
                  <a:gd name="T6" fmla="*/ 10 w 12"/>
                  <a:gd name="T7" fmla="*/ 0 h 12"/>
                  <a:gd name="T8" fmla="*/ 5 w 12"/>
                  <a:gd name="T9" fmla="*/ 2 h 12"/>
                  <a:gd name="T10" fmla="*/ 0 w 12"/>
                  <a:gd name="T11" fmla="*/ 3 h 12"/>
                  <a:gd name="T12" fmla="*/ 2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2" y="12"/>
                    </a:moveTo>
                    <a:lnTo>
                      <a:pt x="6" y="12"/>
                    </a:lnTo>
                    <a:lnTo>
                      <a:pt x="12" y="11"/>
                    </a:lnTo>
                    <a:lnTo>
                      <a:pt x="10" y="0"/>
                    </a:lnTo>
                    <a:lnTo>
                      <a:pt x="5" y="2"/>
                    </a:lnTo>
                    <a:lnTo>
                      <a:pt x="0" y="3"/>
                    </a:lnTo>
                    <a:lnTo>
                      <a:pt x="2"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24" name="Freeform 384"/>
              <p:cNvSpPr/>
              <p:nvPr/>
            </p:nvSpPr>
            <p:spPr bwMode="auto">
              <a:xfrm>
                <a:off x="7122479" y="6002559"/>
                <a:ext cx="30373" cy="33134"/>
              </a:xfrm>
              <a:custGeom>
                <a:avLst/>
                <a:gdLst>
                  <a:gd name="T0" fmla="*/ 2 w 11"/>
                  <a:gd name="T1" fmla="*/ 12 h 12"/>
                  <a:gd name="T2" fmla="*/ 9 w 11"/>
                  <a:gd name="T3" fmla="*/ 11 h 12"/>
                  <a:gd name="T4" fmla="*/ 11 w 11"/>
                  <a:gd name="T5" fmla="*/ 10 h 12"/>
                  <a:gd name="T6" fmla="*/ 10 w 11"/>
                  <a:gd name="T7" fmla="*/ 0 h 12"/>
                  <a:gd name="T8" fmla="*/ 6 w 11"/>
                  <a:gd name="T9" fmla="*/ 0 h 12"/>
                  <a:gd name="T10" fmla="*/ 0 w 11"/>
                  <a:gd name="T11" fmla="*/ 2 h 12"/>
                  <a:gd name="T12" fmla="*/ 2 w 1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2" y="12"/>
                    </a:moveTo>
                    <a:lnTo>
                      <a:pt x="9" y="11"/>
                    </a:lnTo>
                    <a:lnTo>
                      <a:pt x="11" y="10"/>
                    </a:lnTo>
                    <a:lnTo>
                      <a:pt x="10" y="0"/>
                    </a:lnTo>
                    <a:lnTo>
                      <a:pt x="6" y="0"/>
                    </a:lnTo>
                    <a:lnTo>
                      <a:pt x="0" y="2"/>
                    </a:lnTo>
                    <a:lnTo>
                      <a:pt x="2"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25" name="Freeform 385"/>
              <p:cNvSpPr/>
              <p:nvPr/>
            </p:nvSpPr>
            <p:spPr bwMode="auto">
              <a:xfrm>
                <a:off x="7012033" y="6021888"/>
                <a:ext cx="33134" cy="33134"/>
              </a:xfrm>
              <a:custGeom>
                <a:avLst/>
                <a:gdLst>
                  <a:gd name="T0" fmla="*/ 3 w 12"/>
                  <a:gd name="T1" fmla="*/ 12 h 12"/>
                  <a:gd name="T2" fmla="*/ 11 w 12"/>
                  <a:gd name="T3" fmla="*/ 10 h 12"/>
                  <a:gd name="T4" fmla="*/ 12 w 12"/>
                  <a:gd name="T5" fmla="*/ 10 h 12"/>
                  <a:gd name="T6" fmla="*/ 11 w 12"/>
                  <a:gd name="T7" fmla="*/ 0 h 12"/>
                  <a:gd name="T8" fmla="*/ 8 w 12"/>
                  <a:gd name="T9" fmla="*/ 1 h 12"/>
                  <a:gd name="T10" fmla="*/ 0 w 12"/>
                  <a:gd name="T11" fmla="*/ 3 h 12"/>
                  <a:gd name="T12" fmla="*/ 3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3" y="12"/>
                    </a:moveTo>
                    <a:lnTo>
                      <a:pt x="11" y="10"/>
                    </a:lnTo>
                    <a:lnTo>
                      <a:pt x="12" y="10"/>
                    </a:lnTo>
                    <a:lnTo>
                      <a:pt x="11" y="0"/>
                    </a:lnTo>
                    <a:lnTo>
                      <a:pt x="8" y="1"/>
                    </a:lnTo>
                    <a:lnTo>
                      <a:pt x="0" y="3"/>
                    </a:lnTo>
                    <a:lnTo>
                      <a:pt x="3"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26" name="Freeform 386"/>
              <p:cNvSpPr/>
              <p:nvPr/>
            </p:nvSpPr>
            <p:spPr bwMode="auto">
              <a:xfrm>
                <a:off x="6904348" y="6041215"/>
                <a:ext cx="33134" cy="30373"/>
              </a:xfrm>
              <a:custGeom>
                <a:avLst/>
                <a:gdLst>
                  <a:gd name="T0" fmla="*/ 3 w 12"/>
                  <a:gd name="T1" fmla="*/ 11 h 11"/>
                  <a:gd name="T2" fmla="*/ 3 w 12"/>
                  <a:gd name="T3" fmla="*/ 11 h 11"/>
                  <a:gd name="T4" fmla="*/ 11 w 12"/>
                  <a:gd name="T5" fmla="*/ 10 h 11"/>
                  <a:gd name="T6" fmla="*/ 12 w 12"/>
                  <a:gd name="T7" fmla="*/ 10 h 11"/>
                  <a:gd name="T8" fmla="*/ 11 w 12"/>
                  <a:gd name="T9" fmla="*/ 0 h 11"/>
                  <a:gd name="T10" fmla="*/ 9 w 12"/>
                  <a:gd name="T11" fmla="*/ 1 h 11"/>
                  <a:gd name="T12" fmla="*/ 2 w 12"/>
                  <a:gd name="T13" fmla="*/ 1 h 11"/>
                  <a:gd name="T14" fmla="*/ 0 w 12"/>
                  <a:gd name="T15" fmla="*/ 2 h 11"/>
                  <a:gd name="T16" fmla="*/ 3 w 1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3" y="11"/>
                    </a:moveTo>
                    <a:lnTo>
                      <a:pt x="3" y="11"/>
                    </a:lnTo>
                    <a:lnTo>
                      <a:pt x="11" y="10"/>
                    </a:lnTo>
                    <a:lnTo>
                      <a:pt x="12" y="10"/>
                    </a:lnTo>
                    <a:lnTo>
                      <a:pt x="11" y="0"/>
                    </a:lnTo>
                    <a:lnTo>
                      <a:pt x="9" y="1"/>
                    </a:lnTo>
                    <a:lnTo>
                      <a:pt x="2" y="1"/>
                    </a:lnTo>
                    <a:lnTo>
                      <a:pt x="0" y="2"/>
                    </a:lnTo>
                    <a:lnTo>
                      <a:pt x="3"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27" name="Freeform 387"/>
              <p:cNvSpPr/>
              <p:nvPr/>
            </p:nvSpPr>
            <p:spPr bwMode="auto">
              <a:xfrm>
                <a:off x="6796664" y="6057782"/>
                <a:ext cx="33134" cy="30373"/>
              </a:xfrm>
              <a:custGeom>
                <a:avLst/>
                <a:gdLst>
                  <a:gd name="T0" fmla="*/ 1 w 12"/>
                  <a:gd name="T1" fmla="*/ 11 h 11"/>
                  <a:gd name="T2" fmla="*/ 3 w 12"/>
                  <a:gd name="T3" fmla="*/ 11 h 11"/>
                  <a:gd name="T4" fmla="*/ 10 w 12"/>
                  <a:gd name="T5" fmla="*/ 9 h 11"/>
                  <a:gd name="T6" fmla="*/ 12 w 12"/>
                  <a:gd name="T7" fmla="*/ 9 h 11"/>
                  <a:gd name="T8" fmla="*/ 10 w 12"/>
                  <a:gd name="T9" fmla="*/ 0 h 11"/>
                  <a:gd name="T10" fmla="*/ 9 w 12"/>
                  <a:gd name="T11" fmla="*/ 0 h 11"/>
                  <a:gd name="T12" fmla="*/ 1 w 12"/>
                  <a:gd name="T13" fmla="*/ 1 h 11"/>
                  <a:gd name="T14" fmla="*/ 0 w 12"/>
                  <a:gd name="T15" fmla="*/ 1 h 11"/>
                  <a:gd name="T16" fmla="*/ 1 w 1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 y="11"/>
                    </a:moveTo>
                    <a:lnTo>
                      <a:pt x="3" y="11"/>
                    </a:lnTo>
                    <a:lnTo>
                      <a:pt x="10" y="9"/>
                    </a:lnTo>
                    <a:lnTo>
                      <a:pt x="12" y="9"/>
                    </a:lnTo>
                    <a:lnTo>
                      <a:pt x="10" y="0"/>
                    </a:lnTo>
                    <a:lnTo>
                      <a:pt x="9" y="0"/>
                    </a:lnTo>
                    <a:lnTo>
                      <a:pt x="1" y="1"/>
                    </a:lnTo>
                    <a:lnTo>
                      <a:pt x="0" y="1"/>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28" name="Freeform 388"/>
              <p:cNvSpPr/>
              <p:nvPr/>
            </p:nvSpPr>
            <p:spPr bwMode="auto">
              <a:xfrm>
                <a:off x="6688979" y="6071589"/>
                <a:ext cx="33134" cy="30373"/>
              </a:xfrm>
              <a:custGeom>
                <a:avLst/>
                <a:gdLst>
                  <a:gd name="T0" fmla="*/ 1 w 12"/>
                  <a:gd name="T1" fmla="*/ 11 h 11"/>
                  <a:gd name="T2" fmla="*/ 2 w 12"/>
                  <a:gd name="T3" fmla="*/ 11 h 11"/>
                  <a:gd name="T4" fmla="*/ 10 w 12"/>
                  <a:gd name="T5" fmla="*/ 9 h 11"/>
                  <a:gd name="T6" fmla="*/ 12 w 12"/>
                  <a:gd name="T7" fmla="*/ 9 h 11"/>
                  <a:gd name="T8" fmla="*/ 10 w 12"/>
                  <a:gd name="T9" fmla="*/ 0 h 11"/>
                  <a:gd name="T10" fmla="*/ 9 w 12"/>
                  <a:gd name="T11" fmla="*/ 0 h 11"/>
                  <a:gd name="T12" fmla="*/ 1 w 12"/>
                  <a:gd name="T13" fmla="*/ 0 h 11"/>
                  <a:gd name="T14" fmla="*/ 0 w 12"/>
                  <a:gd name="T15" fmla="*/ 0 h 11"/>
                  <a:gd name="T16" fmla="*/ 1 w 1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 y="11"/>
                    </a:moveTo>
                    <a:lnTo>
                      <a:pt x="2" y="11"/>
                    </a:lnTo>
                    <a:lnTo>
                      <a:pt x="10" y="9"/>
                    </a:lnTo>
                    <a:lnTo>
                      <a:pt x="12" y="9"/>
                    </a:lnTo>
                    <a:lnTo>
                      <a:pt x="10" y="0"/>
                    </a:lnTo>
                    <a:lnTo>
                      <a:pt x="9" y="0"/>
                    </a:lnTo>
                    <a:lnTo>
                      <a:pt x="1" y="0"/>
                    </a:lnTo>
                    <a:lnTo>
                      <a:pt x="0" y="0"/>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29" name="Freeform 389"/>
              <p:cNvSpPr/>
              <p:nvPr/>
            </p:nvSpPr>
            <p:spPr bwMode="auto">
              <a:xfrm>
                <a:off x="6581295" y="6082633"/>
                <a:ext cx="27611" cy="30373"/>
              </a:xfrm>
              <a:custGeom>
                <a:avLst/>
                <a:gdLst>
                  <a:gd name="T0" fmla="*/ 1 w 10"/>
                  <a:gd name="T1" fmla="*/ 11 h 11"/>
                  <a:gd name="T2" fmla="*/ 2 w 10"/>
                  <a:gd name="T3" fmla="*/ 11 h 11"/>
                  <a:gd name="T4" fmla="*/ 10 w 10"/>
                  <a:gd name="T5" fmla="*/ 9 h 11"/>
                  <a:gd name="T6" fmla="*/ 10 w 10"/>
                  <a:gd name="T7" fmla="*/ 9 h 11"/>
                  <a:gd name="T8" fmla="*/ 10 w 10"/>
                  <a:gd name="T9" fmla="*/ 0 h 11"/>
                  <a:gd name="T10" fmla="*/ 9 w 10"/>
                  <a:gd name="T11" fmla="*/ 0 h 11"/>
                  <a:gd name="T12" fmla="*/ 1 w 10"/>
                  <a:gd name="T13" fmla="*/ 0 h 11"/>
                  <a:gd name="T14" fmla="*/ 0 w 10"/>
                  <a:gd name="T15" fmla="*/ 0 h 11"/>
                  <a:gd name="T16" fmla="*/ 1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11"/>
                    </a:moveTo>
                    <a:lnTo>
                      <a:pt x="2" y="11"/>
                    </a:lnTo>
                    <a:lnTo>
                      <a:pt x="10" y="9"/>
                    </a:lnTo>
                    <a:lnTo>
                      <a:pt x="10" y="9"/>
                    </a:lnTo>
                    <a:lnTo>
                      <a:pt x="10" y="0"/>
                    </a:lnTo>
                    <a:lnTo>
                      <a:pt x="9" y="0"/>
                    </a:lnTo>
                    <a:lnTo>
                      <a:pt x="1" y="0"/>
                    </a:lnTo>
                    <a:lnTo>
                      <a:pt x="0" y="0"/>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30" name="Freeform 390"/>
              <p:cNvSpPr/>
              <p:nvPr/>
            </p:nvSpPr>
            <p:spPr bwMode="auto">
              <a:xfrm>
                <a:off x="6470850" y="6090916"/>
                <a:ext cx="30373" cy="27611"/>
              </a:xfrm>
              <a:custGeom>
                <a:avLst/>
                <a:gdLst>
                  <a:gd name="T0" fmla="*/ 0 w 11"/>
                  <a:gd name="T1" fmla="*/ 10 h 10"/>
                  <a:gd name="T2" fmla="*/ 2 w 11"/>
                  <a:gd name="T3" fmla="*/ 10 h 10"/>
                  <a:gd name="T4" fmla="*/ 10 w 11"/>
                  <a:gd name="T5" fmla="*/ 10 h 10"/>
                  <a:gd name="T6" fmla="*/ 11 w 11"/>
                  <a:gd name="T7" fmla="*/ 10 h 10"/>
                  <a:gd name="T8" fmla="*/ 10 w 11"/>
                  <a:gd name="T9" fmla="*/ 0 h 10"/>
                  <a:gd name="T10" fmla="*/ 8 w 11"/>
                  <a:gd name="T11" fmla="*/ 0 h 10"/>
                  <a:gd name="T12" fmla="*/ 0 w 11"/>
                  <a:gd name="T13" fmla="*/ 1 h 10"/>
                  <a:gd name="T14" fmla="*/ 0 w 11"/>
                  <a:gd name="T15" fmla="*/ 1 h 10"/>
                  <a:gd name="T16" fmla="*/ 0 w 11"/>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0" y="10"/>
                    </a:moveTo>
                    <a:lnTo>
                      <a:pt x="2" y="10"/>
                    </a:lnTo>
                    <a:lnTo>
                      <a:pt x="10" y="10"/>
                    </a:lnTo>
                    <a:lnTo>
                      <a:pt x="11" y="10"/>
                    </a:lnTo>
                    <a:lnTo>
                      <a:pt x="10" y="0"/>
                    </a:lnTo>
                    <a:lnTo>
                      <a:pt x="8" y="0"/>
                    </a:lnTo>
                    <a:lnTo>
                      <a:pt x="0" y="1"/>
                    </a:lnTo>
                    <a:lnTo>
                      <a:pt x="0" y="1"/>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31" name="Freeform 391"/>
              <p:cNvSpPr/>
              <p:nvPr/>
            </p:nvSpPr>
            <p:spPr bwMode="auto">
              <a:xfrm>
                <a:off x="6360404" y="6096438"/>
                <a:ext cx="27611" cy="30373"/>
              </a:xfrm>
              <a:custGeom>
                <a:avLst/>
                <a:gdLst>
                  <a:gd name="T0" fmla="*/ 1 w 10"/>
                  <a:gd name="T1" fmla="*/ 11 h 11"/>
                  <a:gd name="T2" fmla="*/ 1 w 10"/>
                  <a:gd name="T3" fmla="*/ 11 h 11"/>
                  <a:gd name="T4" fmla="*/ 9 w 10"/>
                  <a:gd name="T5" fmla="*/ 11 h 11"/>
                  <a:gd name="T6" fmla="*/ 10 w 10"/>
                  <a:gd name="T7" fmla="*/ 10 h 11"/>
                  <a:gd name="T8" fmla="*/ 10 w 10"/>
                  <a:gd name="T9" fmla="*/ 0 h 11"/>
                  <a:gd name="T10" fmla="*/ 9 w 10"/>
                  <a:gd name="T11" fmla="*/ 0 h 11"/>
                  <a:gd name="T12" fmla="*/ 0 w 10"/>
                  <a:gd name="T13" fmla="*/ 0 h 11"/>
                  <a:gd name="T14" fmla="*/ 0 w 10"/>
                  <a:gd name="T15" fmla="*/ 0 h 11"/>
                  <a:gd name="T16" fmla="*/ 1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11"/>
                    </a:moveTo>
                    <a:lnTo>
                      <a:pt x="1" y="11"/>
                    </a:lnTo>
                    <a:lnTo>
                      <a:pt x="9" y="11"/>
                    </a:lnTo>
                    <a:lnTo>
                      <a:pt x="10" y="10"/>
                    </a:lnTo>
                    <a:lnTo>
                      <a:pt x="10" y="0"/>
                    </a:lnTo>
                    <a:lnTo>
                      <a:pt x="9" y="0"/>
                    </a:lnTo>
                    <a:lnTo>
                      <a:pt x="0" y="0"/>
                    </a:lnTo>
                    <a:lnTo>
                      <a:pt x="0" y="0"/>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32" name="Freeform 392"/>
              <p:cNvSpPr/>
              <p:nvPr/>
            </p:nvSpPr>
            <p:spPr bwMode="auto">
              <a:xfrm>
                <a:off x="6252719" y="6101960"/>
                <a:ext cx="27611" cy="27611"/>
              </a:xfrm>
              <a:custGeom>
                <a:avLst/>
                <a:gdLst>
                  <a:gd name="T0" fmla="*/ 0 w 10"/>
                  <a:gd name="T1" fmla="*/ 10 h 10"/>
                  <a:gd name="T2" fmla="*/ 8 w 10"/>
                  <a:gd name="T3" fmla="*/ 10 h 10"/>
                  <a:gd name="T4" fmla="*/ 10 w 10"/>
                  <a:gd name="T5" fmla="*/ 10 h 10"/>
                  <a:gd name="T6" fmla="*/ 10 w 10"/>
                  <a:gd name="T7" fmla="*/ 0 h 10"/>
                  <a:gd name="T8" fmla="*/ 8 w 10"/>
                  <a:gd name="T9" fmla="*/ 0 h 10"/>
                  <a:gd name="T10" fmla="*/ 0 w 10"/>
                  <a:gd name="T11" fmla="*/ 0 h 10"/>
                  <a:gd name="T12" fmla="*/ 0 w 1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10"/>
                    </a:moveTo>
                    <a:lnTo>
                      <a:pt x="8" y="10"/>
                    </a:lnTo>
                    <a:lnTo>
                      <a:pt x="10" y="10"/>
                    </a:lnTo>
                    <a:lnTo>
                      <a:pt x="10" y="0"/>
                    </a:lnTo>
                    <a:lnTo>
                      <a:pt x="8" y="0"/>
                    </a:lnTo>
                    <a:lnTo>
                      <a:pt x="0"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33" name="Freeform 393"/>
              <p:cNvSpPr/>
              <p:nvPr/>
            </p:nvSpPr>
            <p:spPr bwMode="auto">
              <a:xfrm>
                <a:off x="6142273" y="6101960"/>
                <a:ext cx="27611" cy="27611"/>
              </a:xfrm>
              <a:custGeom>
                <a:avLst/>
                <a:gdLst>
                  <a:gd name="T0" fmla="*/ 0 w 10"/>
                  <a:gd name="T1" fmla="*/ 10 h 10"/>
                  <a:gd name="T2" fmla="*/ 6 w 10"/>
                  <a:gd name="T3" fmla="*/ 10 h 10"/>
                  <a:gd name="T4" fmla="*/ 10 w 10"/>
                  <a:gd name="T5" fmla="*/ 10 h 10"/>
                  <a:gd name="T6" fmla="*/ 10 w 10"/>
                  <a:gd name="T7" fmla="*/ 0 h 10"/>
                  <a:gd name="T8" fmla="*/ 6 w 10"/>
                  <a:gd name="T9" fmla="*/ 1 h 10"/>
                  <a:gd name="T10" fmla="*/ 0 w 10"/>
                  <a:gd name="T11" fmla="*/ 1 h 10"/>
                  <a:gd name="T12" fmla="*/ 0 w 1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10"/>
                    </a:moveTo>
                    <a:lnTo>
                      <a:pt x="6" y="10"/>
                    </a:lnTo>
                    <a:lnTo>
                      <a:pt x="10" y="10"/>
                    </a:lnTo>
                    <a:lnTo>
                      <a:pt x="10" y="0"/>
                    </a:lnTo>
                    <a:lnTo>
                      <a:pt x="6" y="1"/>
                    </a:lnTo>
                    <a:lnTo>
                      <a:pt x="0" y="1"/>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34" name="Freeform 394"/>
              <p:cNvSpPr/>
              <p:nvPr/>
            </p:nvSpPr>
            <p:spPr bwMode="auto">
              <a:xfrm>
                <a:off x="6031828" y="6101960"/>
                <a:ext cx="27611" cy="27611"/>
              </a:xfrm>
              <a:custGeom>
                <a:avLst/>
                <a:gdLst>
                  <a:gd name="T0" fmla="*/ 0 w 10"/>
                  <a:gd name="T1" fmla="*/ 10 h 10"/>
                  <a:gd name="T2" fmla="*/ 5 w 10"/>
                  <a:gd name="T3" fmla="*/ 10 h 10"/>
                  <a:gd name="T4" fmla="*/ 10 w 10"/>
                  <a:gd name="T5" fmla="*/ 10 h 10"/>
                  <a:gd name="T6" fmla="*/ 10 w 10"/>
                  <a:gd name="T7" fmla="*/ 0 h 10"/>
                  <a:gd name="T8" fmla="*/ 5 w 10"/>
                  <a:gd name="T9" fmla="*/ 0 h 10"/>
                  <a:gd name="T10" fmla="*/ 0 w 10"/>
                  <a:gd name="T11" fmla="*/ 0 h 10"/>
                  <a:gd name="T12" fmla="*/ 0 w 1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10"/>
                    </a:moveTo>
                    <a:lnTo>
                      <a:pt x="5" y="10"/>
                    </a:lnTo>
                    <a:lnTo>
                      <a:pt x="10" y="10"/>
                    </a:lnTo>
                    <a:lnTo>
                      <a:pt x="10" y="0"/>
                    </a:lnTo>
                    <a:lnTo>
                      <a:pt x="5" y="0"/>
                    </a:lnTo>
                    <a:lnTo>
                      <a:pt x="0"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35" name="Freeform 395"/>
              <p:cNvSpPr/>
              <p:nvPr/>
            </p:nvSpPr>
            <p:spPr bwMode="auto">
              <a:xfrm>
                <a:off x="5918622" y="6096438"/>
                <a:ext cx="30373" cy="30373"/>
              </a:xfrm>
              <a:custGeom>
                <a:avLst/>
                <a:gdLst>
                  <a:gd name="T0" fmla="*/ 0 w 11"/>
                  <a:gd name="T1" fmla="*/ 11 h 11"/>
                  <a:gd name="T2" fmla="*/ 4 w 11"/>
                  <a:gd name="T3" fmla="*/ 11 h 11"/>
                  <a:gd name="T4" fmla="*/ 11 w 11"/>
                  <a:gd name="T5" fmla="*/ 11 h 11"/>
                  <a:gd name="T6" fmla="*/ 11 w 11"/>
                  <a:gd name="T7" fmla="*/ 2 h 11"/>
                  <a:gd name="T8" fmla="*/ 4 w 11"/>
                  <a:gd name="T9" fmla="*/ 0 h 11"/>
                  <a:gd name="T10" fmla="*/ 2 w 11"/>
                  <a:gd name="T11" fmla="*/ 0 h 11"/>
                  <a:gd name="T12" fmla="*/ 0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11"/>
                    </a:moveTo>
                    <a:lnTo>
                      <a:pt x="4" y="11"/>
                    </a:lnTo>
                    <a:lnTo>
                      <a:pt x="11" y="11"/>
                    </a:lnTo>
                    <a:lnTo>
                      <a:pt x="11" y="2"/>
                    </a:lnTo>
                    <a:lnTo>
                      <a:pt x="4" y="0"/>
                    </a:lnTo>
                    <a:lnTo>
                      <a:pt x="2" y="0"/>
                    </a:lnTo>
                    <a:lnTo>
                      <a:pt x="0"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36" name="Freeform 396"/>
              <p:cNvSpPr/>
              <p:nvPr/>
            </p:nvSpPr>
            <p:spPr bwMode="auto">
              <a:xfrm>
                <a:off x="5810936" y="6093678"/>
                <a:ext cx="30373" cy="30373"/>
              </a:xfrm>
              <a:custGeom>
                <a:avLst/>
                <a:gdLst>
                  <a:gd name="T0" fmla="*/ 0 w 11"/>
                  <a:gd name="T1" fmla="*/ 9 h 11"/>
                  <a:gd name="T2" fmla="*/ 3 w 11"/>
                  <a:gd name="T3" fmla="*/ 11 h 11"/>
                  <a:gd name="T4" fmla="*/ 11 w 11"/>
                  <a:gd name="T5" fmla="*/ 11 h 11"/>
                  <a:gd name="T6" fmla="*/ 11 w 11"/>
                  <a:gd name="T7" fmla="*/ 0 h 11"/>
                  <a:gd name="T8" fmla="*/ 4 w 11"/>
                  <a:gd name="T9" fmla="*/ 0 h 11"/>
                  <a:gd name="T10" fmla="*/ 0 w 11"/>
                  <a:gd name="T11" fmla="*/ 0 h 11"/>
                  <a:gd name="T12" fmla="*/ 0 w 11"/>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9"/>
                    </a:moveTo>
                    <a:lnTo>
                      <a:pt x="3" y="11"/>
                    </a:lnTo>
                    <a:lnTo>
                      <a:pt x="11" y="11"/>
                    </a:lnTo>
                    <a:lnTo>
                      <a:pt x="11" y="0"/>
                    </a:lnTo>
                    <a:lnTo>
                      <a:pt x="4" y="0"/>
                    </a:lnTo>
                    <a:lnTo>
                      <a:pt x="0"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37" name="Freeform 397"/>
              <p:cNvSpPr/>
              <p:nvPr/>
            </p:nvSpPr>
            <p:spPr bwMode="auto">
              <a:xfrm>
                <a:off x="5700491" y="6088155"/>
                <a:ext cx="33134" cy="27611"/>
              </a:xfrm>
              <a:custGeom>
                <a:avLst/>
                <a:gdLst>
                  <a:gd name="T0" fmla="*/ 0 w 12"/>
                  <a:gd name="T1" fmla="*/ 9 h 10"/>
                  <a:gd name="T2" fmla="*/ 2 w 12"/>
                  <a:gd name="T3" fmla="*/ 9 h 10"/>
                  <a:gd name="T4" fmla="*/ 10 w 12"/>
                  <a:gd name="T5" fmla="*/ 10 h 10"/>
                  <a:gd name="T6" fmla="*/ 12 w 12"/>
                  <a:gd name="T7" fmla="*/ 0 h 10"/>
                  <a:gd name="T8" fmla="*/ 4 w 12"/>
                  <a:gd name="T9" fmla="*/ 0 h 10"/>
                  <a:gd name="T10" fmla="*/ 1 w 12"/>
                  <a:gd name="T11" fmla="*/ 0 h 10"/>
                  <a:gd name="T12" fmla="*/ 0 w 12"/>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0" y="9"/>
                    </a:moveTo>
                    <a:lnTo>
                      <a:pt x="2" y="9"/>
                    </a:lnTo>
                    <a:lnTo>
                      <a:pt x="10" y="10"/>
                    </a:lnTo>
                    <a:lnTo>
                      <a:pt x="12" y="0"/>
                    </a:lnTo>
                    <a:lnTo>
                      <a:pt x="4" y="0"/>
                    </a:lnTo>
                    <a:lnTo>
                      <a:pt x="1"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38" name="Freeform 398"/>
              <p:cNvSpPr/>
              <p:nvPr/>
            </p:nvSpPr>
            <p:spPr bwMode="auto">
              <a:xfrm>
                <a:off x="5592807" y="6077111"/>
                <a:ext cx="27611" cy="27611"/>
              </a:xfrm>
              <a:custGeom>
                <a:avLst/>
                <a:gdLst>
                  <a:gd name="T0" fmla="*/ 0 w 10"/>
                  <a:gd name="T1" fmla="*/ 9 h 10"/>
                  <a:gd name="T2" fmla="*/ 2 w 10"/>
                  <a:gd name="T3" fmla="*/ 9 h 10"/>
                  <a:gd name="T4" fmla="*/ 10 w 10"/>
                  <a:gd name="T5" fmla="*/ 10 h 10"/>
                  <a:gd name="T6" fmla="*/ 10 w 10"/>
                  <a:gd name="T7" fmla="*/ 0 h 10"/>
                  <a:gd name="T8" fmla="*/ 2 w 10"/>
                  <a:gd name="T9" fmla="*/ 0 h 10"/>
                  <a:gd name="T10" fmla="*/ 1 w 10"/>
                  <a:gd name="T11" fmla="*/ 0 h 10"/>
                  <a:gd name="T12" fmla="*/ 0 w 10"/>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9"/>
                    </a:moveTo>
                    <a:lnTo>
                      <a:pt x="2" y="9"/>
                    </a:lnTo>
                    <a:lnTo>
                      <a:pt x="10" y="10"/>
                    </a:lnTo>
                    <a:lnTo>
                      <a:pt x="10" y="0"/>
                    </a:lnTo>
                    <a:lnTo>
                      <a:pt x="2" y="0"/>
                    </a:lnTo>
                    <a:lnTo>
                      <a:pt x="1"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39" name="Freeform 399"/>
              <p:cNvSpPr/>
              <p:nvPr/>
            </p:nvSpPr>
            <p:spPr bwMode="auto">
              <a:xfrm>
                <a:off x="5482362" y="6060544"/>
                <a:ext cx="30373" cy="33134"/>
              </a:xfrm>
              <a:custGeom>
                <a:avLst/>
                <a:gdLst>
                  <a:gd name="T0" fmla="*/ 0 w 11"/>
                  <a:gd name="T1" fmla="*/ 11 h 12"/>
                  <a:gd name="T2" fmla="*/ 2 w 11"/>
                  <a:gd name="T3" fmla="*/ 11 h 12"/>
                  <a:gd name="T4" fmla="*/ 9 w 11"/>
                  <a:gd name="T5" fmla="*/ 12 h 12"/>
                  <a:gd name="T6" fmla="*/ 11 w 11"/>
                  <a:gd name="T7" fmla="*/ 2 h 12"/>
                  <a:gd name="T8" fmla="*/ 3 w 11"/>
                  <a:gd name="T9" fmla="*/ 0 h 12"/>
                  <a:gd name="T10" fmla="*/ 2 w 11"/>
                  <a:gd name="T11" fmla="*/ 0 h 12"/>
                  <a:gd name="T12" fmla="*/ 0 w 11"/>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0" y="11"/>
                    </a:moveTo>
                    <a:lnTo>
                      <a:pt x="2" y="11"/>
                    </a:lnTo>
                    <a:lnTo>
                      <a:pt x="9" y="12"/>
                    </a:lnTo>
                    <a:lnTo>
                      <a:pt x="11" y="2"/>
                    </a:lnTo>
                    <a:lnTo>
                      <a:pt x="3" y="0"/>
                    </a:lnTo>
                    <a:lnTo>
                      <a:pt x="2" y="0"/>
                    </a:lnTo>
                    <a:lnTo>
                      <a:pt x="0"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40" name="Freeform 400"/>
              <p:cNvSpPr/>
              <p:nvPr/>
            </p:nvSpPr>
            <p:spPr bwMode="auto">
              <a:xfrm>
                <a:off x="5371916" y="6046737"/>
                <a:ext cx="33134" cy="33134"/>
              </a:xfrm>
              <a:custGeom>
                <a:avLst/>
                <a:gdLst>
                  <a:gd name="T0" fmla="*/ 0 w 12"/>
                  <a:gd name="T1" fmla="*/ 11 h 12"/>
                  <a:gd name="T2" fmla="*/ 4 w 12"/>
                  <a:gd name="T3" fmla="*/ 11 h 12"/>
                  <a:gd name="T4" fmla="*/ 10 w 12"/>
                  <a:gd name="T5" fmla="*/ 12 h 12"/>
                  <a:gd name="T6" fmla="*/ 12 w 12"/>
                  <a:gd name="T7" fmla="*/ 1 h 12"/>
                  <a:gd name="T8" fmla="*/ 5 w 12"/>
                  <a:gd name="T9" fmla="*/ 0 h 12"/>
                  <a:gd name="T10" fmla="*/ 2 w 12"/>
                  <a:gd name="T11" fmla="*/ 0 h 12"/>
                  <a:gd name="T12" fmla="*/ 0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11"/>
                    </a:moveTo>
                    <a:lnTo>
                      <a:pt x="4" y="11"/>
                    </a:lnTo>
                    <a:lnTo>
                      <a:pt x="10" y="12"/>
                    </a:lnTo>
                    <a:lnTo>
                      <a:pt x="12" y="1"/>
                    </a:lnTo>
                    <a:lnTo>
                      <a:pt x="5" y="0"/>
                    </a:lnTo>
                    <a:lnTo>
                      <a:pt x="2" y="0"/>
                    </a:lnTo>
                    <a:lnTo>
                      <a:pt x="0"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41" name="Freeform 401"/>
              <p:cNvSpPr/>
              <p:nvPr/>
            </p:nvSpPr>
            <p:spPr bwMode="auto">
              <a:xfrm>
                <a:off x="5264231" y="6030171"/>
                <a:ext cx="30373" cy="30373"/>
              </a:xfrm>
              <a:custGeom>
                <a:avLst/>
                <a:gdLst>
                  <a:gd name="T0" fmla="*/ 0 w 11"/>
                  <a:gd name="T1" fmla="*/ 10 h 11"/>
                  <a:gd name="T2" fmla="*/ 4 w 11"/>
                  <a:gd name="T3" fmla="*/ 10 h 11"/>
                  <a:gd name="T4" fmla="*/ 10 w 11"/>
                  <a:gd name="T5" fmla="*/ 11 h 11"/>
                  <a:gd name="T6" fmla="*/ 11 w 11"/>
                  <a:gd name="T7" fmla="*/ 2 h 11"/>
                  <a:gd name="T8" fmla="*/ 5 w 11"/>
                  <a:gd name="T9" fmla="*/ 1 h 11"/>
                  <a:gd name="T10" fmla="*/ 2 w 11"/>
                  <a:gd name="T11" fmla="*/ 0 h 11"/>
                  <a:gd name="T12" fmla="*/ 0 w 11"/>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10"/>
                    </a:moveTo>
                    <a:lnTo>
                      <a:pt x="4" y="10"/>
                    </a:lnTo>
                    <a:lnTo>
                      <a:pt x="10" y="11"/>
                    </a:lnTo>
                    <a:lnTo>
                      <a:pt x="11" y="2"/>
                    </a:lnTo>
                    <a:lnTo>
                      <a:pt x="5" y="1"/>
                    </a:lnTo>
                    <a:lnTo>
                      <a:pt x="2"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42" name="Freeform 402"/>
              <p:cNvSpPr/>
              <p:nvPr/>
            </p:nvSpPr>
            <p:spPr bwMode="auto">
              <a:xfrm>
                <a:off x="5153785" y="6010844"/>
                <a:ext cx="33134" cy="33134"/>
              </a:xfrm>
              <a:custGeom>
                <a:avLst/>
                <a:gdLst>
                  <a:gd name="T0" fmla="*/ 0 w 12"/>
                  <a:gd name="T1" fmla="*/ 9 h 12"/>
                  <a:gd name="T2" fmla="*/ 6 w 12"/>
                  <a:gd name="T3" fmla="*/ 11 h 12"/>
                  <a:gd name="T4" fmla="*/ 11 w 12"/>
                  <a:gd name="T5" fmla="*/ 12 h 12"/>
                  <a:gd name="T6" fmla="*/ 12 w 12"/>
                  <a:gd name="T7" fmla="*/ 1 h 12"/>
                  <a:gd name="T8" fmla="*/ 7 w 12"/>
                  <a:gd name="T9" fmla="*/ 0 h 12"/>
                  <a:gd name="T10" fmla="*/ 3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6" y="11"/>
                    </a:lnTo>
                    <a:lnTo>
                      <a:pt x="11" y="12"/>
                    </a:lnTo>
                    <a:lnTo>
                      <a:pt x="12" y="1"/>
                    </a:lnTo>
                    <a:lnTo>
                      <a:pt x="7" y="0"/>
                    </a:lnTo>
                    <a:lnTo>
                      <a:pt x="3"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43" name="Freeform 403"/>
              <p:cNvSpPr/>
              <p:nvPr/>
            </p:nvSpPr>
            <p:spPr bwMode="auto">
              <a:xfrm>
                <a:off x="5046101" y="5988754"/>
                <a:ext cx="33134" cy="33134"/>
              </a:xfrm>
              <a:custGeom>
                <a:avLst/>
                <a:gdLst>
                  <a:gd name="T0" fmla="*/ 0 w 12"/>
                  <a:gd name="T1" fmla="*/ 9 h 12"/>
                  <a:gd name="T2" fmla="*/ 7 w 12"/>
                  <a:gd name="T3" fmla="*/ 11 h 12"/>
                  <a:gd name="T4" fmla="*/ 11 w 12"/>
                  <a:gd name="T5" fmla="*/ 12 h 12"/>
                  <a:gd name="T6" fmla="*/ 12 w 12"/>
                  <a:gd name="T7" fmla="*/ 2 h 12"/>
                  <a:gd name="T8" fmla="*/ 8 w 12"/>
                  <a:gd name="T9" fmla="*/ 2 h 12"/>
                  <a:gd name="T10" fmla="*/ 3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7" y="11"/>
                    </a:lnTo>
                    <a:lnTo>
                      <a:pt x="11" y="12"/>
                    </a:lnTo>
                    <a:lnTo>
                      <a:pt x="12" y="2"/>
                    </a:lnTo>
                    <a:lnTo>
                      <a:pt x="8" y="2"/>
                    </a:lnTo>
                    <a:lnTo>
                      <a:pt x="3"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44" name="Freeform 404"/>
              <p:cNvSpPr/>
              <p:nvPr/>
            </p:nvSpPr>
            <p:spPr bwMode="auto">
              <a:xfrm>
                <a:off x="4938416" y="5963903"/>
                <a:ext cx="35896" cy="33134"/>
              </a:xfrm>
              <a:custGeom>
                <a:avLst/>
                <a:gdLst>
                  <a:gd name="T0" fmla="*/ 0 w 13"/>
                  <a:gd name="T1" fmla="*/ 9 h 12"/>
                  <a:gd name="T2" fmla="*/ 1 w 13"/>
                  <a:gd name="T3" fmla="*/ 9 h 12"/>
                  <a:gd name="T4" fmla="*/ 8 w 13"/>
                  <a:gd name="T5" fmla="*/ 12 h 12"/>
                  <a:gd name="T6" fmla="*/ 10 w 13"/>
                  <a:gd name="T7" fmla="*/ 12 h 12"/>
                  <a:gd name="T8" fmla="*/ 13 w 13"/>
                  <a:gd name="T9" fmla="*/ 3 h 12"/>
                  <a:gd name="T10" fmla="*/ 10 w 13"/>
                  <a:gd name="T11" fmla="*/ 1 h 12"/>
                  <a:gd name="T12" fmla="*/ 3 w 13"/>
                  <a:gd name="T13" fmla="*/ 0 h 12"/>
                  <a:gd name="T14" fmla="*/ 3 w 13"/>
                  <a:gd name="T15" fmla="*/ 0 h 12"/>
                  <a:gd name="T16" fmla="*/ 0 w 13"/>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0" y="9"/>
                    </a:moveTo>
                    <a:lnTo>
                      <a:pt x="1" y="9"/>
                    </a:lnTo>
                    <a:lnTo>
                      <a:pt x="8" y="12"/>
                    </a:lnTo>
                    <a:lnTo>
                      <a:pt x="10" y="12"/>
                    </a:lnTo>
                    <a:lnTo>
                      <a:pt x="13" y="3"/>
                    </a:lnTo>
                    <a:lnTo>
                      <a:pt x="10" y="1"/>
                    </a:lnTo>
                    <a:lnTo>
                      <a:pt x="3" y="0"/>
                    </a:lnTo>
                    <a:lnTo>
                      <a:pt x="3"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45" name="Freeform 405"/>
              <p:cNvSpPr/>
              <p:nvPr/>
            </p:nvSpPr>
            <p:spPr bwMode="auto">
              <a:xfrm>
                <a:off x="4833493" y="5936292"/>
                <a:ext cx="33134" cy="35896"/>
              </a:xfrm>
              <a:custGeom>
                <a:avLst/>
                <a:gdLst>
                  <a:gd name="T0" fmla="*/ 0 w 12"/>
                  <a:gd name="T1" fmla="*/ 10 h 13"/>
                  <a:gd name="T2" fmla="*/ 3 w 12"/>
                  <a:gd name="T3" fmla="*/ 10 h 13"/>
                  <a:gd name="T4" fmla="*/ 9 w 12"/>
                  <a:gd name="T5" fmla="*/ 13 h 13"/>
                  <a:gd name="T6" fmla="*/ 9 w 12"/>
                  <a:gd name="T7" fmla="*/ 13 h 13"/>
                  <a:gd name="T8" fmla="*/ 12 w 12"/>
                  <a:gd name="T9" fmla="*/ 2 h 13"/>
                  <a:gd name="T10" fmla="*/ 12 w 12"/>
                  <a:gd name="T11" fmla="*/ 2 h 13"/>
                  <a:gd name="T12" fmla="*/ 5 w 12"/>
                  <a:gd name="T13" fmla="*/ 1 h 13"/>
                  <a:gd name="T14" fmla="*/ 3 w 12"/>
                  <a:gd name="T15" fmla="*/ 0 h 13"/>
                  <a:gd name="T16" fmla="*/ 0 w 12"/>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0" y="10"/>
                    </a:moveTo>
                    <a:lnTo>
                      <a:pt x="3" y="10"/>
                    </a:lnTo>
                    <a:lnTo>
                      <a:pt x="9" y="13"/>
                    </a:lnTo>
                    <a:lnTo>
                      <a:pt x="9" y="13"/>
                    </a:lnTo>
                    <a:lnTo>
                      <a:pt x="12" y="2"/>
                    </a:lnTo>
                    <a:lnTo>
                      <a:pt x="12" y="2"/>
                    </a:lnTo>
                    <a:lnTo>
                      <a:pt x="5" y="1"/>
                    </a:lnTo>
                    <a:lnTo>
                      <a:pt x="3"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46" name="Freeform 407"/>
              <p:cNvSpPr/>
              <p:nvPr/>
            </p:nvSpPr>
            <p:spPr bwMode="auto">
              <a:xfrm>
                <a:off x="4725809" y="5905920"/>
                <a:ext cx="35896" cy="33134"/>
              </a:xfrm>
              <a:custGeom>
                <a:avLst/>
                <a:gdLst>
                  <a:gd name="T0" fmla="*/ 0 w 13"/>
                  <a:gd name="T1" fmla="*/ 9 h 12"/>
                  <a:gd name="T2" fmla="*/ 5 w 13"/>
                  <a:gd name="T3" fmla="*/ 11 h 12"/>
                  <a:gd name="T4" fmla="*/ 10 w 13"/>
                  <a:gd name="T5" fmla="*/ 12 h 12"/>
                  <a:gd name="T6" fmla="*/ 13 w 13"/>
                  <a:gd name="T7" fmla="*/ 3 h 12"/>
                  <a:gd name="T8" fmla="*/ 8 w 13"/>
                  <a:gd name="T9" fmla="*/ 1 h 12"/>
                  <a:gd name="T10" fmla="*/ 4 w 13"/>
                  <a:gd name="T11" fmla="*/ 0 h 12"/>
                  <a:gd name="T12" fmla="*/ 0 w 13"/>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0" y="9"/>
                    </a:moveTo>
                    <a:lnTo>
                      <a:pt x="5" y="11"/>
                    </a:lnTo>
                    <a:lnTo>
                      <a:pt x="10" y="12"/>
                    </a:lnTo>
                    <a:lnTo>
                      <a:pt x="13" y="3"/>
                    </a:lnTo>
                    <a:lnTo>
                      <a:pt x="8" y="1"/>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47" name="Freeform 408"/>
              <p:cNvSpPr/>
              <p:nvPr/>
            </p:nvSpPr>
            <p:spPr bwMode="auto">
              <a:xfrm>
                <a:off x="4620886" y="5872786"/>
                <a:ext cx="35896" cy="35896"/>
              </a:xfrm>
              <a:custGeom>
                <a:avLst/>
                <a:gdLst>
                  <a:gd name="T0" fmla="*/ 0 w 13"/>
                  <a:gd name="T1" fmla="*/ 10 h 13"/>
                  <a:gd name="T2" fmla="*/ 0 w 13"/>
                  <a:gd name="T3" fmla="*/ 10 h 13"/>
                  <a:gd name="T4" fmla="*/ 8 w 13"/>
                  <a:gd name="T5" fmla="*/ 12 h 13"/>
                  <a:gd name="T6" fmla="*/ 10 w 13"/>
                  <a:gd name="T7" fmla="*/ 13 h 13"/>
                  <a:gd name="T8" fmla="*/ 13 w 13"/>
                  <a:gd name="T9" fmla="*/ 3 h 13"/>
                  <a:gd name="T10" fmla="*/ 10 w 13"/>
                  <a:gd name="T11" fmla="*/ 3 h 13"/>
                  <a:gd name="T12" fmla="*/ 4 w 13"/>
                  <a:gd name="T13" fmla="*/ 0 h 13"/>
                  <a:gd name="T14" fmla="*/ 4 w 13"/>
                  <a:gd name="T15" fmla="*/ 0 h 13"/>
                  <a:gd name="T16" fmla="*/ 0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10"/>
                    </a:moveTo>
                    <a:lnTo>
                      <a:pt x="0" y="10"/>
                    </a:lnTo>
                    <a:lnTo>
                      <a:pt x="8" y="12"/>
                    </a:lnTo>
                    <a:lnTo>
                      <a:pt x="10" y="13"/>
                    </a:lnTo>
                    <a:lnTo>
                      <a:pt x="13" y="3"/>
                    </a:lnTo>
                    <a:lnTo>
                      <a:pt x="10" y="3"/>
                    </a:lnTo>
                    <a:lnTo>
                      <a:pt x="4" y="0"/>
                    </a:lnTo>
                    <a:lnTo>
                      <a:pt x="4"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48" name="Freeform 409"/>
              <p:cNvSpPr/>
              <p:nvPr/>
            </p:nvSpPr>
            <p:spPr bwMode="auto">
              <a:xfrm>
                <a:off x="4515962" y="5836891"/>
                <a:ext cx="35896" cy="35896"/>
              </a:xfrm>
              <a:custGeom>
                <a:avLst/>
                <a:gdLst>
                  <a:gd name="T0" fmla="*/ 0 w 13"/>
                  <a:gd name="T1" fmla="*/ 9 h 13"/>
                  <a:gd name="T2" fmla="*/ 4 w 13"/>
                  <a:gd name="T3" fmla="*/ 11 h 13"/>
                  <a:gd name="T4" fmla="*/ 9 w 13"/>
                  <a:gd name="T5" fmla="*/ 13 h 13"/>
                  <a:gd name="T6" fmla="*/ 13 w 13"/>
                  <a:gd name="T7" fmla="*/ 4 h 13"/>
                  <a:gd name="T8" fmla="*/ 7 w 13"/>
                  <a:gd name="T9" fmla="*/ 2 h 13"/>
                  <a:gd name="T10" fmla="*/ 4 w 13"/>
                  <a:gd name="T11" fmla="*/ 0 h 13"/>
                  <a:gd name="T12" fmla="*/ 0 w 13"/>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9"/>
                    </a:moveTo>
                    <a:lnTo>
                      <a:pt x="4" y="11"/>
                    </a:lnTo>
                    <a:lnTo>
                      <a:pt x="9" y="13"/>
                    </a:lnTo>
                    <a:lnTo>
                      <a:pt x="13" y="4"/>
                    </a:lnTo>
                    <a:lnTo>
                      <a:pt x="7" y="2"/>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49" name="Freeform 410"/>
              <p:cNvSpPr/>
              <p:nvPr/>
            </p:nvSpPr>
            <p:spPr bwMode="auto">
              <a:xfrm>
                <a:off x="4416561" y="5800997"/>
                <a:ext cx="30373" cy="35896"/>
              </a:xfrm>
              <a:custGeom>
                <a:avLst/>
                <a:gdLst>
                  <a:gd name="T0" fmla="*/ 0 w 11"/>
                  <a:gd name="T1" fmla="*/ 9 h 13"/>
                  <a:gd name="T2" fmla="*/ 6 w 11"/>
                  <a:gd name="T3" fmla="*/ 12 h 13"/>
                  <a:gd name="T4" fmla="*/ 9 w 11"/>
                  <a:gd name="T5" fmla="*/ 13 h 13"/>
                  <a:gd name="T6" fmla="*/ 11 w 11"/>
                  <a:gd name="T7" fmla="*/ 4 h 13"/>
                  <a:gd name="T8" fmla="*/ 9 w 11"/>
                  <a:gd name="T9" fmla="*/ 3 h 13"/>
                  <a:gd name="T10" fmla="*/ 2 w 11"/>
                  <a:gd name="T11" fmla="*/ 0 h 13"/>
                  <a:gd name="T12" fmla="*/ 0 w 11"/>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0" y="9"/>
                    </a:moveTo>
                    <a:lnTo>
                      <a:pt x="6" y="12"/>
                    </a:lnTo>
                    <a:lnTo>
                      <a:pt x="9" y="13"/>
                    </a:lnTo>
                    <a:lnTo>
                      <a:pt x="11" y="4"/>
                    </a:lnTo>
                    <a:lnTo>
                      <a:pt x="9" y="3"/>
                    </a:lnTo>
                    <a:lnTo>
                      <a:pt x="2"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50" name="Freeform 411"/>
              <p:cNvSpPr/>
              <p:nvPr/>
            </p:nvSpPr>
            <p:spPr bwMode="auto">
              <a:xfrm>
                <a:off x="4311638" y="5762341"/>
                <a:ext cx="35896" cy="35896"/>
              </a:xfrm>
              <a:custGeom>
                <a:avLst/>
                <a:gdLst>
                  <a:gd name="T0" fmla="*/ 0 w 13"/>
                  <a:gd name="T1" fmla="*/ 9 h 13"/>
                  <a:gd name="T2" fmla="*/ 4 w 13"/>
                  <a:gd name="T3" fmla="*/ 10 h 13"/>
                  <a:gd name="T4" fmla="*/ 9 w 13"/>
                  <a:gd name="T5" fmla="*/ 13 h 13"/>
                  <a:gd name="T6" fmla="*/ 13 w 13"/>
                  <a:gd name="T7" fmla="*/ 4 h 13"/>
                  <a:gd name="T8" fmla="*/ 7 w 13"/>
                  <a:gd name="T9" fmla="*/ 1 h 13"/>
                  <a:gd name="T10" fmla="*/ 4 w 13"/>
                  <a:gd name="T11" fmla="*/ 0 h 13"/>
                  <a:gd name="T12" fmla="*/ 0 w 13"/>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9"/>
                    </a:moveTo>
                    <a:lnTo>
                      <a:pt x="4" y="10"/>
                    </a:lnTo>
                    <a:lnTo>
                      <a:pt x="9" y="13"/>
                    </a:lnTo>
                    <a:lnTo>
                      <a:pt x="13" y="4"/>
                    </a:lnTo>
                    <a:lnTo>
                      <a:pt x="7" y="1"/>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51" name="Freeform 412"/>
              <p:cNvSpPr/>
              <p:nvPr/>
            </p:nvSpPr>
            <p:spPr bwMode="auto">
              <a:xfrm>
                <a:off x="4209475" y="5718163"/>
                <a:ext cx="35896" cy="35896"/>
              </a:xfrm>
              <a:custGeom>
                <a:avLst/>
                <a:gdLst>
                  <a:gd name="T0" fmla="*/ 0 w 13"/>
                  <a:gd name="T1" fmla="*/ 9 h 13"/>
                  <a:gd name="T2" fmla="*/ 1 w 13"/>
                  <a:gd name="T3" fmla="*/ 9 h 13"/>
                  <a:gd name="T4" fmla="*/ 8 w 13"/>
                  <a:gd name="T5" fmla="*/ 12 h 13"/>
                  <a:gd name="T6" fmla="*/ 9 w 13"/>
                  <a:gd name="T7" fmla="*/ 13 h 13"/>
                  <a:gd name="T8" fmla="*/ 13 w 13"/>
                  <a:gd name="T9" fmla="*/ 4 h 13"/>
                  <a:gd name="T10" fmla="*/ 12 w 13"/>
                  <a:gd name="T11" fmla="*/ 3 h 13"/>
                  <a:gd name="T12" fmla="*/ 5 w 13"/>
                  <a:gd name="T13" fmla="*/ 0 h 13"/>
                  <a:gd name="T14" fmla="*/ 4 w 13"/>
                  <a:gd name="T15" fmla="*/ 0 h 13"/>
                  <a:gd name="T16" fmla="*/ 0 w 13"/>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9"/>
                    </a:moveTo>
                    <a:lnTo>
                      <a:pt x="1" y="9"/>
                    </a:lnTo>
                    <a:lnTo>
                      <a:pt x="8" y="12"/>
                    </a:lnTo>
                    <a:lnTo>
                      <a:pt x="9" y="13"/>
                    </a:lnTo>
                    <a:lnTo>
                      <a:pt x="13" y="4"/>
                    </a:lnTo>
                    <a:lnTo>
                      <a:pt x="12" y="3"/>
                    </a:lnTo>
                    <a:lnTo>
                      <a:pt x="5" y="0"/>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52" name="Freeform 413"/>
              <p:cNvSpPr/>
              <p:nvPr/>
            </p:nvSpPr>
            <p:spPr bwMode="auto">
              <a:xfrm>
                <a:off x="4107314" y="5671222"/>
                <a:ext cx="38656" cy="35896"/>
              </a:xfrm>
              <a:custGeom>
                <a:avLst/>
                <a:gdLst>
                  <a:gd name="T0" fmla="*/ 0 w 14"/>
                  <a:gd name="T1" fmla="*/ 9 h 13"/>
                  <a:gd name="T2" fmla="*/ 6 w 14"/>
                  <a:gd name="T3" fmla="*/ 12 h 13"/>
                  <a:gd name="T4" fmla="*/ 10 w 14"/>
                  <a:gd name="T5" fmla="*/ 13 h 13"/>
                  <a:gd name="T6" fmla="*/ 14 w 14"/>
                  <a:gd name="T7" fmla="*/ 4 h 13"/>
                  <a:gd name="T8" fmla="*/ 11 w 14"/>
                  <a:gd name="T9" fmla="*/ 3 h 13"/>
                  <a:gd name="T10" fmla="*/ 4 w 14"/>
                  <a:gd name="T11" fmla="*/ 0 h 13"/>
                  <a:gd name="T12" fmla="*/ 0 w 14"/>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0" y="9"/>
                    </a:moveTo>
                    <a:lnTo>
                      <a:pt x="6" y="12"/>
                    </a:lnTo>
                    <a:lnTo>
                      <a:pt x="10" y="13"/>
                    </a:lnTo>
                    <a:lnTo>
                      <a:pt x="14" y="4"/>
                    </a:lnTo>
                    <a:lnTo>
                      <a:pt x="11" y="3"/>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53" name="Freeform 414"/>
              <p:cNvSpPr/>
              <p:nvPr/>
            </p:nvSpPr>
            <p:spPr bwMode="auto">
              <a:xfrm>
                <a:off x="4010673" y="5624284"/>
                <a:ext cx="35896" cy="35896"/>
              </a:xfrm>
              <a:custGeom>
                <a:avLst/>
                <a:gdLst>
                  <a:gd name="T0" fmla="*/ 0 w 13"/>
                  <a:gd name="T1" fmla="*/ 9 h 13"/>
                  <a:gd name="T2" fmla="*/ 4 w 13"/>
                  <a:gd name="T3" fmla="*/ 11 h 13"/>
                  <a:gd name="T4" fmla="*/ 9 w 13"/>
                  <a:gd name="T5" fmla="*/ 13 h 13"/>
                  <a:gd name="T6" fmla="*/ 13 w 13"/>
                  <a:gd name="T7" fmla="*/ 4 h 13"/>
                  <a:gd name="T8" fmla="*/ 8 w 13"/>
                  <a:gd name="T9" fmla="*/ 2 h 13"/>
                  <a:gd name="T10" fmla="*/ 4 w 13"/>
                  <a:gd name="T11" fmla="*/ 0 h 13"/>
                  <a:gd name="T12" fmla="*/ 0 w 13"/>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9"/>
                    </a:moveTo>
                    <a:lnTo>
                      <a:pt x="4" y="11"/>
                    </a:lnTo>
                    <a:lnTo>
                      <a:pt x="9" y="13"/>
                    </a:lnTo>
                    <a:lnTo>
                      <a:pt x="13" y="4"/>
                    </a:lnTo>
                    <a:lnTo>
                      <a:pt x="8" y="2"/>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54" name="Freeform 415"/>
              <p:cNvSpPr/>
              <p:nvPr/>
            </p:nvSpPr>
            <p:spPr bwMode="auto">
              <a:xfrm>
                <a:off x="3914034" y="5574583"/>
                <a:ext cx="35896" cy="35896"/>
              </a:xfrm>
              <a:custGeom>
                <a:avLst/>
                <a:gdLst>
                  <a:gd name="T0" fmla="*/ 0 w 13"/>
                  <a:gd name="T1" fmla="*/ 8 h 13"/>
                  <a:gd name="T2" fmla="*/ 3 w 13"/>
                  <a:gd name="T3" fmla="*/ 9 h 13"/>
                  <a:gd name="T4" fmla="*/ 8 w 13"/>
                  <a:gd name="T5" fmla="*/ 13 h 13"/>
                  <a:gd name="T6" fmla="*/ 8 w 13"/>
                  <a:gd name="T7" fmla="*/ 13 h 13"/>
                  <a:gd name="T8" fmla="*/ 13 w 13"/>
                  <a:gd name="T9" fmla="*/ 4 h 13"/>
                  <a:gd name="T10" fmla="*/ 13 w 13"/>
                  <a:gd name="T11" fmla="*/ 4 h 13"/>
                  <a:gd name="T12" fmla="*/ 6 w 13"/>
                  <a:gd name="T13" fmla="*/ 1 h 13"/>
                  <a:gd name="T14" fmla="*/ 4 w 13"/>
                  <a:gd name="T15" fmla="*/ 0 h 13"/>
                  <a:gd name="T16" fmla="*/ 0 w 13"/>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8"/>
                    </a:moveTo>
                    <a:lnTo>
                      <a:pt x="3" y="9"/>
                    </a:lnTo>
                    <a:lnTo>
                      <a:pt x="8" y="13"/>
                    </a:lnTo>
                    <a:lnTo>
                      <a:pt x="8" y="13"/>
                    </a:lnTo>
                    <a:lnTo>
                      <a:pt x="13" y="4"/>
                    </a:lnTo>
                    <a:lnTo>
                      <a:pt x="13" y="4"/>
                    </a:lnTo>
                    <a:lnTo>
                      <a:pt x="6" y="1"/>
                    </a:lnTo>
                    <a:lnTo>
                      <a:pt x="4"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55" name="Freeform 416"/>
              <p:cNvSpPr/>
              <p:nvPr/>
            </p:nvSpPr>
            <p:spPr bwMode="auto">
              <a:xfrm>
                <a:off x="3817393" y="5519361"/>
                <a:ext cx="35896" cy="35896"/>
              </a:xfrm>
              <a:custGeom>
                <a:avLst/>
                <a:gdLst>
                  <a:gd name="T0" fmla="*/ 0 w 13"/>
                  <a:gd name="T1" fmla="*/ 8 h 13"/>
                  <a:gd name="T2" fmla="*/ 2 w 13"/>
                  <a:gd name="T3" fmla="*/ 9 h 13"/>
                  <a:gd name="T4" fmla="*/ 7 w 13"/>
                  <a:gd name="T5" fmla="*/ 13 h 13"/>
                  <a:gd name="T6" fmla="*/ 9 w 13"/>
                  <a:gd name="T7" fmla="*/ 13 h 13"/>
                  <a:gd name="T8" fmla="*/ 13 w 13"/>
                  <a:gd name="T9" fmla="*/ 4 h 13"/>
                  <a:gd name="T10" fmla="*/ 13 w 13"/>
                  <a:gd name="T11" fmla="*/ 4 h 13"/>
                  <a:gd name="T12" fmla="*/ 6 w 13"/>
                  <a:gd name="T13" fmla="*/ 0 h 13"/>
                  <a:gd name="T14" fmla="*/ 5 w 13"/>
                  <a:gd name="T15" fmla="*/ 0 h 13"/>
                  <a:gd name="T16" fmla="*/ 0 w 13"/>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8"/>
                    </a:moveTo>
                    <a:lnTo>
                      <a:pt x="2" y="9"/>
                    </a:lnTo>
                    <a:lnTo>
                      <a:pt x="7" y="13"/>
                    </a:lnTo>
                    <a:lnTo>
                      <a:pt x="9" y="13"/>
                    </a:lnTo>
                    <a:lnTo>
                      <a:pt x="13" y="4"/>
                    </a:lnTo>
                    <a:lnTo>
                      <a:pt x="13" y="4"/>
                    </a:lnTo>
                    <a:lnTo>
                      <a:pt x="6" y="0"/>
                    </a:lnTo>
                    <a:lnTo>
                      <a:pt x="5"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56" name="Freeform 417"/>
              <p:cNvSpPr/>
              <p:nvPr/>
            </p:nvSpPr>
            <p:spPr bwMode="auto">
              <a:xfrm>
                <a:off x="3723514" y="5461376"/>
                <a:ext cx="35896" cy="35896"/>
              </a:xfrm>
              <a:custGeom>
                <a:avLst/>
                <a:gdLst>
                  <a:gd name="T0" fmla="*/ 0 w 13"/>
                  <a:gd name="T1" fmla="*/ 8 h 13"/>
                  <a:gd name="T2" fmla="*/ 1 w 13"/>
                  <a:gd name="T3" fmla="*/ 10 h 13"/>
                  <a:gd name="T4" fmla="*/ 7 w 13"/>
                  <a:gd name="T5" fmla="*/ 13 h 13"/>
                  <a:gd name="T6" fmla="*/ 7 w 13"/>
                  <a:gd name="T7" fmla="*/ 13 h 13"/>
                  <a:gd name="T8" fmla="*/ 13 w 13"/>
                  <a:gd name="T9" fmla="*/ 6 h 13"/>
                  <a:gd name="T10" fmla="*/ 13 w 13"/>
                  <a:gd name="T11" fmla="*/ 4 h 13"/>
                  <a:gd name="T12" fmla="*/ 6 w 13"/>
                  <a:gd name="T13" fmla="*/ 2 h 13"/>
                  <a:gd name="T14" fmla="*/ 5 w 13"/>
                  <a:gd name="T15" fmla="*/ 0 h 13"/>
                  <a:gd name="T16" fmla="*/ 0 w 13"/>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8"/>
                    </a:moveTo>
                    <a:lnTo>
                      <a:pt x="1" y="10"/>
                    </a:lnTo>
                    <a:lnTo>
                      <a:pt x="7" y="13"/>
                    </a:lnTo>
                    <a:lnTo>
                      <a:pt x="7" y="13"/>
                    </a:lnTo>
                    <a:lnTo>
                      <a:pt x="13" y="6"/>
                    </a:lnTo>
                    <a:lnTo>
                      <a:pt x="13" y="4"/>
                    </a:lnTo>
                    <a:lnTo>
                      <a:pt x="6" y="2"/>
                    </a:lnTo>
                    <a:lnTo>
                      <a:pt x="5"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57" name="Freeform 418"/>
              <p:cNvSpPr/>
              <p:nvPr/>
            </p:nvSpPr>
            <p:spPr bwMode="auto">
              <a:xfrm>
                <a:off x="3629636" y="5400631"/>
                <a:ext cx="38656" cy="41418"/>
              </a:xfrm>
              <a:custGeom>
                <a:avLst/>
                <a:gdLst>
                  <a:gd name="T0" fmla="*/ 0 w 14"/>
                  <a:gd name="T1" fmla="*/ 8 h 15"/>
                  <a:gd name="T2" fmla="*/ 2 w 14"/>
                  <a:gd name="T3" fmla="*/ 9 h 15"/>
                  <a:gd name="T4" fmla="*/ 7 w 14"/>
                  <a:gd name="T5" fmla="*/ 13 h 15"/>
                  <a:gd name="T6" fmla="*/ 9 w 14"/>
                  <a:gd name="T7" fmla="*/ 15 h 15"/>
                  <a:gd name="T8" fmla="*/ 14 w 14"/>
                  <a:gd name="T9" fmla="*/ 5 h 15"/>
                  <a:gd name="T10" fmla="*/ 13 w 14"/>
                  <a:gd name="T11" fmla="*/ 5 h 15"/>
                  <a:gd name="T12" fmla="*/ 7 w 14"/>
                  <a:gd name="T13" fmla="*/ 1 h 15"/>
                  <a:gd name="T14" fmla="*/ 6 w 14"/>
                  <a:gd name="T15" fmla="*/ 0 h 15"/>
                  <a:gd name="T16" fmla="*/ 0 w 14"/>
                  <a:gd name="T1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0" y="8"/>
                    </a:moveTo>
                    <a:lnTo>
                      <a:pt x="2" y="9"/>
                    </a:lnTo>
                    <a:lnTo>
                      <a:pt x="7" y="13"/>
                    </a:lnTo>
                    <a:lnTo>
                      <a:pt x="9" y="15"/>
                    </a:lnTo>
                    <a:lnTo>
                      <a:pt x="14" y="5"/>
                    </a:lnTo>
                    <a:lnTo>
                      <a:pt x="13" y="5"/>
                    </a:lnTo>
                    <a:lnTo>
                      <a:pt x="7" y="1"/>
                    </a:lnTo>
                    <a:lnTo>
                      <a:pt x="6"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58" name="Freeform 419"/>
              <p:cNvSpPr/>
              <p:nvPr/>
            </p:nvSpPr>
            <p:spPr bwMode="auto">
              <a:xfrm>
                <a:off x="3538519" y="5337125"/>
                <a:ext cx="38656" cy="38656"/>
              </a:xfrm>
              <a:custGeom>
                <a:avLst/>
                <a:gdLst>
                  <a:gd name="T0" fmla="*/ 0 w 14"/>
                  <a:gd name="T1" fmla="*/ 9 h 14"/>
                  <a:gd name="T2" fmla="*/ 3 w 14"/>
                  <a:gd name="T3" fmla="*/ 10 h 14"/>
                  <a:gd name="T4" fmla="*/ 8 w 14"/>
                  <a:gd name="T5" fmla="*/ 14 h 14"/>
                  <a:gd name="T6" fmla="*/ 9 w 14"/>
                  <a:gd name="T7" fmla="*/ 14 h 14"/>
                  <a:gd name="T8" fmla="*/ 14 w 14"/>
                  <a:gd name="T9" fmla="*/ 6 h 14"/>
                  <a:gd name="T10" fmla="*/ 14 w 14"/>
                  <a:gd name="T11" fmla="*/ 6 h 14"/>
                  <a:gd name="T12" fmla="*/ 9 w 14"/>
                  <a:gd name="T13" fmla="*/ 2 h 14"/>
                  <a:gd name="T14" fmla="*/ 7 w 14"/>
                  <a:gd name="T15" fmla="*/ 0 h 14"/>
                  <a:gd name="T16" fmla="*/ 0 w 14"/>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0" y="9"/>
                    </a:moveTo>
                    <a:lnTo>
                      <a:pt x="3" y="10"/>
                    </a:lnTo>
                    <a:lnTo>
                      <a:pt x="8" y="14"/>
                    </a:lnTo>
                    <a:lnTo>
                      <a:pt x="9" y="14"/>
                    </a:lnTo>
                    <a:lnTo>
                      <a:pt x="14" y="6"/>
                    </a:lnTo>
                    <a:lnTo>
                      <a:pt x="14" y="6"/>
                    </a:lnTo>
                    <a:lnTo>
                      <a:pt x="9" y="2"/>
                    </a:lnTo>
                    <a:lnTo>
                      <a:pt x="7"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59" name="Freeform 420"/>
              <p:cNvSpPr/>
              <p:nvPr/>
            </p:nvSpPr>
            <p:spPr bwMode="auto">
              <a:xfrm>
                <a:off x="3452923" y="5270858"/>
                <a:ext cx="38656" cy="38656"/>
              </a:xfrm>
              <a:custGeom>
                <a:avLst/>
                <a:gdLst>
                  <a:gd name="T0" fmla="*/ 0 w 14"/>
                  <a:gd name="T1" fmla="*/ 8 h 14"/>
                  <a:gd name="T2" fmla="*/ 4 w 14"/>
                  <a:gd name="T3" fmla="*/ 11 h 14"/>
                  <a:gd name="T4" fmla="*/ 7 w 14"/>
                  <a:gd name="T5" fmla="*/ 14 h 14"/>
                  <a:gd name="T6" fmla="*/ 14 w 14"/>
                  <a:gd name="T7" fmla="*/ 7 h 14"/>
                  <a:gd name="T8" fmla="*/ 9 w 14"/>
                  <a:gd name="T9" fmla="*/ 3 h 14"/>
                  <a:gd name="T10" fmla="*/ 6 w 14"/>
                  <a:gd name="T11" fmla="*/ 0 h 14"/>
                  <a:gd name="T12" fmla="*/ 0 w 14"/>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8"/>
                    </a:moveTo>
                    <a:lnTo>
                      <a:pt x="4" y="11"/>
                    </a:lnTo>
                    <a:lnTo>
                      <a:pt x="7" y="14"/>
                    </a:lnTo>
                    <a:lnTo>
                      <a:pt x="14" y="7"/>
                    </a:lnTo>
                    <a:lnTo>
                      <a:pt x="9" y="3"/>
                    </a:lnTo>
                    <a:lnTo>
                      <a:pt x="6"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60" name="Freeform 421"/>
              <p:cNvSpPr/>
              <p:nvPr/>
            </p:nvSpPr>
            <p:spPr bwMode="auto">
              <a:xfrm>
                <a:off x="3364566" y="5201829"/>
                <a:ext cx="41418" cy="41418"/>
              </a:xfrm>
              <a:custGeom>
                <a:avLst/>
                <a:gdLst>
                  <a:gd name="T0" fmla="*/ 0 w 15"/>
                  <a:gd name="T1" fmla="*/ 8 h 15"/>
                  <a:gd name="T2" fmla="*/ 0 w 15"/>
                  <a:gd name="T3" fmla="*/ 8 h 15"/>
                  <a:gd name="T4" fmla="*/ 5 w 15"/>
                  <a:gd name="T5" fmla="*/ 12 h 15"/>
                  <a:gd name="T6" fmla="*/ 8 w 15"/>
                  <a:gd name="T7" fmla="*/ 15 h 15"/>
                  <a:gd name="T8" fmla="*/ 15 w 15"/>
                  <a:gd name="T9" fmla="*/ 7 h 15"/>
                  <a:gd name="T10" fmla="*/ 12 w 15"/>
                  <a:gd name="T11" fmla="*/ 4 h 15"/>
                  <a:gd name="T12" fmla="*/ 7 w 15"/>
                  <a:gd name="T13" fmla="*/ 0 h 15"/>
                  <a:gd name="T14" fmla="*/ 7 w 15"/>
                  <a:gd name="T15" fmla="*/ 0 h 15"/>
                  <a:gd name="T16" fmla="*/ 0 w 15"/>
                  <a:gd name="T1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0" y="8"/>
                    </a:moveTo>
                    <a:lnTo>
                      <a:pt x="0" y="8"/>
                    </a:lnTo>
                    <a:lnTo>
                      <a:pt x="5" y="12"/>
                    </a:lnTo>
                    <a:lnTo>
                      <a:pt x="8" y="15"/>
                    </a:lnTo>
                    <a:lnTo>
                      <a:pt x="15" y="7"/>
                    </a:lnTo>
                    <a:lnTo>
                      <a:pt x="12" y="4"/>
                    </a:lnTo>
                    <a:lnTo>
                      <a:pt x="7" y="0"/>
                    </a:lnTo>
                    <a:lnTo>
                      <a:pt x="7"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61" name="Freeform 422"/>
              <p:cNvSpPr/>
              <p:nvPr/>
            </p:nvSpPr>
            <p:spPr bwMode="auto">
              <a:xfrm>
                <a:off x="3281732" y="5130039"/>
                <a:ext cx="41418" cy="41418"/>
              </a:xfrm>
              <a:custGeom>
                <a:avLst/>
                <a:gdLst>
                  <a:gd name="T0" fmla="*/ 0 w 15"/>
                  <a:gd name="T1" fmla="*/ 7 h 15"/>
                  <a:gd name="T2" fmla="*/ 3 w 15"/>
                  <a:gd name="T3" fmla="*/ 9 h 15"/>
                  <a:gd name="T4" fmla="*/ 7 w 15"/>
                  <a:gd name="T5" fmla="*/ 13 h 15"/>
                  <a:gd name="T6" fmla="*/ 8 w 15"/>
                  <a:gd name="T7" fmla="*/ 15 h 15"/>
                  <a:gd name="T8" fmla="*/ 15 w 15"/>
                  <a:gd name="T9" fmla="*/ 7 h 15"/>
                  <a:gd name="T10" fmla="*/ 15 w 15"/>
                  <a:gd name="T11" fmla="*/ 5 h 15"/>
                  <a:gd name="T12" fmla="*/ 9 w 15"/>
                  <a:gd name="T13" fmla="*/ 1 h 15"/>
                  <a:gd name="T14" fmla="*/ 8 w 15"/>
                  <a:gd name="T15" fmla="*/ 0 h 15"/>
                  <a:gd name="T16" fmla="*/ 0 w 15"/>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0" y="7"/>
                    </a:moveTo>
                    <a:lnTo>
                      <a:pt x="3" y="9"/>
                    </a:lnTo>
                    <a:lnTo>
                      <a:pt x="7" y="13"/>
                    </a:lnTo>
                    <a:lnTo>
                      <a:pt x="8" y="15"/>
                    </a:lnTo>
                    <a:lnTo>
                      <a:pt x="15" y="7"/>
                    </a:lnTo>
                    <a:lnTo>
                      <a:pt x="15" y="5"/>
                    </a:lnTo>
                    <a:lnTo>
                      <a:pt x="9" y="1"/>
                    </a:lnTo>
                    <a:lnTo>
                      <a:pt x="8" y="0"/>
                    </a:lnTo>
                    <a:lnTo>
                      <a:pt x="0" y="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62" name="Freeform 423"/>
              <p:cNvSpPr/>
              <p:nvPr/>
            </p:nvSpPr>
            <p:spPr bwMode="auto">
              <a:xfrm>
                <a:off x="3201660" y="5055489"/>
                <a:ext cx="41418" cy="38656"/>
              </a:xfrm>
              <a:custGeom>
                <a:avLst/>
                <a:gdLst>
                  <a:gd name="T0" fmla="*/ 0 w 15"/>
                  <a:gd name="T1" fmla="*/ 6 h 14"/>
                  <a:gd name="T2" fmla="*/ 4 w 15"/>
                  <a:gd name="T3" fmla="*/ 10 h 14"/>
                  <a:gd name="T4" fmla="*/ 8 w 15"/>
                  <a:gd name="T5" fmla="*/ 14 h 14"/>
                  <a:gd name="T6" fmla="*/ 15 w 15"/>
                  <a:gd name="T7" fmla="*/ 6 h 14"/>
                  <a:gd name="T8" fmla="*/ 12 w 15"/>
                  <a:gd name="T9" fmla="*/ 4 h 14"/>
                  <a:gd name="T10" fmla="*/ 8 w 15"/>
                  <a:gd name="T11" fmla="*/ 0 h 14"/>
                  <a:gd name="T12" fmla="*/ 0 w 15"/>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0" y="6"/>
                    </a:moveTo>
                    <a:lnTo>
                      <a:pt x="4" y="10"/>
                    </a:lnTo>
                    <a:lnTo>
                      <a:pt x="8" y="14"/>
                    </a:lnTo>
                    <a:lnTo>
                      <a:pt x="15" y="6"/>
                    </a:lnTo>
                    <a:lnTo>
                      <a:pt x="12" y="4"/>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63" name="Freeform 424"/>
              <p:cNvSpPr/>
              <p:nvPr/>
            </p:nvSpPr>
            <p:spPr bwMode="auto">
              <a:xfrm>
                <a:off x="3127108" y="4975415"/>
                <a:ext cx="38656" cy="38656"/>
              </a:xfrm>
              <a:custGeom>
                <a:avLst/>
                <a:gdLst>
                  <a:gd name="T0" fmla="*/ 0 w 14"/>
                  <a:gd name="T1" fmla="*/ 6 h 14"/>
                  <a:gd name="T2" fmla="*/ 3 w 14"/>
                  <a:gd name="T3" fmla="*/ 9 h 14"/>
                  <a:gd name="T4" fmla="*/ 7 w 14"/>
                  <a:gd name="T5" fmla="*/ 13 h 14"/>
                  <a:gd name="T6" fmla="*/ 7 w 14"/>
                  <a:gd name="T7" fmla="*/ 14 h 14"/>
                  <a:gd name="T8" fmla="*/ 14 w 14"/>
                  <a:gd name="T9" fmla="*/ 6 h 14"/>
                  <a:gd name="T10" fmla="*/ 13 w 14"/>
                  <a:gd name="T11" fmla="*/ 6 h 14"/>
                  <a:gd name="T12" fmla="*/ 9 w 14"/>
                  <a:gd name="T13" fmla="*/ 1 h 14"/>
                  <a:gd name="T14" fmla="*/ 8 w 14"/>
                  <a:gd name="T15" fmla="*/ 0 h 14"/>
                  <a:gd name="T16" fmla="*/ 0 w 14"/>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0" y="6"/>
                    </a:moveTo>
                    <a:lnTo>
                      <a:pt x="3" y="9"/>
                    </a:lnTo>
                    <a:lnTo>
                      <a:pt x="7" y="13"/>
                    </a:lnTo>
                    <a:lnTo>
                      <a:pt x="7" y="14"/>
                    </a:lnTo>
                    <a:lnTo>
                      <a:pt x="14" y="6"/>
                    </a:lnTo>
                    <a:lnTo>
                      <a:pt x="13" y="6"/>
                    </a:lnTo>
                    <a:lnTo>
                      <a:pt x="9" y="1"/>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64" name="Freeform 425"/>
              <p:cNvSpPr/>
              <p:nvPr/>
            </p:nvSpPr>
            <p:spPr bwMode="auto">
              <a:xfrm>
                <a:off x="3055318" y="4892581"/>
                <a:ext cx="38656" cy="38656"/>
              </a:xfrm>
              <a:custGeom>
                <a:avLst/>
                <a:gdLst>
                  <a:gd name="T0" fmla="*/ 0 w 14"/>
                  <a:gd name="T1" fmla="*/ 6 h 14"/>
                  <a:gd name="T2" fmla="*/ 0 w 14"/>
                  <a:gd name="T3" fmla="*/ 6 h 14"/>
                  <a:gd name="T4" fmla="*/ 4 w 14"/>
                  <a:gd name="T5" fmla="*/ 12 h 14"/>
                  <a:gd name="T6" fmla="*/ 6 w 14"/>
                  <a:gd name="T7" fmla="*/ 14 h 14"/>
                  <a:gd name="T8" fmla="*/ 14 w 14"/>
                  <a:gd name="T9" fmla="*/ 8 h 14"/>
                  <a:gd name="T10" fmla="*/ 12 w 14"/>
                  <a:gd name="T11" fmla="*/ 5 h 14"/>
                  <a:gd name="T12" fmla="*/ 8 w 14"/>
                  <a:gd name="T13" fmla="*/ 0 h 14"/>
                  <a:gd name="T14" fmla="*/ 8 w 14"/>
                  <a:gd name="T15" fmla="*/ 0 h 14"/>
                  <a:gd name="T16" fmla="*/ 0 w 14"/>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0" y="6"/>
                    </a:moveTo>
                    <a:lnTo>
                      <a:pt x="0" y="6"/>
                    </a:lnTo>
                    <a:lnTo>
                      <a:pt x="4" y="12"/>
                    </a:lnTo>
                    <a:lnTo>
                      <a:pt x="6" y="14"/>
                    </a:lnTo>
                    <a:lnTo>
                      <a:pt x="14" y="8"/>
                    </a:lnTo>
                    <a:lnTo>
                      <a:pt x="12" y="5"/>
                    </a:lnTo>
                    <a:lnTo>
                      <a:pt x="8" y="0"/>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65" name="Freeform 426"/>
              <p:cNvSpPr/>
              <p:nvPr/>
            </p:nvSpPr>
            <p:spPr bwMode="auto">
              <a:xfrm>
                <a:off x="2986291" y="4806986"/>
                <a:ext cx="38656" cy="38656"/>
              </a:xfrm>
              <a:custGeom>
                <a:avLst/>
                <a:gdLst>
                  <a:gd name="T0" fmla="*/ 0 w 14"/>
                  <a:gd name="T1" fmla="*/ 6 h 14"/>
                  <a:gd name="T2" fmla="*/ 3 w 14"/>
                  <a:gd name="T3" fmla="*/ 10 h 14"/>
                  <a:gd name="T4" fmla="*/ 7 w 14"/>
                  <a:gd name="T5" fmla="*/ 14 h 14"/>
                  <a:gd name="T6" fmla="*/ 14 w 14"/>
                  <a:gd name="T7" fmla="*/ 7 h 14"/>
                  <a:gd name="T8" fmla="*/ 12 w 14"/>
                  <a:gd name="T9" fmla="*/ 3 h 14"/>
                  <a:gd name="T10" fmla="*/ 8 w 14"/>
                  <a:gd name="T11" fmla="*/ 0 h 14"/>
                  <a:gd name="T12" fmla="*/ 0 w 14"/>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6"/>
                    </a:moveTo>
                    <a:lnTo>
                      <a:pt x="3" y="10"/>
                    </a:lnTo>
                    <a:lnTo>
                      <a:pt x="7" y="14"/>
                    </a:lnTo>
                    <a:lnTo>
                      <a:pt x="14" y="7"/>
                    </a:lnTo>
                    <a:lnTo>
                      <a:pt x="12" y="3"/>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66" name="Freeform 427"/>
              <p:cNvSpPr/>
              <p:nvPr/>
            </p:nvSpPr>
            <p:spPr bwMode="auto">
              <a:xfrm>
                <a:off x="2922784" y="4718630"/>
                <a:ext cx="38656" cy="35896"/>
              </a:xfrm>
              <a:custGeom>
                <a:avLst/>
                <a:gdLst>
                  <a:gd name="T0" fmla="*/ 0 w 14"/>
                  <a:gd name="T1" fmla="*/ 5 h 13"/>
                  <a:gd name="T2" fmla="*/ 2 w 14"/>
                  <a:gd name="T3" fmla="*/ 9 h 13"/>
                  <a:gd name="T4" fmla="*/ 5 w 14"/>
                  <a:gd name="T5" fmla="*/ 13 h 13"/>
                  <a:gd name="T6" fmla="*/ 14 w 14"/>
                  <a:gd name="T7" fmla="*/ 8 h 13"/>
                  <a:gd name="T8" fmla="*/ 10 w 14"/>
                  <a:gd name="T9" fmla="*/ 3 h 13"/>
                  <a:gd name="T10" fmla="*/ 7 w 14"/>
                  <a:gd name="T11" fmla="*/ 0 h 13"/>
                  <a:gd name="T12" fmla="*/ 0 w 14"/>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0" y="5"/>
                    </a:moveTo>
                    <a:lnTo>
                      <a:pt x="2" y="9"/>
                    </a:lnTo>
                    <a:lnTo>
                      <a:pt x="5" y="13"/>
                    </a:lnTo>
                    <a:lnTo>
                      <a:pt x="14" y="8"/>
                    </a:lnTo>
                    <a:lnTo>
                      <a:pt x="10" y="3"/>
                    </a:lnTo>
                    <a:lnTo>
                      <a:pt x="7" y="0"/>
                    </a:lnTo>
                    <a:lnTo>
                      <a:pt x="0" y="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67" name="Freeform 428"/>
              <p:cNvSpPr/>
              <p:nvPr/>
            </p:nvSpPr>
            <p:spPr bwMode="auto">
              <a:xfrm>
                <a:off x="2864801" y="4624751"/>
                <a:ext cx="35896" cy="41418"/>
              </a:xfrm>
              <a:custGeom>
                <a:avLst/>
                <a:gdLst>
                  <a:gd name="T0" fmla="*/ 0 w 13"/>
                  <a:gd name="T1" fmla="*/ 5 h 15"/>
                  <a:gd name="T2" fmla="*/ 1 w 13"/>
                  <a:gd name="T3" fmla="*/ 9 h 15"/>
                  <a:gd name="T4" fmla="*/ 4 w 13"/>
                  <a:gd name="T5" fmla="*/ 13 h 15"/>
                  <a:gd name="T6" fmla="*/ 5 w 13"/>
                  <a:gd name="T7" fmla="*/ 15 h 15"/>
                  <a:gd name="T8" fmla="*/ 13 w 13"/>
                  <a:gd name="T9" fmla="*/ 9 h 15"/>
                  <a:gd name="T10" fmla="*/ 13 w 13"/>
                  <a:gd name="T11" fmla="*/ 8 h 15"/>
                  <a:gd name="T12" fmla="*/ 10 w 13"/>
                  <a:gd name="T13" fmla="*/ 4 h 15"/>
                  <a:gd name="T14" fmla="*/ 7 w 13"/>
                  <a:gd name="T15" fmla="*/ 0 h 15"/>
                  <a:gd name="T16" fmla="*/ 0 w 13"/>
                  <a:gd name="T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5">
                    <a:moveTo>
                      <a:pt x="0" y="5"/>
                    </a:moveTo>
                    <a:lnTo>
                      <a:pt x="1" y="9"/>
                    </a:lnTo>
                    <a:lnTo>
                      <a:pt x="4" y="13"/>
                    </a:lnTo>
                    <a:lnTo>
                      <a:pt x="5" y="15"/>
                    </a:lnTo>
                    <a:lnTo>
                      <a:pt x="13" y="9"/>
                    </a:lnTo>
                    <a:lnTo>
                      <a:pt x="13" y="8"/>
                    </a:lnTo>
                    <a:lnTo>
                      <a:pt x="10" y="4"/>
                    </a:lnTo>
                    <a:lnTo>
                      <a:pt x="7" y="0"/>
                    </a:lnTo>
                    <a:lnTo>
                      <a:pt x="0" y="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68" name="Freeform 429"/>
              <p:cNvSpPr/>
              <p:nvPr/>
            </p:nvSpPr>
            <p:spPr bwMode="auto">
              <a:xfrm>
                <a:off x="2806816" y="4530872"/>
                <a:ext cx="38656" cy="35896"/>
              </a:xfrm>
              <a:custGeom>
                <a:avLst/>
                <a:gdLst>
                  <a:gd name="T0" fmla="*/ 0 w 14"/>
                  <a:gd name="T1" fmla="*/ 4 h 13"/>
                  <a:gd name="T2" fmla="*/ 2 w 14"/>
                  <a:gd name="T3" fmla="*/ 8 h 13"/>
                  <a:gd name="T4" fmla="*/ 5 w 14"/>
                  <a:gd name="T5" fmla="*/ 13 h 13"/>
                  <a:gd name="T6" fmla="*/ 5 w 14"/>
                  <a:gd name="T7" fmla="*/ 13 h 13"/>
                  <a:gd name="T8" fmla="*/ 14 w 14"/>
                  <a:gd name="T9" fmla="*/ 9 h 13"/>
                  <a:gd name="T10" fmla="*/ 14 w 14"/>
                  <a:gd name="T11" fmla="*/ 8 h 13"/>
                  <a:gd name="T12" fmla="*/ 11 w 14"/>
                  <a:gd name="T13" fmla="*/ 4 h 13"/>
                  <a:gd name="T14" fmla="*/ 9 w 14"/>
                  <a:gd name="T15" fmla="*/ 0 h 13"/>
                  <a:gd name="T16" fmla="*/ 0 w 14"/>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0" y="4"/>
                    </a:moveTo>
                    <a:lnTo>
                      <a:pt x="2" y="8"/>
                    </a:lnTo>
                    <a:lnTo>
                      <a:pt x="5" y="13"/>
                    </a:lnTo>
                    <a:lnTo>
                      <a:pt x="5" y="13"/>
                    </a:lnTo>
                    <a:lnTo>
                      <a:pt x="14" y="9"/>
                    </a:lnTo>
                    <a:lnTo>
                      <a:pt x="14" y="8"/>
                    </a:lnTo>
                    <a:lnTo>
                      <a:pt x="11" y="4"/>
                    </a:lnTo>
                    <a:lnTo>
                      <a:pt x="9"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69" name="Freeform 430"/>
              <p:cNvSpPr/>
              <p:nvPr/>
            </p:nvSpPr>
            <p:spPr bwMode="auto">
              <a:xfrm>
                <a:off x="2759877" y="4434232"/>
                <a:ext cx="35896" cy="35896"/>
              </a:xfrm>
              <a:custGeom>
                <a:avLst/>
                <a:gdLst>
                  <a:gd name="T0" fmla="*/ 0 w 13"/>
                  <a:gd name="T1" fmla="*/ 4 h 13"/>
                  <a:gd name="T2" fmla="*/ 1 w 13"/>
                  <a:gd name="T3" fmla="*/ 8 h 13"/>
                  <a:gd name="T4" fmla="*/ 4 w 13"/>
                  <a:gd name="T5" fmla="*/ 13 h 13"/>
                  <a:gd name="T6" fmla="*/ 13 w 13"/>
                  <a:gd name="T7" fmla="*/ 9 h 13"/>
                  <a:gd name="T8" fmla="*/ 10 w 13"/>
                  <a:gd name="T9" fmla="*/ 4 h 13"/>
                  <a:gd name="T10" fmla="*/ 9 w 13"/>
                  <a:gd name="T11" fmla="*/ 0 h 13"/>
                  <a:gd name="T12" fmla="*/ 0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4"/>
                    </a:moveTo>
                    <a:lnTo>
                      <a:pt x="1" y="8"/>
                    </a:lnTo>
                    <a:lnTo>
                      <a:pt x="4" y="13"/>
                    </a:lnTo>
                    <a:lnTo>
                      <a:pt x="13" y="9"/>
                    </a:lnTo>
                    <a:lnTo>
                      <a:pt x="10" y="4"/>
                    </a:lnTo>
                    <a:lnTo>
                      <a:pt x="9"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70" name="Freeform 431"/>
              <p:cNvSpPr/>
              <p:nvPr/>
            </p:nvSpPr>
            <p:spPr bwMode="auto">
              <a:xfrm>
                <a:off x="2715699" y="4332070"/>
                <a:ext cx="35896" cy="35896"/>
              </a:xfrm>
              <a:custGeom>
                <a:avLst/>
                <a:gdLst>
                  <a:gd name="T0" fmla="*/ 0 w 13"/>
                  <a:gd name="T1" fmla="*/ 4 h 13"/>
                  <a:gd name="T2" fmla="*/ 1 w 13"/>
                  <a:gd name="T3" fmla="*/ 8 h 13"/>
                  <a:gd name="T4" fmla="*/ 4 w 13"/>
                  <a:gd name="T5" fmla="*/ 13 h 13"/>
                  <a:gd name="T6" fmla="*/ 13 w 13"/>
                  <a:gd name="T7" fmla="*/ 9 h 13"/>
                  <a:gd name="T8" fmla="*/ 10 w 13"/>
                  <a:gd name="T9" fmla="*/ 6 h 13"/>
                  <a:gd name="T10" fmla="*/ 9 w 13"/>
                  <a:gd name="T11" fmla="*/ 0 h 13"/>
                  <a:gd name="T12" fmla="*/ 0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4"/>
                    </a:moveTo>
                    <a:lnTo>
                      <a:pt x="1" y="8"/>
                    </a:lnTo>
                    <a:lnTo>
                      <a:pt x="4" y="13"/>
                    </a:lnTo>
                    <a:lnTo>
                      <a:pt x="13" y="9"/>
                    </a:lnTo>
                    <a:lnTo>
                      <a:pt x="10" y="6"/>
                    </a:lnTo>
                    <a:lnTo>
                      <a:pt x="9"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71" name="Freeform 432"/>
              <p:cNvSpPr/>
              <p:nvPr/>
            </p:nvSpPr>
            <p:spPr bwMode="auto">
              <a:xfrm>
                <a:off x="2677043" y="4227147"/>
                <a:ext cx="35896" cy="35896"/>
              </a:xfrm>
              <a:custGeom>
                <a:avLst/>
                <a:gdLst>
                  <a:gd name="T0" fmla="*/ 0 w 13"/>
                  <a:gd name="T1" fmla="*/ 4 h 13"/>
                  <a:gd name="T2" fmla="*/ 1 w 13"/>
                  <a:gd name="T3" fmla="*/ 4 h 13"/>
                  <a:gd name="T4" fmla="*/ 2 w 13"/>
                  <a:gd name="T5" fmla="*/ 10 h 13"/>
                  <a:gd name="T6" fmla="*/ 4 w 13"/>
                  <a:gd name="T7" fmla="*/ 13 h 13"/>
                  <a:gd name="T8" fmla="*/ 13 w 13"/>
                  <a:gd name="T9" fmla="*/ 11 h 13"/>
                  <a:gd name="T10" fmla="*/ 11 w 13"/>
                  <a:gd name="T11" fmla="*/ 7 h 13"/>
                  <a:gd name="T12" fmla="*/ 10 w 13"/>
                  <a:gd name="T13" fmla="*/ 2 h 13"/>
                  <a:gd name="T14" fmla="*/ 10 w 13"/>
                  <a:gd name="T15" fmla="*/ 0 h 13"/>
                  <a:gd name="T16" fmla="*/ 0 w 13"/>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4"/>
                    </a:moveTo>
                    <a:lnTo>
                      <a:pt x="1" y="4"/>
                    </a:lnTo>
                    <a:lnTo>
                      <a:pt x="2" y="10"/>
                    </a:lnTo>
                    <a:lnTo>
                      <a:pt x="4" y="13"/>
                    </a:lnTo>
                    <a:lnTo>
                      <a:pt x="13" y="11"/>
                    </a:lnTo>
                    <a:lnTo>
                      <a:pt x="11" y="7"/>
                    </a:lnTo>
                    <a:lnTo>
                      <a:pt x="10" y="2"/>
                    </a:lnTo>
                    <a:lnTo>
                      <a:pt x="10"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72" name="Freeform 433"/>
              <p:cNvSpPr/>
              <p:nvPr/>
            </p:nvSpPr>
            <p:spPr bwMode="auto">
              <a:xfrm>
                <a:off x="2646670" y="4122224"/>
                <a:ext cx="33134" cy="38656"/>
              </a:xfrm>
              <a:custGeom>
                <a:avLst/>
                <a:gdLst>
                  <a:gd name="T0" fmla="*/ 0 w 12"/>
                  <a:gd name="T1" fmla="*/ 3 h 14"/>
                  <a:gd name="T2" fmla="*/ 0 w 12"/>
                  <a:gd name="T3" fmla="*/ 6 h 14"/>
                  <a:gd name="T4" fmla="*/ 2 w 12"/>
                  <a:gd name="T5" fmla="*/ 11 h 14"/>
                  <a:gd name="T6" fmla="*/ 3 w 12"/>
                  <a:gd name="T7" fmla="*/ 14 h 14"/>
                  <a:gd name="T8" fmla="*/ 12 w 12"/>
                  <a:gd name="T9" fmla="*/ 11 h 14"/>
                  <a:gd name="T10" fmla="*/ 12 w 12"/>
                  <a:gd name="T11" fmla="*/ 8 h 14"/>
                  <a:gd name="T12" fmla="*/ 11 w 12"/>
                  <a:gd name="T13" fmla="*/ 3 h 14"/>
                  <a:gd name="T14" fmla="*/ 9 w 12"/>
                  <a:gd name="T15" fmla="*/ 0 h 14"/>
                  <a:gd name="T16" fmla="*/ 0 w 12"/>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4">
                    <a:moveTo>
                      <a:pt x="0" y="3"/>
                    </a:moveTo>
                    <a:lnTo>
                      <a:pt x="0" y="6"/>
                    </a:lnTo>
                    <a:lnTo>
                      <a:pt x="2" y="11"/>
                    </a:lnTo>
                    <a:lnTo>
                      <a:pt x="3" y="14"/>
                    </a:lnTo>
                    <a:lnTo>
                      <a:pt x="12" y="11"/>
                    </a:lnTo>
                    <a:lnTo>
                      <a:pt x="12" y="8"/>
                    </a:lnTo>
                    <a:lnTo>
                      <a:pt x="11" y="3"/>
                    </a:lnTo>
                    <a:lnTo>
                      <a:pt x="9" y="0"/>
                    </a:lnTo>
                    <a:lnTo>
                      <a:pt x="0" y="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73" name="Freeform 434"/>
              <p:cNvSpPr/>
              <p:nvPr/>
            </p:nvSpPr>
            <p:spPr bwMode="auto">
              <a:xfrm>
                <a:off x="2624580" y="4020061"/>
                <a:ext cx="30373" cy="30373"/>
              </a:xfrm>
              <a:custGeom>
                <a:avLst/>
                <a:gdLst>
                  <a:gd name="T0" fmla="*/ 0 w 11"/>
                  <a:gd name="T1" fmla="*/ 1 h 11"/>
                  <a:gd name="T2" fmla="*/ 0 w 11"/>
                  <a:gd name="T3" fmla="*/ 5 h 11"/>
                  <a:gd name="T4" fmla="*/ 2 w 11"/>
                  <a:gd name="T5" fmla="*/ 10 h 11"/>
                  <a:gd name="T6" fmla="*/ 2 w 11"/>
                  <a:gd name="T7" fmla="*/ 11 h 11"/>
                  <a:gd name="T8" fmla="*/ 11 w 11"/>
                  <a:gd name="T9" fmla="*/ 9 h 11"/>
                  <a:gd name="T10" fmla="*/ 11 w 11"/>
                  <a:gd name="T11" fmla="*/ 7 h 11"/>
                  <a:gd name="T12" fmla="*/ 11 w 11"/>
                  <a:gd name="T13" fmla="*/ 2 h 11"/>
                  <a:gd name="T14" fmla="*/ 10 w 11"/>
                  <a:gd name="T15" fmla="*/ 0 h 11"/>
                  <a:gd name="T16" fmla="*/ 0 w 11"/>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
                    </a:moveTo>
                    <a:lnTo>
                      <a:pt x="0" y="5"/>
                    </a:lnTo>
                    <a:lnTo>
                      <a:pt x="2" y="10"/>
                    </a:lnTo>
                    <a:lnTo>
                      <a:pt x="2" y="11"/>
                    </a:lnTo>
                    <a:lnTo>
                      <a:pt x="11" y="9"/>
                    </a:lnTo>
                    <a:lnTo>
                      <a:pt x="11" y="7"/>
                    </a:lnTo>
                    <a:lnTo>
                      <a:pt x="11" y="2"/>
                    </a:lnTo>
                    <a:lnTo>
                      <a:pt x="10" y="0"/>
                    </a:lnTo>
                    <a:lnTo>
                      <a:pt x="0" y="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74" name="Freeform 435"/>
              <p:cNvSpPr/>
              <p:nvPr/>
            </p:nvSpPr>
            <p:spPr bwMode="auto">
              <a:xfrm>
                <a:off x="2608014" y="3909615"/>
                <a:ext cx="33134" cy="30373"/>
              </a:xfrm>
              <a:custGeom>
                <a:avLst/>
                <a:gdLst>
                  <a:gd name="T0" fmla="*/ 0 w 12"/>
                  <a:gd name="T1" fmla="*/ 2 h 11"/>
                  <a:gd name="T2" fmla="*/ 0 w 12"/>
                  <a:gd name="T3" fmla="*/ 6 h 11"/>
                  <a:gd name="T4" fmla="*/ 1 w 12"/>
                  <a:gd name="T5" fmla="*/ 11 h 11"/>
                  <a:gd name="T6" fmla="*/ 1 w 12"/>
                  <a:gd name="T7" fmla="*/ 11 h 11"/>
                  <a:gd name="T8" fmla="*/ 12 w 12"/>
                  <a:gd name="T9" fmla="*/ 9 h 11"/>
                  <a:gd name="T10" fmla="*/ 12 w 12"/>
                  <a:gd name="T11" fmla="*/ 9 h 11"/>
                  <a:gd name="T12" fmla="*/ 10 w 12"/>
                  <a:gd name="T13" fmla="*/ 4 h 11"/>
                  <a:gd name="T14" fmla="*/ 10 w 12"/>
                  <a:gd name="T15" fmla="*/ 0 h 11"/>
                  <a:gd name="T16" fmla="*/ 0 w 12"/>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0" y="2"/>
                    </a:moveTo>
                    <a:lnTo>
                      <a:pt x="0" y="6"/>
                    </a:lnTo>
                    <a:lnTo>
                      <a:pt x="1" y="11"/>
                    </a:lnTo>
                    <a:lnTo>
                      <a:pt x="1" y="11"/>
                    </a:lnTo>
                    <a:lnTo>
                      <a:pt x="12" y="9"/>
                    </a:lnTo>
                    <a:lnTo>
                      <a:pt x="12" y="9"/>
                    </a:lnTo>
                    <a:lnTo>
                      <a:pt x="10" y="4"/>
                    </a:lnTo>
                    <a:lnTo>
                      <a:pt x="10" y="0"/>
                    </a:lnTo>
                    <a:lnTo>
                      <a:pt x="0"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75" name="Freeform 436"/>
              <p:cNvSpPr/>
              <p:nvPr/>
            </p:nvSpPr>
            <p:spPr bwMode="auto">
              <a:xfrm>
                <a:off x="2599731" y="3801931"/>
                <a:ext cx="30373" cy="30373"/>
              </a:xfrm>
              <a:custGeom>
                <a:avLst/>
                <a:gdLst>
                  <a:gd name="T0" fmla="*/ 0 w 11"/>
                  <a:gd name="T1" fmla="*/ 0 h 11"/>
                  <a:gd name="T2" fmla="*/ 0 w 11"/>
                  <a:gd name="T3" fmla="*/ 5 h 11"/>
                  <a:gd name="T4" fmla="*/ 0 w 11"/>
                  <a:gd name="T5" fmla="*/ 11 h 11"/>
                  <a:gd name="T6" fmla="*/ 11 w 11"/>
                  <a:gd name="T7" fmla="*/ 9 h 11"/>
                  <a:gd name="T8" fmla="*/ 9 w 11"/>
                  <a:gd name="T9" fmla="*/ 5 h 11"/>
                  <a:gd name="T10" fmla="*/ 9 w 11"/>
                  <a:gd name="T11" fmla="*/ 0 h 11"/>
                  <a:gd name="T12" fmla="*/ 0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0"/>
                    </a:moveTo>
                    <a:lnTo>
                      <a:pt x="0" y="5"/>
                    </a:lnTo>
                    <a:lnTo>
                      <a:pt x="0" y="11"/>
                    </a:lnTo>
                    <a:lnTo>
                      <a:pt x="11" y="9"/>
                    </a:lnTo>
                    <a:lnTo>
                      <a:pt x="9" y="5"/>
                    </a:lnTo>
                    <a:lnTo>
                      <a:pt x="9" y="0"/>
                    </a:lnTo>
                    <a:lnTo>
                      <a:pt x="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76" name="Freeform 437"/>
              <p:cNvSpPr/>
              <p:nvPr/>
            </p:nvSpPr>
            <p:spPr bwMode="auto">
              <a:xfrm>
                <a:off x="2596969" y="3691486"/>
                <a:ext cx="27611" cy="27611"/>
              </a:xfrm>
              <a:custGeom>
                <a:avLst/>
                <a:gdLst>
                  <a:gd name="T0" fmla="*/ 0 w 10"/>
                  <a:gd name="T1" fmla="*/ 0 h 10"/>
                  <a:gd name="T2" fmla="*/ 0 w 10"/>
                  <a:gd name="T3" fmla="*/ 1 h 10"/>
                  <a:gd name="T4" fmla="*/ 0 w 10"/>
                  <a:gd name="T5" fmla="*/ 6 h 10"/>
                  <a:gd name="T6" fmla="*/ 0 w 10"/>
                  <a:gd name="T7" fmla="*/ 10 h 10"/>
                  <a:gd name="T8" fmla="*/ 10 w 10"/>
                  <a:gd name="T9" fmla="*/ 10 h 10"/>
                  <a:gd name="T10" fmla="*/ 10 w 10"/>
                  <a:gd name="T11" fmla="*/ 6 h 10"/>
                  <a:gd name="T12" fmla="*/ 10 w 10"/>
                  <a:gd name="T13" fmla="*/ 1 h 10"/>
                  <a:gd name="T14" fmla="*/ 10 w 10"/>
                  <a:gd name="T15" fmla="*/ 1 h 10"/>
                  <a:gd name="T16" fmla="*/ 0 w 1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0"/>
                    </a:moveTo>
                    <a:lnTo>
                      <a:pt x="0" y="1"/>
                    </a:lnTo>
                    <a:lnTo>
                      <a:pt x="0" y="6"/>
                    </a:lnTo>
                    <a:lnTo>
                      <a:pt x="0" y="10"/>
                    </a:lnTo>
                    <a:lnTo>
                      <a:pt x="10" y="10"/>
                    </a:lnTo>
                    <a:lnTo>
                      <a:pt x="10" y="6"/>
                    </a:lnTo>
                    <a:lnTo>
                      <a:pt x="10" y="1"/>
                    </a:lnTo>
                    <a:lnTo>
                      <a:pt x="10" y="1"/>
                    </a:lnTo>
                    <a:lnTo>
                      <a:pt x="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77" name="Freeform 438"/>
              <p:cNvSpPr/>
              <p:nvPr/>
            </p:nvSpPr>
            <p:spPr bwMode="auto">
              <a:xfrm>
                <a:off x="2599731" y="3581040"/>
                <a:ext cx="30373" cy="30373"/>
              </a:xfrm>
              <a:custGeom>
                <a:avLst/>
                <a:gdLst>
                  <a:gd name="T0" fmla="*/ 2 w 11"/>
                  <a:gd name="T1" fmla="*/ 0 h 11"/>
                  <a:gd name="T2" fmla="*/ 2 w 11"/>
                  <a:gd name="T3" fmla="*/ 2 h 11"/>
                  <a:gd name="T4" fmla="*/ 0 w 11"/>
                  <a:gd name="T5" fmla="*/ 7 h 11"/>
                  <a:gd name="T6" fmla="*/ 0 w 11"/>
                  <a:gd name="T7" fmla="*/ 10 h 11"/>
                  <a:gd name="T8" fmla="*/ 11 w 11"/>
                  <a:gd name="T9" fmla="*/ 11 h 11"/>
                  <a:gd name="T10" fmla="*/ 11 w 11"/>
                  <a:gd name="T11" fmla="*/ 8 h 11"/>
                  <a:gd name="T12" fmla="*/ 11 w 11"/>
                  <a:gd name="T13" fmla="*/ 2 h 11"/>
                  <a:gd name="T14" fmla="*/ 11 w 11"/>
                  <a:gd name="T15" fmla="*/ 0 h 11"/>
                  <a:gd name="T16" fmla="*/ 2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2" y="0"/>
                    </a:moveTo>
                    <a:lnTo>
                      <a:pt x="2" y="2"/>
                    </a:lnTo>
                    <a:lnTo>
                      <a:pt x="0" y="7"/>
                    </a:lnTo>
                    <a:lnTo>
                      <a:pt x="0" y="10"/>
                    </a:lnTo>
                    <a:lnTo>
                      <a:pt x="11" y="11"/>
                    </a:lnTo>
                    <a:lnTo>
                      <a:pt x="11" y="8"/>
                    </a:lnTo>
                    <a:lnTo>
                      <a:pt x="11" y="2"/>
                    </a:lnTo>
                    <a:lnTo>
                      <a:pt x="11" y="0"/>
                    </a:lnTo>
                    <a:lnTo>
                      <a:pt x="2"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78" name="Freeform 439"/>
              <p:cNvSpPr/>
              <p:nvPr/>
            </p:nvSpPr>
            <p:spPr bwMode="auto">
              <a:xfrm>
                <a:off x="2610776" y="3470594"/>
                <a:ext cx="33134" cy="33134"/>
              </a:xfrm>
              <a:custGeom>
                <a:avLst/>
                <a:gdLst>
                  <a:gd name="T0" fmla="*/ 1 w 12"/>
                  <a:gd name="T1" fmla="*/ 0 h 12"/>
                  <a:gd name="T2" fmla="*/ 1 w 12"/>
                  <a:gd name="T3" fmla="*/ 2 h 12"/>
                  <a:gd name="T4" fmla="*/ 1 w 12"/>
                  <a:gd name="T5" fmla="*/ 8 h 12"/>
                  <a:gd name="T6" fmla="*/ 0 w 12"/>
                  <a:gd name="T7" fmla="*/ 10 h 12"/>
                  <a:gd name="T8" fmla="*/ 11 w 12"/>
                  <a:gd name="T9" fmla="*/ 12 h 12"/>
                  <a:gd name="T10" fmla="*/ 11 w 12"/>
                  <a:gd name="T11" fmla="*/ 9 h 12"/>
                  <a:gd name="T12" fmla="*/ 12 w 12"/>
                  <a:gd name="T13" fmla="*/ 4 h 12"/>
                  <a:gd name="T14" fmla="*/ 12 w 12"/>
                  <a:gd name="T15" fmla="*/ 1 h 12"/>
                  <a:gd name="T16" fmla="*/ 1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 y="0"/>
                    </a:moveTo>
                    <a:lnTo>
                      <a:pt x="1" y="2"/>
                    </a:lnTo>
                    <a:lnTo>
                      <a:pt x="1" y="8"/>
                    </a:lnTo>
                    <a:lnTo>
                      <a:pt x="0" y="10"/>
                    </a:lnTo>
                    <a:lnTo>
                      <a:pt x="11" y="12"/>
                    </a:lnTo>
                    <a:lnTo>
                      <a:pt x="11" y="9"/>
                    </a:lnTo>
                    <a:lnTo>
                      <a:pt x="12" y="4"/>
                    </a:lnTo>
                    <a:lnTo>
                      <a:pt x="12" y="1"/>
                    </a:lnTo>
                    <a:lnTo>
                      <a:pt x="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79" name="Freeform 440"/>
              <p:cNvSpPr/>
              <p:nvPr/>
            </p:nvSpPr>
            <p:spPr bwMode="auto">
              <a:xfrm>
                <a:off x="2632865" y="3362909"/>
                <a:ext cx="33134" cy="30373"/>
              </a:xfrm>
              <a:custGeom>
                <a:avLst/>
                <a:gdLst>
                  <a:gd name="T0" fmla="*/ 1 w 12"/>
                  <a:gd name="T1" fmla="*/ 0 h 11"/>
                  <a:gd name="T2" fmla="*/ 1 w 12"/>
                  <a:gd name="T3" fmla="*/ 4 h 11"/>
                  <a:gd name="T4" fmla="*/ 0 w 12"/>
                  <a:gd name="T5" fmla="*/ 9 h 11"/>
                  <a:gd name="T6" fmla="*/ 0 w 12"/>
                  <a:gd name="T7" fmla="*/ 10 h 11"/>
                  <a:gd name="T8" fmla="*/ 9 w 12"/>
                  <a:gd name="T9" fmla="*/ 11 h 11"/>
                  <a:gd name="T10" fmla="*/ 9 w 12"/>
                  <a:gd name="T11" fmla="*/ 11 h 11"/>
                  <a:gd name="T12" fmla="*/ 10 w 12"/>
                  <a:gd name="T13" fmla="*/ 5 h 11"/>
                  <a:gd name="T14" fmla="*/ 12 w 12"/>
                  <a:gd name="T15" fmla="*/ 2 h 11"/>
                  <a:gd name="T16" fmla="*/ 1 w 1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 y="0"/>
                    </a:moveTo>
                    <a:lnTo>
                      <a:pt x="1" y="4"/>
                    </a:lnTo>
                    <a:lnTo>
                      <a:pt x="0" y="9"/>
                    </a:lnTo>
                    <a:lnTo>
                      <a:pt x="0" y="10"/>
                    </a:lnTo>
                    <a:lnTo>
                      <a:pt x="9" y="11"/>
                    </a:lnTo>
                    <a:lnTo>
                      <a:pt x="9" y="11"/>
                    </a:lnTo>
                    <a:lnTo>
                      <a:pt x="10" y="5"/>
                    </a:lnTo>
                    <a:lnTo>
                      <a:pt x="12" y="2"/>
                    </a:lnTo>
                    <a:lnTo>
                      <a:pt x="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80" name="Freeform 441"/>
              <p:cNvSpPr/>
              <p:nvPr/>
            </p:nvSpPr>
            <p:spPr bwMode="auto">
              <a:xfrm>
                <a:off x="2657714" y="3252464"/>
                <a:ext cx="33134" cy="38656"/>
              </a:xfrm>
              <a:custGeom>
                <a:avLst/>
                <a:gdLst>
                  <a:gd name="T0" fmla="*/ 3 w 12"/>
                  <a:gd name="T1" fmla="*/ 0 h 14"/>
                  <a:gd name="T2" fmla="*/ 1 w 12"/>
                  <a:gd name="T3" fmla="*/ 6 h 14"/>
                  <a:gd name="T4" fmla="*/ 0 w 12"/>
                  <a:gd name="T5" fmla="*/ 11 h 14"/>
                  <a:gd name="T6" fmla="*/ 9 w 12"/>
                  <a:gd name="T7" fmla="*/ 14 h 14"/>
                  <a:gd name="T8" fmla="*/ 11 w 12"/>
                  <a:gd name="T9" fmla="*/ 8 h 14"/>
                  <a:gd name="T10" fmla="*/ 12 w 12"/>
                  <a:gd name="T11" fmla="*/ 3 h 14"/>
                  <a:gd name="T12" fmla="*/ 3 w 1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3" y="0"/>
                    </a:moveTo>
                    <a:lnTo>
                      <a:pt x="1" y="6"/>
                    </a:lnTo>
                    <a:lnTo>
                      <a:pt x="0" y="11"/>
                    </a:lnTo>
                    <a:lnTo>
                      <a:pt x="9" y="14"/>
                    </a:lnTo>
                    <a:lnTo>
                      <a:pt x="11" y="8"/>
                    </a:lnTo>
                    <a:lnTo>
                      <a:pt x="12" y="3"/>
                    </a:lnTo>
                    <a:lnTo>
                      <a:pt x="3"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81" name="Freeform 442"/>
              <p:cNvSpPr/>
              <p:nvPr/>
            </p:nvSpPr>
            <p:spPr bwMode="auto">
              <a:xfrm>
                <a:off x="2690848" y="3150302"/>
                <a:ext cx="33134" cy="35896"/>
              </a:xfrm>
              <a:custGeom>
                <a:avLst/>
                <a:gdLst>
                  <a:gd name="T0" fmla="*/ 3 w 12"/>
                  <a:gd name="T1" fmla="*/ 0 h 13"/>
                  <a:gd name="T2" fmla="*/ 3 w 12"/>
                  <a:gd name="T3" fmla="*/ 0 h 13"/>
                  <a:gd name="T4" fmla="*/ 1 w 12"/>
                  <a:gd name="T5" fmla="*/ 5 h 13"/>
                  <a:gd name="T6" fmla="*/ 0 w 12"/>
                  <a:gd name="T7" fmla="*/ 9 h 13"/>
                  <a:gd name="T8" fmla="*/ 9 w 12"/>
                  <a:gd name="T9" fmla="*/ 13 h 13"/>
                  <a:gd name="T10" fmla="*/ 10 w 12"/>
                  <a:gd name="T11" fmla="*/ 9 h 13"/>
                  <a:gd name="T12" fmla="*/ 12 w 12"/>
                  <a:gd name="T13" fmla="*/ 3 h 13"/>
                  <a:gd name="T14" fmla="*/ 12 w 12"/>
                  <a:gd name="T15" fmla="*/ 3 h 13"/>
                  <a:gd name="T16" fmla="*/ 3 w 1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3" y="0"/>
                    </a:moveTo>
                    <a:lnTo>
                      <a:pt x="3" y="0"/>
                    </a:lnTo>
                    <a:lnTo>
                      <a:pt x="1" y="5"/>
                    </a:lnTo>
                    <a:lnTo>
                      <a:pt x="0" y="9"/>
                    </a:lnTo>
                    <a:lnTo>
                      <a:pt x="9" y="13"/>
                    </a:lnTo>
                    <a:lnTo>
                      <a:pt x="10" y="9"/>
                    </a:lnTo>
                    <a:lnTo>
                      <a:pt x="12" y="3"/>
                    </a:lnTo>
                    <a:lnTo>
                      <a:pt x="12" y="3"/>
                    </a:lnTo>
                    <a:lnTo>
                      <a:pt x="3"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82" name="Freeform 443"/>
              <p:cNvSpPr/>
              <p:nvPr/>
            </p:nvSpPr>
            <p:spPr bwMode="auto">
              <a:xfrm>
                <a:off x="2729504" y="3048139"/>
                <a:ext cx="35896" cy="35896"/>
              </a:xfrm>
              <a:custGeom>
                <a:avLst/>
                <a:gdLst>
                  <a:gd name="T0" fmla="*/ 4 w 13"/>
                  <a:gd name="T1" fmla="*/ 0 h 13"/>
                  <a:gd name="T2" fmla="*/ 3 w 13"/>
                  <a:gd name="T3" fmla="*/ 1 h 13"/>
                  <a:gd name="T4" fmla="*/ 0 w 13"/>
                  <a:gd name="T5" fmla="*/ 6 h 13"/>
                  <a:gd name="T6" fmla="*/ 0 w 13"/>
                  <a:gd name="T7" fmla="*/ 9 h 13"/>
                  <a:gd name="T8" fmla="*/ 9 w 13"/>
                  <a:gd name="T9" fmla="*/ 13 h 13"/>
                  <a:gd name="T10" fmla="*/ 9 w 13"/>
                  <a:gd name="T11" fmla="*/ 9 h 13"/>
                  <a:gd name="T12" fmla="*/ 12 w 13"/>
                  <a:gd name="T13" fmla="*/ 5 h 13"/>
                  <a:gd name="T14" fmla="*/ 13 w 13"/>
                  <a:gd name="T15" fmla="*/ 4 h 13"/>
                  <a:gd name="T16" fmla="*/ 4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4" y="0"/>
                    </a:moveTo>
                    <a:lnTo>
                      <a:pt x="3" y="1"/>
                    </a:lnTo>
                    <a:lnTo>
                      <a:pt x="0" y="6"/>
                    </a:lnTo>
                    <a:lnTo>
                      <a:pt x="0" y="9"/>
                    </a:lnTo>
                    <a:lnTo>
                      <a:pt x="9" y="13"/>
                    </a:lnTo>
                    <a:lnTo>
                      <a:pt x="9" y="9"/>
                    </a:lnTo>
                    <a:lnTo>
                      <a:pt x="12" y="5"/>
                    </a:lnTo>
                    <a:lnTo>
                      <a:pt x="13" y="4"/>
                    </a:lnTo>
                    <a:lnTo>
                      <a:pt x="4"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83" name="Freeform 444"/>
              <p:cNvSpPr/>
              <p:nvPr/>
            </p:nvSpPr>
            <p:spPr bwMode="auto">
              <a:xfrm>
                <a:off x="2773682" y="2945978"/>
                <a:ext cx="35896" cy="35896"/>
              </a:xfrm>
              <a:custGeom>
                <a:avLst/>
                <a:gdLst>
                  <a:gd name="T0" fmla="*/ 5 w 13"/>
                  <a:gd name="T1" fmla="*/ 0 h 13"/>
                  <a:gd name="T2" fmla="*/ 4 w 13"/>
                  <a:gd name="T3" fmla="*/ 2 h 13"/>
                  <a:gd name="T4" fmla="*/ 1 w 13"/>
                  <a:gd name="T5" fmla="*/ 7 h 13"/>
                  <a:gd name="T6" fmla="*/ 0 w 13"/>
                  <a:gd name="T7" fmla="*/ 10 h 13"/>
                  <a:gd name="T8" fmla="*/ 9 w 13"/>
                  <a:gd name="T9" fmla="*/ 13 h 13"/>
                  <a:gd name="T10" fmla="*/ 10 w 13"/>
                  <a:gd name="T11" fmla="*/ 11 h 13"/>
                  <a:gd name="T12" fmla="*/ 13 w 13"/>
                  <a:gd name="T13" fmla="*/ 7 h 13"/>
                  <a:gd name="T14" fmla="*/ 13 w 13"/>
                  <a:gd name="T15" fmla="*/ 4 h 13"/>
                  <a:gd name="T16" fmla="*/ 5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0"/>
                    </a:moveTo>
                    <a:lnTo>
                      <a:pt x="4" y="2"/>
                    </a:lnTo>
                    <a:lnTo>
                      <a:pt x="1" y="7"/>
                    </a:lnTo>
                    <a:lnTo>
                      <a:pt x="0" y="10"/>
                    </a:lnTo>
                    <a:lnTo>
                      <a:pt x="9" y="13"/>
                    </a:lnTo>
                    <a:lnTo>
                      <a:pt x="10" y="11"/>
                    </a:lnTo>
                    <a:lnTo>
                      <a:pt x="13" y="7"/>
                    </a:lnTo>
                    <a:lnTo>
                      <a:pt x="13" y="4"/>
                    </a:lnTo>
                    <a:lnTo>
                      <a:pt x="5"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84" name="Freeform 445"/>
              <p:cNvSpPr/>
              <p:nvPr/>
            </p:nvSpPr>
            <p:spPr bwMode="auto">
              <a:xfrm>
                <a:off x="2823383" y="2849337"/>
                <a:ext cx="41418" cy="35896"/>
              </a:xfrm>
              <a:custGeom>
                <a:avLst/>
                <a:gdLst>
                  <a:gd name="T0" fmla="*/ 5 w 15"/>
                  <a:gd name="T1" fmla="*/ 0 h 13"/>
                  <a:gd name="T2" fmla="*/ 4 w 15"/>
                  <a:gd name="T3" fmla="*/ 1 h 13"/>
                  <a:gd name="T4" fmla="*/ 2 w 15"/>
                  <a:gd name="T5" fmla="*/ 7 h 13"/>
                  <a:gd name="T6" fmla="*/ 0 w 15"/>
                  <a:gd name="T7" fmla="*/ 8 h 13"/>
                  <a:gd name="T8" fmla="*/ 9 w 15"/>
                  <a:gd name="T9" fmla="*/ 13 h 13"/>
                  <a:gd name="T10" fmla="*/ 11 w 15"/>
                  <a:gd name="T11" fmla="*/ 12 h 13"/>
                  <a:gd name="T12" fmla="*/ 13 w 15"/>
                  <a:gd name="T13" fmla="*/ 7 h 13"/>
                  <a:gd name="T14" fmla="*/ 15 w 15"/>
                  <a:gd name="T15" fmla="*/ 5 h 13"/>
                  <a:gd name="T16" fmla="*/ 5 w 1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5" y="0"/>
                    </a:moveTo>
                    <a:lnTo>
                      <a:pt x="4" y="1"/>
                    </a:lnTo>
                    <a:lnTo>
                      <a:pt x="2" y="7"/>
                    </a:lnTo>
                    <a:lnTo>
                      <a:pt x="0" y="8"/>
                    </a:lnTo>
                    <a:lnTo>
                      <a:pt x="9" y="13"/>
                    </a:lnTo>
                    <a:lnTo>
                      <a:pt x="11" y="12"/>
                    </a:lnTo>
                    <a:lnTo>
                      <a:pt x="13" y="7"/>
                    </a:lnTo>
                    <a:lnTo>
                      <a:pt x="15" y="5"/>
                    </a:lnTo>
                    <a:lnTo>
                      <a:pt x="5"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85" name="Freeform 446"/>
              <p:cNvSpPr/>
              <p:nvPr/>
            </p:nvSpPr>
            <p:spPr bwMode="auto">
              <a:xfrm>
                <a:off x="2881367" y="2755458"/>
                <a:ext cx="35896" cy="35896"/>
              </a:xfrm>
              <a:custGeom>
                <a:avLst/>
                <a:gdLst>
                  <a:gd name="T0" fmla="*/ 5 w 13"/>
                  <a:gd name="T1" fmla="*/ 0 h 13"/>
                  <a:gd name="T2" fmla="*/ 4 w 13"/>
                  <a:gd name="T3" fmla="*/ 1 h 13"/>
                  <a:gd name="T4" fmla="*/ 1 w 13"/>
                  <a:gd name="T5" fmla="*/ 7 h 13"/>
                  <a:gd name="T6" fmla="*/ 0 w 13"/>
                  <a:gd name="T7" fmla="*/ 8 h 13"/>
                  <a:gd name="T8" fmla="*/ 8 w 13"/>
                  <a:gd name="T9" fmla="*/ 13 h 13"/>
                  <a:gd name="T10" fmla="*/ 9 w 13"/>
                  <a:gd name="T11" fmla="*/ 12 h 13"/>
                  <a:gd name="T12" fmla="*/ 13 w 13"/>
                  <a:gd name="T13" fmla="*/ 7 h 13"/>
                  <a:gd name="T14" fmla="*/ 13 w 13"/>
                  <a:gd name="T15" fmla="*/ 5 h 13"/>
                  <a:gd name="T16" fmla="*/ 5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0"/>
                    </a:moveTo>
                    <a:lnTo>
                      <a:pt x="4" y="1"/>
                    </a:lnTo>
                    <a:lnTo>
                      <a:pt x="1" y="7"/>
                    </a:lnTo>
                    <a:lnTo>
                      <a:pt x="0" y="8"/>
                    </a:lnTo>
                    <a:lnTo>
                      <a:pt x="8" y="13"/>
                    </a:lnTo>
                    <a:lnTo>
                      <a:pt x="9" y="12"/>
                    </a:lnTo>
                    <a:lnTo>
                      <a:pt x="13" y="7"/>
                    </a:lnTo>
                    <a:lnTo>
                      <a:pt x="13" y="5"/>
                    </a:lnTo>
                    <a:lnTo>
                      <a:pt x="5"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86" name="Freeform 447"/>
              <p:cNvSpPr/>
              <p:nvPr/>
            </p:nvSpPr>
            <p:spPr bwMode="auto">
              <a:xfrm>
                <a:off x="2942112" y="2661579"/>
                <a:ext cx="41418" cy="38656"/>
              </a:xfrm>
              <a:custGeom>
                <a:avLst/>
                <a:gdLst>
                  <a:gd name="T0" fmla="*/ 6 w 15"/>
                  <a:gd name="T1" fmla="*/ 0 h 14"/>
                  <a:gd name="T2" fmla="*/ 6 w 15"/>
                  <a:gd name="T3" fmla="*/ 1 h 14"/>
                  <a:gd name="T4" fmla="*/ 2 w 15"/>
                  <a:gd name="T5" fmla="*/ 7 h 14"/>
                  <a:gd name="T6" fmla="*/ 0 w 15"/>
                  <a:gd name="T7" fmla="*/ 9 h 14"/>
                  <a:gd name="T8" fmla="*/ 8 w 15"/>
                  <a:gd name="T9" fmla="*/ 14 h 14"/>
                  <a:gd name="T10" fmla="*/ 10 w 15"/>
                  <a:gd name="T11" fmla="*/ 12 h 14"/>
                  <a:gd name="T12" fmla="*/ 13 w 15"/>
                  <a:gd name="T13" fmla="*/ 8 h 14"/>
                  <a:gd name="T14" fmla="*/ 15 w 15"/>
                  <a:gd name="T15" fmla="*/ 7 h 14"/>
                  <a:gd name="T16" fmla="*/ 6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6" y="0"/>
                    </a:moveTo>
                    <a:lnTo>
                      <a:pt x="6" y="1"/>
                    </a:lnTo>
                    <a:lnTo>
                      <a:pt x="2" y="7"/>
                    </a:lnTo>
                    <a:lnTo>
                      <a:pt x="0" y="9"/>
                    </a:lnTo>
                    <a:lnTo>
                      <a:pt x="8" y="14"/>
                    </a:lnTo>
                    <a:lnTo>
                      <a:pt x="10" y="12"/>
                    </a:lnTo>
                    <a:lnTo>
                      <a:pt x="13" y="8"/>
                    </a:lnTo>
                    <a:lnTo>
                      <a:pt x="15" y="7"/>
                    </a:lnTo>
                    <a:lnTo>
                      <a:pt x="6"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87" name="Freeform 448"/>
              <p:cNvSpPr/>
              <p:nvPr/>
            </p:nvSpPr>
            <p:spPr bwMode="auto">
              <a:xfrm>
                <a:off x="3008380" y="2575985"/>
                <a:ext cx="38656" cy="38656"/>
              </a:xfrm>
              <a:custGeom>
                <a:avLst/>
                <a:gdLst>
                  <a:gd name="T0" fmla="*/ 6 w 14"/>
                  <a:gd name="T1" fmla="*/ 0 h 14"/>
                  <a:gd name="T2" fmla="*/ 6 w 14"/>
                  <a:gd name="T3" fmla="*/ 0 h 14"/>
                  <a:gd name="T4" fmla="*/ 3 w 14"/>
                  <a:gd name="T5" fmla="*/ 5 h 14"/>
                  <a:gd name="T6" fmla="*/ 0 w 14"/>
                  <a:gd name="T7" fmla="*/ 8 h 14"/>
                  <a:gd name="T8" fmla="*/ 8 w 14"/>
                  <a:gd name="T9" fmla="*/ 14 h 14"/>
                  <a:gd name="T10" fmla="*/ 10 w 14"/>
                  <a:gd name="T11" fmla="*/ 10 h 14"/>
                  <a:gd name="T12" fmla="*/ 14 w 14"/>
                  <a:gd name="T13" fmla="*/ 6 h 14"/>
                  <a:gd name="T14" fmla="*/ 14 w 14"/>
                  <a:gd name="T15" fmla="*/ 6 h 14"/>
                  <a:gd name="T16" fmla="*/ 6 w 1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6" y="0"/>
                    </a:moveTo>
                    <a:lnTo>
                      <a:pt x="6" y="0"/>
                    </a:lnTo>
                    <a:lnTo>
                      <a:pt x="3" y="5"/>
                    </a:lnTo>
                    <a:lnTo>
                      <a:pt x="0" y="8"/>
                    </a:lnTo>
                    <a:lnTo>
                      <a:pt x="8" y="14"/>
                    </a:lnTo>
                    <a:lnTo>
                      <a:pt x="10" y="10"/>
                    </a:lnTo>
                    <a:lnTo>
                      <a:pt x="14" y="6"/>
                    </a:lnTo>
                    <a:lnTo>
                      <a:pt x="14" y="6"/>
                    </a:lnTo>
                    <a:lnTo>
                      <a:pt x="6"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88" name="Freeform 449"/>
              <p:cNvSpPr/>
              <p:nvPr/>
            </p:nvSpPr>
            <p:spPr bwMode="auto">
              <a:xfrm>
                <a:off x="3080169" y="2487629"/>
                <a:ext cx="35896" cy="41418"/>
              </a:xfrm>
              <a:custGeom>
                <a:avLst/>
                <a:gdLst>
                  <a:gd name="T0" fmla="*/ 7 w 13"/>
                  <a:gd name="T1" fmla="*/ 0 h 15"/>
                  <a:gd name="T2" fmla="*/ 3 w 13"/>
                  <a:gd name="T3" fmla="*/ 4 h 15"/>
                  <a:gd name="T4" fmla="*/ 0 w 13"/>
                  <a:gd name="T5" fmla="*/ 8 h 15"/>
                  <a:gd name="T6" fmla="*/ 7 w 13"/>
                  <a:gd name="T7" fmla="*/ 15 h 15"/>
                  <a:gd name="T8" fmla="*/ 10 w 13"/>
                  <a:gd name="T9" fmla="*/ 11 h 15"/>
                  <a:gd name="T10" fmla="*/ 13 w 13"/>
                  <a:gd name="T11" fmla="*/ 7 h 15"/>
                  <a:gd name="T12" fmla="*/ 7 w 13"/>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7" y="0"/>
                    </a:moveTo>
                    <a:lnTo>
                      <a:pt x="3" y="4"/>
                    </a:lnTo>
                    <a:lnTo>
                      <a:pt x="0" y="8"/>
                    </a:lnTo>
                    <a:lnTo>
                      <a:pt x="7" y="15"/>
                    </a:lnTo>
                    <a:lnTo>
                      <a:pt x="10" y="11"/>
                    </a:lnTo>
                    <a:lnTo>
                      <a:pt x="13" y="7"/>
                    </a:lnTo>
                    <a:lnTo>
                      <a:pt x="7"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89" name="Freeform 450"/>
              <p:cNvSpPr/>
              <p:nvPr/>
            </p:nvSpPr>
            <p:spPr bwMode="auto">
              <a:xfrm>
                <a:off x="3151959" y="2410317"/>
                <a:ext cx="41418" cy="38656"/>
              </a:xfrm>
              <a:custGeom>
                <a:avLst/>
                <a:gdLst>
                  <a:gd name="T0" fmla="*/ 7 w 15"/>
                  <a:gd name="T1" fmla="*/ 0 h 14"/>
                  <a:gd name="T2" fmla="*/ 5 w 15"/>
                  <a:gd name="T3" fmla="*/ 1 h 14"/>
                  <a:gd name="T4" fmla="*/ 1 w 15"/>
                  <a:gd name="T5" fmla="*/ 6 h 14"/>
                  <a:gd name="T6" fmla="*/ 0 w 15"/>
                  <a:gd name="T7" fmla="*/ 6 h 14"/>
                  <a:gd name="T8" fmla="*/ 8 w 15"/>
                  <a:gd name="T9" fmla="*/ 14 h 14"/>
                  <a:gd name="T10" fmla="*/ 9 w 15"/>
                  <a:gd name="T11" fmla="*/ 13 h 14"/>
                  <a:gd name="T12" fmla="*/ 13 w 15"/>
                  <a:gd name="T13" fmla="*/ 7 h 14"/>
                  <a:gd name="T14" fmla="*/ 15 w 15"/>
                  <a:gd name="T15" fmla="*/ 6 h 14"/>
                  <a:gd name="T16" fmla="*/ 7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7" y="0"/>
                    </a:moveTo>
                    <a:lnTo>
                      <a:pt x="5" y="1"/>
                    </a:lnTo>
                    <a:lnTo>
                      <a:pt x="1" y="6"/>
                    </a:lnTo>
                    <a:lnTo>
                      <a:pt x="0" y="6"/>
                    </a:lnTo>
                    <a:lnTo>
                      <a:pt x="8" y="14"/>
                    </a:lnTo>
                    <a:lnTo>
                      <a:pt x="9" y="13"/>
                    </a:lnTo>
                    <a:lnTo>
                      <a:pt x="13" y="7"/>
                    </a:lnTo>
                    <a:lnTo>
                      <a:pt x="15" y="6"/>
                    </a:lnTo>
                    <a:lnTo>
                      <a:pt x="7"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90" name="Freeform 451"/>
              <p:cNvSpPr/>
              <p:nvPr/>
            </p:nvSpPr>
            <p:spPr bwMode="auto">
              <a:xfrm>
                <a:off x="3232031" y="2330243"/>
                <a:ext cx="35896" cy="38656"/>
              </a:xfrm>
              <a:custGeom>
                <a:avLst/>
                <a:gdLst>
                  <a:gd name="T0" fmla="*/ 6 w 13"/>
                  <a:gd name="T1" fmla="*/ 0 h 14"/>
                  <a:gd name="T2" fmla="*/ 3 w 13"/>
                  <a:gd name="T3" fmla="*/ 4 h 14"/>
                  <a:gd name="T4" fmla="*/ 0 w 13"/>
                  <a:gd name="T5" fmla="*/ 8 h 14"/>
                  <a:gd name="T6" fmla="*/ 6 w 13"/>
                  <a:gd name="T7" fmla="*/ 14 h 14"/>
                  <a:gd name="T8" fmla="*/ 9 w 13"/>
                  <a:gd name="T9" fmla="*/ 12 h 14"/>
                  <a:gd name="T10" fmla="*/ 13 w 13"/>
                  <a:gd name="T11" fmla="*/ 8 h 14"/>
                  <a:gd name="T12" fmla="*/ 6 w 1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6" y="0"/>
                    </a:moveTo>
                    <a:lnTo>
                      <a:pt x="3" y="4"/>
                    </a:lnTo>
                    <a:lnTo>
                      <a:pt x="0" y="8"/>
                    </a:lnTo>
                    <a:lnTo>
                      <a:pt x="6" y="14"/>
                    </a:lnTo>
                    <a:lnTo>
                      <a:pt x="9" y="12"/>
                    </a:lnTo>
                    <a:lnTo>
                      <a:pt x="13" y="8"/>
                    </a:lnTo>
                    <a:lnTo>
                      <a:pt x="6"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91" name="Freeform 452"/>
              <p:cNvSpPr/>
              <p:nvPr/>
            </p:nvSpPr>
            <p:spPr bwMode="auto">
              <a:xfrm>
                <a:off x="3312105" y="2258453"/>
                <a:ext cx="38656" cy="35896"/>
              </a:xfrm>
              <a:custGeom>
                <a:avLst/>
                <a:gdLst>
                  <a:gd name="T0" fmla="*/ 8 w 14"/>
                  <a:gd name="T1" fmla="*/ 0 h 13"/>
                  <a:gd name="T2" fmla="*/ 6 w 14"/>
                  <a:gd name="T3" fmla="*/ 1 h 13"/>
                  <a:gd name="T4" fmla="*/ 1 w 14"/>
                  <a:gd name="T5" fmla="*/ 5 h 13"/>
                  <a:gd name="T6" fmla="*/ 0 w 14"/>
                  <a:gd name="T7" fmla="*/ 6 h 13"/>
                  <a:gd name="T8" fmla="*/ 6 w 14"/>
                  <a:gd name="T9" fmla="*/ 13 h 13"/>
                  <a:gd name="T10" fmla="*/ 8 w 14"/>
                  <a:gd name="T11" fmla="*/ 11 h 13"/>
                  <a:gd name="T12" fmla="*/ 13 w 14"/>
                  <a:gd name="T13" fmla="*/ 8 h 13"/>
                  <a:gd name="T14" fmla="*/ 14 w 14"/>
                  <a:gd name="T15" fmla="*/ 6 h 13"/>
                  <a:gd name="T16" fmla="*/ 8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8" y="0"/>
                    </a:moveTo>
                    <a:lnTo>
                      <a:pt x="6" y="1"/>
                    </a:lnTo>
                    <a:lnTo>
                      <a:pt x="1" y="5"/>
                    </a:lnTo>
                    <a:lnTo>
                      <a:pt x="0" y="6"/>
                    </a:lnTo>
                    <a:lnTo>
                      <a:pt x="6" y="13"/>
                    </a:lnTo>
                    <a:lnTo>
                      <a:pt x="8" y="11"/>
                    </a:lnTo>
                    <a:lnTo>
                      <a:pt x="13" y="8"/>
                    </a:lnTo>
                    <a:lnTo>
                      <a:pt x="14" y="6"/>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92" name="Freeform 453"/>
              <p:cNvSpPr/>
              <p:nvPr/>
            </p:nvSpPr>
            <p:spPr bwMode="auto">
              <a:xfrm>
                <a:off x="3394939" y="2186663"/>
                <a:ext cx="38656" cy="35896"/>
              </a:xfrm>
              <a:custGeom>
                <a:avLst/>
                <a:gdLst>
                  <a:gd name="T0" fmla="*/ 8 w 14"/>
                  <a:gd name="T1" fmla="*/ 0 h 13"/>
                  <a:gd name="T2" fmla="*/ 5 w 14"/>
                  <a:gd name="T3" fmla="*/ 2 h 13"/>
                  <a:gd name="T4" fmla="*/ 0 w 14"/>
                  <a:gd name="T5" fmla="*/ 6 h 13"/>
                  <a:gd name="T6" fmla="*/ 6 w 14"/>
                  <a:gd name="T7" fmla="*/ 13 h 13"/>
                  <a:gd name="T8" fmla="*/ 10 w 14"/>
                  <a:gd name="T9" fmla="*/ 10 h 13"/>
                  <a:gd name="T10" fmla="*/ 14 w 14"/>
                  <a:gd name="T11" fmla="*/ 7 h 13"/>
                  <a:gd name="T12" fmla="*/ 8 w 1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8" y="0"/>
                    </a:moveTo>
                    <a:lnTo>
                      <a:pt x="5" y="2"/>
                    </a:lnTo>
                    <a:lnTo>
                      <a:pt x="0" y="6"/>
                    </a:lnTo>
                    <a:lnTo>
                      <a:pt x="6" y="13"/>
                    </a:lnTo>
                    <a:lnTo>
                      <a:pt x="10" y="10"/>
                    </a:lnTo>
                    <a:lnTo>
                      <a:pt x="14" y="7"/>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93" name="Freeform 454"/>
              <p:cNvSpPr/>
              <p:nvPr/>
            </p:nvSpPr>
            <p:spPr bwMode="auto">
              <a:xfrm>
                <a:off x="3480534" y="2117636"/>
                <a:ext cx="38656" cy="38656"/>
              </a:xfrm>
              <a:custGeom>
                <a:avLst/>
                <a:gdLst>
                  <a:gd name="T0" fmla="*/ 8 w 14"/>
                  <a:gd name="T1" fmla="*/ 0 h 14"/>
                  <a:gd name="T2" fmla="*/ 4 w 14"/>
                  <a:gd name="T3" fmla="*/ 4 h 14"/>
                  <a:gd name="T4" fmla="*/ 0 w 14"/>
                  <a:gd name="T5" fmla="*/ 6 h 14"/>
                  <a:gd name="T6" fmla="*/ 7 w 14"/>
                  <a:gd name="T7" fmla="*/ 14 h 14"/>
                  <a:gd name="T8" fmla="*/ 9 w 14"/>
                  <a:gd name="T9" fmla="*/ 11 h 14"/>
                  <a:gd name="T10" fmla="*/ 14 w 14"/>
                  <a:gd name="T11" fmla="*/ 8 h 14"/>
                  <a:gd name="T12" fmla="*/ 8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8" y="0"/>
                    </a:moveTo>
                    <a:lnTo>
                      <a:pt x="4" y="4"/>
                    </a:lnTo>
                    <a:lnTo>
                      <a:pt x="0" y="6"/>
                    </a:lnTo>
                    <a:lnTo>
                      <a:pt x="7" y="14"/>
                    </a:lnTo>
                    <a:lnTo>
                      <a:pt x="9" y="11"/>
                    </a:lnTo>
                    <a:lnTo>
                      <a:pt x="14" y="8"/>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94" name="Freeform 455"/>
              <p:cNvSpPr/>
              <p:nvPr/>
            </p:nvSpPr>
            <p:spPr bwMode="auto">
              <a:xfrm>
                <a:off x="3571652" y="2051368"/>
                <a:ext cx="35896" cy="35896"/>
              </a:xfrm>
              <a:custGeom>
                <a:avLst/>
                <a:gdLst>
                  <a:gd name="T0" fmla="*/ 8 w 13"/>
                  <a:gd name="T1" fmla="*/ 0 h 13"/>
                  <a:gd name="T2" fmla="*/ 8 w 13"/>
                  <a:gd name="T3" fmla="*/ 0 h 13"/>
                  <a:gd name="T4" fmla="*/ 1 w 13"/>
                  <a:gd name="T5" fmla="*/ 4 h 13"/>
                  <a:gd name="T6" fmla="*/ 0 w 13"/>
                  <a:gd name="T7" fmla="*/ 5 h 13"/>
                  <a:gd name="T8" fmla="*/ 5 w 13"/>
                  <a:gd name="T9" fmla="*/ 13 h 13"/>
                  <a:gd name="T10" fmla="*/ 8 w 13"/>
                  <a:gd name="T11" fmla="*/ 12 h 13"/>
                  <a:gd name="T12" fmla="*/ 13 w 13"/>
                  <a:gd name="T13" fmla="*/ 8 h 13"/>
                  <a:gd name="T14" fmla="*/ 13 w 13"/>
                  <a:gd name="T15" fmla="*/ 8 h 13"/>
                  <a:gd name="T16" fmla="*/ 8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8" y="0"/>
                    </a:moveTo>
                    <a:lnTo>
                      <a:pt x="8" y="0"/>
                    </a:lnTo>
                    <a:lnTo>
                      <a:pt x="1" y="4"/>
                    </a:lnTo>
                    <a:lnTo>
                      <a:pt x="0" y="5"/>
                    </a:lnTo>
                    <a:lnTo>
                      <a:pt x="5" y="13"/>
                    </a:lnTo>
                    <a:lnTo>
                      <a:pt x="8" y="12"/>
                    </a:lnTo>
                    <a:lnTo>
                      <a:pt x="13" y="8"/>
                    </a:lnTo>
                    <a:lnTo>
                      <a:pt x="13" y="8"/>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95" name="Freeform 456"/>
              <p:cNvSpPr/>
              <p:nvPr/>
            </p:nvSpPr>
            <p:spPr bwMode="auto">
              <a:xfrm>
                <a:off x="3660009" y="1990623"/>
                <a:ext cx="35896" cy="35896"/>
              </a:xfrm>
              <a:custGeom>
                <a:avLst/>
                <a:gdLst>
                  <a:gd name="T0" fmla="*/ 8 w 13"/>
                  <a:gd name="T1" fmla="*/ 0 h 13"/>
                  <a:gd name="T2" fmla="*/ 7 w 13"/>
                  <a:gd name="T3" fmla="*/ 0 h 13"/>
                  <a:gd name="T4" fmla="*/ 2 w 13"/>
                  <a:gd name="T5" fmla="*/ 4 h 13"/>
                  <a:gd name="T6" fmla="*/ 0 w 13"/>
                  <a:gd name="T7" fmla="*/ 5 h 13"/>
                  <a:gd name="T8" fmla="*/ 6 w 13"/>
                  <a:gd name="T9" fmla="*/ 13 h 13"/>
                  <a:gd name="T10" fmla="*/ 7 w 13"/>
                  <a:gd name="T11" fmla="*/ 12 h 13"/>
                  <a:gd name="T12" fmla="*/ 13 w 13"/>
                  <a:gd name="T13" fmla="*/ 9 h 13"/>
                  <a:gd name="T14" fmla="*/ 13 w 13"/>
                  <a:gd name="T15" fmla="*/ 8 h 13"/>
                  <a:gd name="T16" fmla="*/ 8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8" y="0"/>
                    </a:moveTo>
                    <a:lnTo>
                      <a:pt x="7" y="0"/>
                    </a:lnTo>
                    <a:lnTo>
                      <a:pt x="2" y="4"/>
                    </a:lnTo>
                    <a:lnTo>
                      <a:pt x="0" y="5"/>
                    </a:lnTo>
                    <a:lnTo>
                      <a:pt x="6" y="13"/>
                    </a:lnTo>
                    <a:lnTo>
                      <a:pt x="7" y="12"/>
                    </a:lnTo>
                    <a:lnTo>
                      <a:pt x="13" y="9"/>
                    </a:lnTo>
                    <a:lnTo>
                      <a:pt x="13" y="8"/>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96" name="Freeform 457"/>
              <p:cNvSpPr/>
              <p:nvPr/>
            </p:nvSpPr>
            <p:spPr bwMode="auto">
              <a:xfrm>
                <a:off x="3753888" y="1929878"/>
                <a:ext cx="35896" cy="38656"/>
              </a:xfrm>
              <a:custGeom>
                <a:avLst/>
                <a:gdLst>
                  <a:gd name="T0" fmla="*/ 8 w 13"/>
                  <a:gd name="T1" fmla="*/ 0 h 14"/>
                  <a:gd name="T2" fmla="*/ 7 w 13"/>
                  <a:gd name="T3" fmla="*/ 1 h 14"/>
                  <a:gd name="T4" fmla="*/ 2 w 13"/>
                  <a:gd name="T5" fmla="*/ 5 h 14"/>
                  <a:gd name="T6" fmla="*/ 0 w 13"/>
                  <a:gd name="T7" fmla="*/ 5 h 14"/>
                  <a:gd name="T8" fmla="*/ 6 w 13"/>
                  <a:gd name="T9" fmla="*/ 14 h 14"/>
                  <a:gd name="T10" fmla="*/ 7 w 13"/>
                  <a:gd name="T11" fmla="*/ 13 h 14"/>
                  <a:gd name="T12" fmla="*/ 12 w 13"/>
                  <a:gd name="T13" fmla="*/ 9 h 14"/>
                  <a:gd name="T14" fmla="*/ 13 w 13"/>
                  <a:gd name="T15" fmla="*/ 9 h 14"/>
                  <a:gd name="T16" fmla="*/ 8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8" y="0"/>
                    </a:moveTo>
                    <a:lnTo>
                      <a:pt x="7" y="1"/>
                    </a:lnTo>
                    <a:lnTo>
                      <a:pt x="2" y="5"/>
                    </a:lnTo>
                    <a:lnTo>
                      <a:pt x="0" y="5"/>
                    </a:lnTo>
                    <a:lnTo>
                      <a:pt x="6" y="14"/>
                    </a:lnTo>
                    <a:lnTo>
                      <a:pt x="7" y="13"/>
                    </a:lnTo>
                    <a:lnTo>
                      <a:pt x="12" y="9"/>
                    </a:lnTo>
                    <a:lnTo>
                      <a:pt x="13" y="9"/>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97" name="Freeform 458"/>
              <p:cNvSpPr/>
              <p:nvPr/>
            </p:nvSpPr>
            <p:spPr bwMode="auto">
              <a:xfrm>
                <a:off x="3847767" y="1874655"/>
                <a:ext cx="35896" cy="35896"/>
              </a:xfrm>
              <a:custGeom>
                <a:avLst/>
                <a:gdLst>
                  <a:gd name="T0" fmla="*/ 10 w 13"/>
                  <a:gd name="T1" fmla="*/ 0 h 13"/>
                  <a:gd name="T2" fmla="*/ 8 w 13"/>
                  <a:gd name="T3" fmla="*/ 0 h 13"/>
                  <a:gd name="T4" fmla="*/ 3 w 13"/>
                  <a:gd name="T5" fmla="*/ 4 h 13"/>
                  <a:gd name="T6" fmla="*/ 0 w 13"/>
                  <a:gd name="T7" fmla="*/ 5 h 13"/>
                  <a:gd name="T8" fmla="*/ 6 w 13"/>
                  <a:gd name="T9" fmla="*/ 13 h 13"/>
                  <a:gd name="T10" fmla="*/ 7 w 13"/>
                  <a:gd name="T11" fmla="*/ 12 h 13"/>
                  <a:gd name="T12" fmla="*/ 13 w 13"/>
                  <a:gd name="T13" fmla="*/ 9 h 13"/>
                  <a:gd name="T14" fmla="*/ 13 w 13"/>
                  <a:gd name="T15" fmla="*/ 9 h 13"/>
                  <a:gd name="T16" fmla="*/ 10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0" y="0"/>
                    </a:moveTo>
                    <a:lnTo>
                      <a:pt x="8" y="0"/>
                    </a:lnTo>
                    <a:lnTo>
                      <a:pt x="3" y="4"/>
                    </a:lnTo>
                    <a:lnTo>
                      <a:pt x="0" y="5"/>
                    </a:lnTo>
                    <a:lnTo>
                      <a:pt x="6" y="13"/>
                    </a:lnTo>
                    <a:lnTo>
                      <a:pt x="7" y="12"/>
                    </a:lnTo>
                    <a:lnTo>
                      <a:pt x="13" y="9"/>
                    </a:lnTo>
                    <a:lnTo>
                      <a:pt x="13"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98" name="Freeform 459"/>
              <p:cNvSpPr/>
              <p:nvPr/>
            </p:nvSpPr>
            <p:spPr bwMode="auto">
              <a:xfrm>
                <a:off x="3947168" y="1822193"/>
                <a:ext cx="35896" cy="38656"/>
              </a:xfrm>
              <a:custGeom>
                <a:avLst/>
                <a:gdLst>
                  <a:gd name="T0" fmla="*/ 7 w 13"/>
                  <a:gd name="T1" fmla="*/ 0 h 14"/>
                  <a:gd name="T2" fmla="*/ 2 w 13"/>
                  <a:gd name="T3" fmla="*/ 3 h 14"/>
                  <a:gd name="T4" fmla="*/ 0 w 13"/>
                  <a:gd name="T5" fmla="*/ 5 h 14"/>
                  <a:gd name="T6" fmla="*/ 4 w 13"/>
                  <a:gd name="T7" fmla="*/ 14 h 14"/>
                  <a:gd name="T8" fmla="*/ 6 w 13"/>
                  <a:gd name="T9" fmla="*/ 11 h 14"/>
                  <a:gd name="T10" fmla="*/ 13 w 13"/>
                  <a:gd name="T11" fmla="*/ 9 h 14"/>
                  <a:gd name="T12" fmla="*/ 7 w 1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7" y="0"/>
                    </a:moveTo>
                    <a:lnTo>
                      <a:pt x="2" y="3"/>
                    </a:lnTo>
                    <a:lnTo>
                      <a:pt x="0" y="5"/>
                    </a:lnTo>
                    <a:lnTo>
                      <a:pt x="4" y="14"/>
                    </a:lnTo>
                    <a:lnTo>
                      <a:pt x="6" y="11"/>
                    </a:lnTo>
                    <a:lnTo>
                      <a:pt x="13" y="9"/>
                    </a:lnTo>
                    <a:lnTo>
                      <a:pt x="7"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199" name="Freeform 460"/>
              <p:cNvSpPr/>
              <p:nvPr/>
            </p:nvSpPr>
            <p:spPr bwMode="auto">
              <a:xfrm>
                <a:off x="4043807" y="1769732"/>
                <a:ext cx="35896" cy="41418"/>
              </a:xfrm>
              <a:custGeom>
                <a:avLst/>
                <a:gdLst>
                  <a:gd name="T0" fmla="*/ 9 w 13"/>
                  <a:gd name="T1" fmla="*/ 0 h 15"/>
                  <a:gd name="T2" fmla="*/ 4 w 13"/>
                  <a:gd name="T3" fmla="*/ 3 h 15"/>
                  <a:gd name="T4" fmla="*/ 0 w 13"/>
                  <a:gd name="T5" fmla="*/ 5 h 15"/>
                  <a:gd name="T6" fmla="*/ 4 w 13"/>
                  <a:gd name="T7" fmla="*/ 15 h 15"/>
                  <a:gd name="T8" fmla="*/ 8 w 13"/>
                  <a:gd name="T9" fmla="*/ 12 h 15"/>
                  <a:gd name="T10" fmla="*/ 13 w 13"/>
                  <a:gd name="T11" fmla="*/ 9 h 15"/>
                  <a:gd name="T12" fmla="*/ 9 w 13"/>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9" y="0"/>
                    </a:moveTo>
                    <a:lnTo>
                      <a:pt x="4" y="3"/>
                    </a:lnTo>
                    <a:lnTo>
                      <a:pt x="0" y="5"/>
                    </a:lnTo>
                    <a:lnTo>
                      <a:pt x="4" y="15"/>
                    </a:lnTo>
                    <a:lnTo>
                      <a:pt x="8" y="12"/>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00" name="Freeform 461"/>
              <p:cNvSpPr/>
              <p:nvPr/>
            </p:nvSpPr>
            <p:spPr bwMode="auto">
              <a:xfrm>
                <a:off x="4140447" y="1722792"/>
                <a:ext cx="35896" cy="35896"/>
              </a:xfrm>
              <a:custGeom>
                <a:avLst/>
                <a:gdLst>
                  <a:gd name="T0" fmla="*/ 9 w 13"/>
                  <a:gd name="T1" fmla="*/ 0 h 13"/>
                  <a:gd name="T2" fmla="*/ 7 w 13"/>
                  <a:gd name="T3" fmla="*/ 2 h 13"/>
                  <a:gd name="T4" fmla="*/ 0 w 13"/>
                  <a:gd name="T5" fmla="*/ 4 h 13"/>
                  <a:gd name="T6" fmla="*/ 5 w 13"/>
                  <a:gd name="T7" fmla="*/ 13 h 13"/>
                  <a:gd name="T8" fmla="*/ 11 w 13"/>
                  <a:gd name="T9" fmla="*/ 11 h 13"/>
                  <a:gd name="T10" fmla="*/ 13 w 13"/>
                  <a:gd name="T11" fmla="*/ 9 h 13"/>
                  <a:gd name="T12" fmla="*/ 9 w 1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9" y="0"/>
                    </a:moveTo>
                    <a:lnTo>
                      <a:pt x="7" y="2"/>
                    </a:lnTo>
                    <a:lnTo>
                      <a:pt x="0" y="4"/>
                    </a:lnTo>
                    <a:lnTo>
                      <a:pt x="5" y="13"/>
                    </a:lnTo>
                    <a:lnTo>
                      <a:pt x="11" y="11"/>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01" name="Freeform 462"/>
              <p:cNvSpPr/>
              <p:nvPr/>
            </p:nvSpPr>
            <p:spPr bwMode="auto">
              <a:xfrm>
                <a:off x="4242609" y="1681376"/>
                <a:ext cx="35896" cy="35896"/>
              </a:xfrm>
              <a:custGeom>
                <a:avLst/>
                <a:gdLst>
                  <a:gd name="T0" fmla="*/ 9 w 13"/>
                  <a:gd name="T1" fmla="*/ 0 h 13"/>
                  <a:gd name="T2" fmla="*/ 9 w 13"/>
                  <a:gd name="T3" fmla="*/ 0 h 13"/>
                  <a:gd name="T4" fmla="*/ 2 w 13"/>
                  <a:gd name="T5" fmla="*/ 2 h 13"/>
                  <a:gd name="T6" fmla="*/ 0 w 13"/>
                  <a:gd name="T7" fmla="*/ 3 h 13"/>
                  <a:gd name="T8" fmla="*/ 4 w 13"/>
                  <a:gd name="T9" fmla="*/ 13 h 13"/>
                  <a:gd name="T10" fmla="*/ 6 w 13"/>
                  <a:gd name="T11" fmla="*/ 11 h 13"/>
                  <a:gd name="T12" fmla="*/ 13 w 13"/>
                  <a:gd name="T13" fmla="*/ 9 h 13"/>
                  <a:gd name="T14" fmla="*/ 13 w 13"/>
                  <a:gd name="T15" fmla="*/ 9 h 13"/>
                  <a:gd name="T16" fmla="*/ 9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0"/>
                    </a:moveTo>
                    <a:lnTo>
                      <a:pt x="9" y="0"/>
                    </a:lnTo>
                    <a:lnTo>
                      <a:pt x="2" y="2"/>
                    </a:lnTo>
                    <a:lnTo>
                      <a:pt x="0" y="3"/>
                    </a:lnTo>
                    <a:lnTo>
                      <a:pt x="4" y="13"/>
                    </a:lnTo>
                    <a:lnTo>
                      <a:pt x="6" y="11"/>
                    </a:lnTo>
                    <a:lnTo>
                      <a:pt x="13" y="9"/>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02" name="Freeform 463"/>
              <p:cNvSpPr/>
              <p:nvPr/>
            </p:nvSpPr>
            <p:spPr bwMode="auto">
              <a:xfrm>
                <a:off x="4347532" y="1637197"/>
                <a:ext cx="30373" cy="35896"/>
              </a:xfrm>
              <a:custGeom>
                <a:avLst/>
                <a:gdLst>
                  <a:gd name="T0" fmla="*/ 9 w 11"/>
                  <a:gd name="T1" fmla="*/ 0 h 13"/>
                  <a:gd name="T2" fmla="*/ 4 w 11"/>
                  <a:gd name="T3" fmla="*/ 3 h 13"/>
                  <a:gd name="T4" fmla="*/ 0 w 11"/>
                  <a:gd name="T5" fmla="*/ 4 h 13"/>
                  <a:gd name="T6" fmla="*/ 2 w 11"/>
                  <a:gd name="T7" fmla="*/ 13 h 13"/>
                  <a:gd name="T8" fmla="*/ 8 w 11"/>
                  <a:gd name="T9" fmla="*/ 12 h 13"/>
                  <a:gd name="T10" fmla="*/ 11 w 11"/>
                  <a:gd name="T11" fmla="*/ 10 h 13"/>
                  <a:gd name="T12" fmla="*/ 9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9" y="0"/>
                    </a:moveTo>
                    <a:lnTo>
                      <a:pt x="4" y="3"/>
                    </a:lnTo>
                    <a:lnTo>
                      <a:pt x="0" y="4"/>
                    </a:lnTo>
                    <a:lnTo>
                      <a:pt x="2" y="13"/>
                    </a:lnTo>
                    <a:lnTo>
                      <a:pt x="8" y="12"/>
                    </a:lnTo>
                    <a:lnTo>
                      <a:pt x="11"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03" name="Freeform 464"/>
              <p:cNvSpPr/>
              <p:nvPr/>
            </p:nvSpPr>
            <p:spPr bwMode="auto">
              <a:xfrm>
                <a:off x="4446933" y="1601302"/>
                <a:ext cx="35896" cy="33134"/>
              </a:xfrm>
              <a:custGeom>
                <a:avLst/>
                <a:gdLst>
                  <a:gd name="T0" fmla="*/ 9 w 13"/>
                  <a:gd name="T1" fmla="*/ 0 h 12"/>
                  <a:gd name="T2" fmla="*/ 8 w 13"/>
                  <a:gd name="T3" fmla="*/ 0 h 12"/>
                  <a:gd name="T4" fmla="*/ 2 w 13"/>
                  <a:gd name="T5" fmla="*/ 2 h 12"/>
                  <a:gd name="T6" fmla="*/ 0 w 13"/>
                  <a:gd name="T7" fmla="*/ 2 h 12"/>
                  <a:gd name="T8" fmla="*/ 4 w 13"/>
                  <a:gd name="T9" fmla="*/ 12 h 12"/>
                  <a:gd name="T10" fmla="*/ 4 w 13"/>
                  <a:gd name="T11" fmla="*/ 12 h 12"/>
                  <a:gd name="T12" fmla="*/ 12 w 13"/>
                  <a:gd name="T13" fmla="*/ 9 h 12"/>
                  <a:gd name="T14" fmla="*/ 13 w 13"/>
                  <a:gd name="T15" fmla="*/ 9 h 12"/>
                  <a:gd name="T16" fmla="*/ 9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9" y="0"/>
                    </a:moveTo>
                    <a:lnTo>
                      <a:pt x="8" y="0"/>
                    </a:lnTo>
                    <a:lnTo>
                      <a:pt x="2" y="2"/>
                    </a:lnTo>
                    <a:lnTo>
                      <a:pt x="0" y="2"/>
                    </a:lnTo>
                    <a:lnTo>
                      <a:pt x="4" y="12"/>
                    </a:lnTo>
                    <a:lnTo>
                      <a:pt x="4" y="12"/>
                    </a:lnTo>
                    <a:lnTo>
                      <a:pt x="12" y="9"/>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04" name="Freeform 465"/>
              <p:cNvSpPr/>
              <p:nvPr/>
            </p:nvSpPr>
            <p:spPr bwMode="auto">
              <a:xfrm>
                <a:off x="4551856" y="1565408"/>
                <a:ext cx="35896" cy="33134"/>
              </a:xfrm>
              <a:custGeom>
                <a:avLst/>
                <a:gdLst>
                  <a:gd name="T0" fmla="*/ 9 w 13"/>
                  <a:gd name="T1" fmla="*/ 0 h 12"/>
                  <a:gd name="T2" fmla="*/ 4 w 13"/>
                  <a:gd name="T3" fmla="*/ 1 h 12"/>
                  <a:gd name="T4" fmla="*/ 0 w 13"/>
                  <a:gd name="T5" fmla="*/ 2 h 12"/>
                  <a:gd name="T6" fmla="*/ 3 w 13"/>
                  <a:gd name="T7" fmla="*/ 12 h 12"/>
                  <a:gd name="T8" fmla="*/ 8 w 13"/>
                  <a:gd name="T9" fmla="*/ 10 h 12"/>
                  <a:gd name="T10" fmla="*/ 13 w 13"/>
                  <a:gd name="T11" fmla="*/ 9 h 12"/>
                  <a:gd name="T12" fmla="*/ 9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9" y="0"/>
                    </a:moveTo>
                    <a:lnTo>
                      <a:pt x="4" y="1"/>
                    </a:lnTo>
                    <a:lnTo>
                      <a:pt x="0" y="2"/>
                    </a:lnTo>
                    <a:lnTo>
                      <a:pt x="3" y="12"/>
                    </a:lnTo>
                    <a:lnTo>
                      <a:pt x="8" y="10"/>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05" name="Freeform 466"/>
              <p:cNvSpPr/>
              <p:nvPr/>
            </p:nvSpPr>
            <p:spPr bwMode="auto">
              <a:xfrm>
                <a:off x="4656780" y="1529512"/>
                <a:ext cx="33134" cy="35896"/>
              </a:xfrm>
              <a:custGeom>
                <a:avLst/>
                <a:gdLst>
                  <a:gd name="T0" fmla="*/ 9 w 12"/>
                  <a:gd name="T1" fmla="*/ 0 h 13"/>
                  <a:gd name="T2" fmla="*/ 9 w 12"/>
                  <a:gd name="T3" fmla="*/ 0 h 13"/>
                  <a:gd name="T4" fmla="*/ 1 w 12"/>
                  <a:gd name="T5" fmla="*/ 2 h 13"/>
                  <a:gd name="T6" fmla="*/ 0 w 12"/>
                  <a:gd name="T7" fmla="*/ 4 h 13"/>
                  <a:gd name="T8" fmla="*/ 3 w 12"/>
                  <a:gd name="T9" fmla="*/ 13 h 13"/>
                  <a:gd name="T10" fmla="*/ 5 w 12"/>
                  <a:gd name="T11" fmla="*/ 11 h 13"/>
                  <a:gd name="T12" fmla="*/ 12 w 12"/>
                  <a:gd name="T13" fmla="*/ 10 h 13"/>
                  <a:gd name="T14" fmla="*/ 12 w 12"/>
                  <a:gd name="T15" fmla="*/ 10 h 13"/>
                  <a:gd name="T16" fmla="*/ 9 w 1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9" y="0"/>
                    </a:moveTo>
                    <a:lnTo>
                      <a:pt x="9" y="0"/>
                    </a:lnTo>
                    <a:lnTo>
                      <a:pt x="1" y="2"/>
                    </a:lnTo>
                    <a:lnTo>
                      <a:pt x="0" y="4"/>
                    </a:lnTo>
                    <a:lnTo>
                      <a:pt x="3" y="13"/>
                    </a:lnTo>
                    <a:lnTo>
                      <a:pt x="5" y="11"/>
                    </a:lnTo>
                    <a:lnTo>
                      <a:pt x="12" y="10"/>
                    </a:lnTo>
                    <a:lnTo>
                      <a:pt x="12"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06" name="Freeform 467"/>
              <p:cNvSpPr/>
              <p:nvPr/>
            </p:nvSpPr>
            <p:spPr bwMode="auto">
              <a:xfrm>
                <a:off x="4761703" y="1499140"/>
                <a:ext cx="35896" cy="33134"/>
              </a:xfrm>
              <a:custGeom>
                <a:avLst/>
                <a:gdLst>
                  <a:gd name="T0" fmla="*/ 10 w 13"/>
                  <a:gd name="T1" fmla="*/ 0 h 12"/>
                  <a:gd name="T2" fmla="*/ 7 w 13"/>
                  <a:gd name="T3" fmla="*/ 0 h 12"/>
                  <a:gd name="T4" fmla="*/ 0 w 13"/>
                  <a:gd name="T5" fmla="*/ 3 h 12"/>
                  <a:gd name="T6" fmla="*/ 3 w 13"/>
                  <a:gd name="T7" fmla="*/ 12 h 12"/>
                  <a:gd name="T8" fmla="*/ 9 w 13"/>
                  <a:gd name="T9" fmla="*/ 11 h 12"/>
                  <a:gd name="T10" fmla="*/ 13 w 13"/>
                  <a:gd name="T11" fmla="*/ 9 h 12"/>
                  <a:gd name="T12" fmla="*/ 10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0" y="0"/>
                    </a:moveTo>
                    <a:lnTo>
                      <a:pt x="7" y="0"/>
                    </a:lnTo>
                    <a:lnTo>
                      <a:pt x="0" y="3"/>
                    </a:lnTo>
                    <a:lnTo>
                      <a:pt x="3" y="12"/>
                    </a:lnTo>
                    <a:lnTo>
                      <a:pt x="9" y="11"/>
                    </a:lnTo>
                    <a:lnTo>
                      <a:pt x="13"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07" name="Freeform 468"/>
              <p:cNvSpPr/>
              <p:nvPr/>
            </p:nvSpPr>
            <p:spPr bwMode="auto">
              <a:xfrm>
                <a:off x="4869388" y="1471529"/>
                <a:ext cx="33134" cy="33134"/>
              </a:xfrm>
              <a:custGeom>
                <a:avLst/>
                <a:gdLst>
                  <a:gd name="T0" fmla="*/ 9 w 12"/>
                  <a:gd name="T1" fmla="*/ 0 h 12"/>
                  <a:gd name="T2" fmla="*/ 4 w 12"/>
                  <a:gd name="T3" fmla="*/ 1 h 12"/>
                  <a:gd name="T4" fmla="*/ 0 w 12"/>
                  <a:gd name="T5" fmla="*/ 2 h 12"/>
                  <a:gd name="T6" fmla="*/ 3 w 12"/>
                  <a:gd name="T7" fmla="*/ 12 h 12"/>
                  <a:gd name="T8" fmla="*/ 7 w 12"/>
                  <a:gd name="T9" fmla="*/ 10 h 12"/>
                  <a:gd name="T10" fmla="*/ 12 w 12"/>
                  <a:gd name="T11" fmla="*/ 9 h 12"/>
                  <a:gd name="T12" fmla="*/ 9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9" y="0"/>
                    </a:moveTo>
                    <a:lnTo>
                      <a:pt x="4" y="1"/>
                    </a:lnTo>
                    <a:lnTo>
                      <a:pt x="0" y="2"/>
                    </a:lnTo>
                    <a:lnTo>
                      <a:pt x="3" y="12"/>
                    </a:lnTo>
                    <a:lnTo>
                      <a:pt x="7" y="10"/>
                    </a:lnTo>
                    <a:lnTo>
                      <a:pt x="12"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08" name="Freeform 469"/>
              <p:cNvSpPr/>
              <p:nvPr/>
            </p:nvSpPr>
            <p:spPr bwMode="auto">
              <a:xfrm>
                <a:off x="4974312" y="1446678"/>
                <a:ext cx="35896" cy="30373"/>
              </a:xfrm>
              <a:custGeom>
                <a:avLst/>
                <a:gdLst>
                  <a:gd name="T0" fmla="*/ 11 w 13"/>
                  <a:gd name="T1" fmla="*/ 0 h 11"/>
                  <a:gd name="T2" fmla="*/ 11 w 13"/>
                  <a:gd name="T3" fmla="*/ 0 h 11"/>
                  <a:gd name="T4" fmla="*/ 3 w 13"/>
                  <a:gd name="T5" fmla="*/ 1 h 11"/>
                  <a:gd name="T6" fmla="*/ 0 w 13"/>
                  <a:gd name="T7" fmla="*/ 1 h 11"/>
                  <a:gd name="T8" fmla="*/ 3 w 13"/>
                  <a:gd name="T9" fmla="*/ 11 h 11"/>
                  <a:gd name="T10" fmla="*/ 5 w 13"/>
                  <a:gd name="T11" fmla="*/ 10 h 11"/>
                  <a:gd name="T12" fmla="*/ 12 w 13"/>
                  <a:gd name="T13" fmla="*/ 9 h 11"/>
                  <a:gd name="T14" fmla="*/ 13 w 13"/>
                  <a:gd name="T15" fmla="*/ 9 h 11"/>
                  <a:gd name="T16" fmla="*/ 11 w 1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
                    <a:moveTo>
                      <a:pt x="11" y="0"/>
                    </a:moveTo>
                    <a:lnTo>
                      <a:pt x="11" y="0"/>
                    </a:lnTo>
                    <a:lnTo>
                      <a:pt x="3" y="1"/>
                    </a:lnTo>
                    <a:lnTo>
                      <a:pt x="0" y="1"/>
                    </a:lnTo>
                    <a:lnTo>
                      <a:pt x="3" y="11"/>
                    </a:lnTo>
                    <a:lnTo>
                      <a:pt x="5" y="10"/>
                    </a:lnTo>
                    <a:lnTo>
                      <a:pt x="12" y="9"/>
                    </a:lnTo>
                    <a:lnTo>
                      <a:pt x="13" y="9"/>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09" name="Freeform 470"/>
              <p:cNvSpPr/>
              <p:nvPr/>
            </p:nvSpPr>
            <p:spPr bwMode="auto">
              <a:xfrm>
                <a:off x="5081995" y="1419066"/>
                <a:ext cx="33134" cy="33134"/>
              </a:xfrm>
              <a:custGeom>
                <a:avLst/>
                <a:gdLst>
                  <a:gd name="T0" fmla="*/ 11 w 12"/>
                  <a:gd name="T1" fmla="*/ 0 h 12"/>
                  <a:gd name="T2" fmla="*/ 8 w 12"/>
                  <a:gd name="T3" fmla="*/ 0 h 12"/>
                  <a:gd name="T4" fmla="*/ 2 w 12"/>
                  <a:gd name="T5" fmla="*/ 3 h 12"/>
                  <a:gd name="T6" fmla="*/ 0 w 12"/>
                  <a:gd name="T7" fmla="*/ 3 h 12"/>
                  <a:gd name="T8" fmla="*/ 3 w 12"/>
                  <a:gd name="T9" fmla="*/ 12 h 12"/>
                  <a:gd name="T10" fmla="*/ 3 w 12"/>
                  <a:gd name="T11" fmla="*/ 12 h 12"/>
                  <a:gd name="T12" fmla="*/ 11 w 12"/>
                  <a:gd name="T13" fmla="*/ 11 h 12"/>
                  <a:gd name="T14" fmla="*/ 12 w 12"/>
                  <a:gd name="T15" fmla="*/ 11 h 12"/>
                  <a:gd name="T16" fmla="*/ 11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1" y="0"/>
                    </a:moveTo>
                    <a:lnTo>
                      <a:pt x="8" y="0"/>
                    </a:lnTo>
                    <a:lnTo>
                      <a:pt x="2" y="3"/>
                    </a:lnTo>
                    <a:lnTo>
                      <a:pt x="0" y="3"/>
                    </a:lnTo>
                    <a:lnTo>
                      <a:pt x="3" y="12"/>
                    </a:lnTo>
                    <a:lnTo>
                      <a:pt x="3" y="12"/>
                    </a:lnTo>
                    <a:lnTo>
                      <a:pt x="11" y="11"/>
                    </a:lnTo>
                    <a:lnTo>
                      <a:pt x="12" y="11"/>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10" name="Freeform 471"/>
              <p:cNvSpPr/>
              <p:nvPr/>
            </p:nvSpPr>
            <p:spPr bwMode="auto">
              <a:xfrm>
                <a:off x="5189681" y="1399739"/>
                <a:ext cx="33134" cy="30373"/>
              </a:xfrm>
              <a:custGeom>
                <a:avLst/>
                <a:gdLst>
                  <a:gd name="T0" fmla="*/ 11 w 12"/>
                  <a:gd name="T1" fmla="*/ 0 h 11"/>
                  <a:gd name="T2" fmla="*/ 7 w 12"/>
                  <a:gd name="T3" fmla="*/ 1 h 11"/>
                  <a:gd name="T4" fmla="*/ 0 w 12"/>
                  <a:gd name="T5" fmla="*/ 2 h 11"/>
                  <a:gd name="T6" fmla="*/ 3 w 12"/>
                  <a:gd name="T7" fmla="*/ 11 h 11"/>
                  <a:gd name="T8" fmla="*/ 10 w 12"/>
                  <a:gd name="T9" fmla="*/ 10 h 11"/>
                  <a:gd name="T10" fmla="*/ 12 w 12"/>
                  <a:gd name="T11" fmla="*/ 10 h 11"/>
                  <a:gd name="T12" fmla="*/ 11 w 1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11" y="0"/>
                    </a:moveTo>
                    <a:lnTo>
                      <a:pt x="7" y="1"/>
                    </a:lnTo>
                    <a:lnTo>
                      <a:pt x="0" y="2"/>
                    </a:lnTo>
                    <a:lnTo>
                      <a:pt x="3" y="11"/>
                    </a:lnTo>
                    <a:lnTo>
                      <a:pt x="10" y="10"/>
                    </a:lnTo>
                    <a:lnTo>
                      <a:pt x="12" y="10"/>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11" name="Freeform 472"/>
              <p:cNvSpPr/>
              <p:nvPr/>
            </p:nvSpPr>
            <p:spPr bwMode="auto">
              <a:xfrm>
                <a:off x="5300126" y="1380410"/>
                <a:ext cx="30373" cy="33134"/>
              </a:xfrm>
              <a:custGeom>
                <a:avLst/>
                <a:gdLst>
                  <a:gd name="T0" fmla="*/ 10 w 11"/>
                  <a:gd name="T1" fmla="*/ 0 h 12"/>
                  <a:gd name="T2" fmla="*/ 6 w 11"/>
                  <a:gd name="T3" fmla="*/ 1 h 12"/>
                  <a:gd name="T4" fmla="*/ 0 w 11"/>
                  <a:gd name="T5" fmla="*/ 1 h 12"/>
                  <a:gd name="T6" fmla="*/ 2 w 11"/>
                  <a:gd name="T7" fmla="*/ 12 h 12"/>
                  <a:gd name="T8" fmla="*/ 8 w 11"/>
                  <a:gd name="T9" fmla="*/ 11 h 12"/>
                  <a:gd name="T10" fmla="*/ 11 w 11"/>
                  <a:gd name="T11" fmla="*/ 11 h 12"/>
                  <a:gd name="T12" fmla="*/ 10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0" y="0"/>
                    </a:moveTo>
                    <a:lnTo>
                      <a:pt x="6" y="1"/>
                    </a:lnTo>
                    <a:lnTo>
                      <a:pt x="0" y="1"/>
                    </a:lnTo>
                    <a:lnTo>
                      <a:pt x="2" y="12"/>
                    </a:lnTo>
                    <a:lnTo>
                      <a:pt x="8" y="11"/>
                    </a:lnTo>
                    <a:lnTo>
                      <a:pt x="11" y="11"/>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12" name="Freeform 473"/>
              <p:cNvSpPr/>
              <p:nvPr/>
            </p:nvSpPr>
            <p:spPr bwMode="auto">
              <a:xfrm>
                <a:off x="5407810" y="1366606"/>
                <a:ext cx="33134" cy="27611"/>
              </a:xfrm>
              <a:custGeom>
                <a:avLst/>
                <a:gdLst>
                  <a:gd name="T0" fmla="*/ 10 w 12"/>
                  <a:gd name="T1" fmla="*/ 0 h 10"/>
                  <a:gd name="T2" fmla="*/ 5 w 12"/>
                  <a:gd name="T3" fmla="*/ 0 h 10"/>
                  <a:gd name="T4" fmla="*/ 0 w 12"/>
                  <a:gd name="T5" fmla="*/ 1 h 10"/>
                  <a:gd name="T6" fmla="*/ 3 w 12"/>
                  <a:gd name="T7" fmla="*/ 10 h 10"/>
                  <a:gd name="T8" fmla="*/ 6 w 12"/>
                  <a:gd name="T9" fmla="*/ 10 h 10"/>
                  <a:gd name="T10" fmla="*/ 12 w 12"/>
                  <a:gd name="T11" fmla="*/ 9 h 10"/>
                  <a:gd name="T12" fmla="*/ 10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0" y="0"/>
                    </a:moveTo>
                    <a:lnTo>
                      <a:pt x="5" y="0"/>
                    </a:lnTo>
                    <a:lnTo>
                      <a:pt x="0" y="1"/>
                    </a:lnTo>
                    <a:lnTo>
                      <a:pt x="3" y="10"/>
                    </a:lnTo>
                    <a:lnTo>
                      <a:pt x="6" y="10"/>
                    </a:lnTo>
                    <a:lnTo>
                      <a:pt x="12"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13" name="Freeform 474"/>
              <p:cNvSpPr/>
              <p:nvPr/>
            </p:nvSpPr>
            <p:spPr bwMode="auto">
              <a:xfrm>
                <a:off x="5518256" y="1352799"/>
                <a:ext cx="30373" cy="27611"/>
              </a:xfrm>
              <a:custGeom>
                <a:avLst/>
                <a:gdLst>
                  <a:gd name="T0" fmla="*/ 10 w 11"/>
                  <a:gd name="T1" fmla="*/ 0 h 10"/>
                  <a:gd name="T2" fmla="*/ 4 w 11"/>
                  <a:gd name="T3" fmla="*/ 0 h 10"/>
                  <a:gd name="T4" fmla="*/ 0 w 11"/>
                  <a:gd name="T5" fmla="*/ 1 h 10"/>
                  <a:gd name="T6" fmla="*/ 2 w 11"/>
                  <a:gd name="T7" fmla="*/ 10 h 10"/>
                  <a:gd name="T8" fmla="*/ 6 w 11"/>
                  <a:gd name="T9" fmla="*/ 10 h 10"/>
                  <a:gd name="T10" fmla="*/ 11 w 11"/>
                  <a:gd name="T11" fmla="*/ 10 h 10"/>
                  <a:gd name="T12" fmla="*/ 10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0" y="0"/>
                    </a:moveTo>
                    <a:lnTo>
                      <a:pt x="4" y="0"/>
                    </a:lnTo>
                    <a:lnTo>
                      <a:pt x="0" y="1"/>
                    </a:lnTo>
                    <a:lnTo>
                      <a:pt x="2" y="10"/>
                    </a:lnTo>
                    <a:lnTo>
                      <a:pt x="6" y="10"/>
                    </a:lnTo>
                    <a:lnTo>
                      <a:pt x="11" y="10"/>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14" name="Freeform 475"/>
              <p:cNvSpPr/>
              <p:nvPr/>
            </p:nvSpPr>
            <p:spPr bwMode="auto">
              <a:xfrm>
                <a:off x="5628701" y="1341754"/>
                <a:ext cx="27611" cy="27611"/>
              </a:xfrm>
              <a:custGeom>
                <a:avLst/>
                <a:gdLst>
                  <a:gd name="T0" fmla="*/ 10 w 10"/>
                  <a:gd name="T1" fmla="*/ 0 h 10"/>
                  <a:gd name="T2" fmla="*/ 5 w 10"/>
                  <a:gd name="T3" fmla="*/ 0 h 10"/>
                  <a:gd name="T4" fmla="*/ 0 w 10"/>
                  <a:gd name="T5" fmla="*/ 1 h 10"/>
                  <a:gd name="T6" fmla="*/ 1 w 10"/>
                  <a:gd name="T7" fmla="*/ 10 h 10"/>
                  <a:gd name="T8" fmla="*/ 6 w 10"/>
                  <a:gd name="T9" fmla="*/ 10 h 10"/>
                  <a:gd name="T10" fmla="*/ 10 w 10"/>
                  <a:gd name="T11" fmla="*/ 9 h 10"/>
                  <a:gd name="T12" fmla="*/ 10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0"/>
                    </a:moveTo>
                    <a:lnTo>
                      <a:pt x="5" y="0"/>
                    </a:lnTo>
                    <a:lnTo>
                      <a:pt x="0" y="1"/>
                    </a:lnTo>
                    <a:lnTo>
                      <a:pt x="1" y="10"/>
                    </a:lnTo>
                    <a:lnTo>
                      <a:pt x="6" y="10"/>
                    </a:lnTo>
                    <a:lnTo>
                      <a:pt x="10"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15" name="Freeform 476"/>
              <p:cNvSpPr/>
              <p:nvPr/>
            </p:nvSpPr>
            <p:spPr bwMode="auto">
              <a:xfrm>
                <a:off x="5739147" y="1330710"/>
                <a:ext cx="30373" cy="33134"/>
              </a:xfrm>
              <a:custGeom>
                <a:avLst/>
                <a:gdLst>
                  <a:gd name="T0" fmla="*/ 9 w 11"/>
                  <a:gd name="T1" fmla="*/ 0 h 12"/>
                  <a:gd name="T2" fmla="*/ 5 w 11"/>
                  <a:gd name="T3" fmla="*/ 1 h 12"/>
                  <a:gd name="T4" fmla="*/ 0 w 11"/>
                  <a:gd name="T5" fmla="*/ 1 h 12"/>
                  <a:gd name="T6" fmla="*/ 0 w 11"/>
                  <a:gd name="T7" fmla="*/ 12 h 12"/>
                  <a:gd name="T8" fmla="*/ 5 w 11"/>
                  <a:gd name="T9" fmla="*/ 10 h 12"/>
                  <a:gd name="T10" fmla="*/ 11 w 11"/>
                  <a:gd name="T11" fmla="*/ 10 h 12"/>
                  <a:gd name="T12" fmla="*/ 9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9" y="0"/>
                    </a:moveTo>
                    <a:lnTo>
                      <a:pt x="5" y="1"/>
                    </a:lnTo>
                    <a:lnTo>
                      <a:pt x="0" y="1"/>
                    </a:lnTo>
                    <a:lnTo>
                      <a:pt x="0" y="12"/>
                    </a:lnTo>
                    <a:lnTo>
                      <a:pt x="5" y="10"/>
                    </a:lnTo>
                    <a:lnTo>
                      <a:pt x="11"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16" name="Freeform 477"/>
              <p:cNvSpPr/>
              <p:nvPr/>
            </p:nvSpPr>
            <p:spPr bwMode="auto">
              <a:xfrm>
                <a:off x="5846832" y="1325188"/>
                <a:ext cx="30373" cy="30373"/>
              </a:xfrm>
              <a:custGeom>
                <a:avLst/>
                <a:gdLst>
                  <a:gd name="T0" fmla="*/ 11 w 11"/>
                  <a:gd name="T1" fmla="*/ 0 h 11"/>
                  <a:gd name="T2" fmla="*/ 6 w 11"/>
                  <a:gd name="T3" fmla="*/ 0 h 11"/>
                  <a:gd name="T4" fmla="*/ 0 w 11"/>
                  <a:gd name="T5" fmla="*/ 0 h 11"/>
                  <a:gd name="T6" fmla="*/ 2 w 11"/>
                  <a:gd name="T7" fmla="*/ 11 h 11"/>
                  <a:gd name="T8" fmla="*/ 7 w 11"/>
                  <a:gd name="T9" fmla="*/ 10 h 11"/>
                  <a:gd name="T10" fmla="*/ 11 w 11"/>
                  <a:gd name="T11" fmla="*/ 10 h 11"/>
                  <a:gd name="T12" fmla="*/ 11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1" y="0"/>
                    </a:moveTo>
                    <a:lnTo>
                      <a:pt x="6" y="0"/>
                    </a:lnTo>
                    <a:lnTo>
                      <a:pt x="0" y="0"/>
                    </a:lnTo>
                    <a:lnTo>
                      <a:pt x="2" y="11"/>
                    </a:lnTo>
                    <a:lnTo>
                      <a:pt x="7" y="10"/>
                    </a:lnTo>
                    <a:lnTo>
                      <a:pt x="11" y="10"/>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17" name="Freeform 478"/>
              <p:cNvSpPr/>
              <p:nvPr/>
            </p:nvSpPr>
            <p:spPr bwMode="auto">
              <a:xfrm>
                <a:off x="5960038" y="1319665"/>
                <a:ext cx="24851" cy="27611"/>
              </a:xfrm>
              <a:custGeom>
                <a:avLst/>
                <a:gdLst>
                  <a:gd name="T0" fmla="*/ 9 w 9"/>
                  <a:gd name="T1" fmla="*/ 0 h 10"/>
                  <a:gd name="T2" fmla="*/ 6 w 9"/>
                  <a:gd name="T3" fmla="*/ 0 h 10"/>
                  <a:gd name="T4" fmla="*/ 0 w 9"/>
                  <a:gd name="T5" fmla="*/ 1 h 10"/>
                  <a:gd name="T6" fmla="*/ 0 w 9"/>
                  <a:gd name="T7" fmla="*/ 10 h 10"/>
                  <a:gd name="T8" fmla="*/ 6 w 9"/>
                  <a:gd name="T9" fmla="*/ 10 h 10"/>
                  <a:gd name="T10" fmla="*/ 9 w 9"/>
                  <a:gd name="T11" fmla="*/ 10 h 10"/>
                  <a:gd name="T12" fmla="*/ 9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9" y="0"/>
                    </a:moveTo>
                    <a:lnTo>
                      <a:pt x="6" y="0"/>
                    </a:lnTo>
                    <a:lnTo>
                      <a:pt x="0" y="1"/>
                    </a:lnTo>
                    <a:lnTo>
                      <a:pt x="0" y="10"/>
                    </a:lnTo>
                    <a:lnTo>
                      <a:pt x="6" y="10"/>
                    </a:lnTo>
                    <a:lnTo>
                      <a:pt x="9"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18" name="Freeform 479"/>
              <p:cNvSpPr/>
              <p:nvPr/>
            </p:nvSpPr>
            <p:spPr bwMode="auto">
              <a:xfrm>
                <a:off x="6067723" y="1319665"/>
                <a:ext cx="27611" cy="24851"/>
              </a:xfrm>
              <a:custGeom>
                <a:avLst/>
                <a:gdLst>
                  <a:gd name="T0" fmla="*/ 10 w 10"/>
                  <a:gd name="T1" fmla="*/ 0 h 9"/>
                  <a:gd name="T2" fmla="*/ 8 w 10"/>
                  <a:gd name="T3" fmla="*/ 0 h 9"/>
                  <a:gd name="T4" fmla="*/ 0 w 10"/>
                  <a:gd name="T5" fmla="*/ 0 h 9"/>
                  <a:gd name="T6" fmla="*/ 0 w 10"/>
                  <a:gd name="T7" fmla="*/ 9 h 9"/>
                  <a:gd name="T8" fmla="*/ 8 w 10"/>
                  <a:gd name="T9" fmla="*/ 9 h 9"/>
                  <a:gd name="T10" fmla="*/ 10 w 10"/>
                  <a:gd name="T11" fmla="*/ 9 h 9"/>
                  <a:gd name="T12" fmla="*/ 10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10" y="0"/>
                    </a:moveTo>
                    <a:lnTo>
                      <a:pt x="8" y="0"/>
                    </a:lnTo>
                    <a:lnTo>
                      <a:pt x="0" y="0"/>
                    </a:lnTo>
                    <a:lnTo>
                      <a:pt x="0" y="9"/>
                    </a:lnTo>
                    <a:lnTo>
                      <a:pt x="8" y="9"/>
                    </a:lnTo>
                    <a:lnTo>
                      <a:pt x="10"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19" name="Freeform 480"/>
              <p:cNvSpPr/>
              <p:nvPr/>
            </p:nvSpPr>
            <p:spPr bwMode="auto">
              <a:xfrm>
                <a:off x="6136751" y="1319665"/>
                <a:ext cx="24851" cy="24851"/>
              </a:xfrm>
              <a:custGeom>
                <a:avLst/>
                <a:gdLst>
                  <a:gd name="T0" fmla="*/ 9 w 9"/>
                  <a:gd name="T1" fmla="*/ 0 h 9"/>
                  <a:gd name="T2" fmla="*/ 8 w 9"/>
                  <a:gd name="T3" fmla="*/ 0 h 9"/>
                  <a:gd name="T4" fmla="*/ 0 w 9"/>
                  <a:gd name="T5" fmla="*/ 0 h 9"/>
                  <a:gd name="T6" fmla="*/ 0 w 9"/>
                  <a:gd name="T7" fmla="*/ 9 h 9"/>
                  <a:gd name="T8" fmla="*/ 8 w 9"/>
                  <a:gd name="T9" fmla="*/ 9 h 9"/>
                  <a:gd name="T10" fmla="*/ 9 w 9"/>
                  <a:gd name="T11" fmla="*/ 9 h 9"/>
                  <a:gd name="T12" fmla="*/ 9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9" y="0"/>
                    </a:moveTo>
                    <a:lnTo>
                      <a:pt x="8" y="0"/>
                    </a:lnTo>
                    <a:lnTo>
                      <a:pt x="0" y="0"/>
                    </a:lnTo>
                    <a:lnTo>
                      <a:pt x="0" y="9"/>
                    </a:lnTo>
                    <a:lnTo>
                      <a:pt x="8" y="9"/>
                    </a:lnTo>
                    <a:lnTo>
                      <a:pt x="9"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20" name="Freeform 593"/>
              <p:cNvSpPr/>
              <p:nvPr/>
            </p:nvSpPr>
            <p:spPr bwMode="auto">
              <a:xfrm>
                <a:off x="7255014" y="3354627"/>
                <a:ext cx="662674" cy="665436"/>
              </a:xfrm>
              <a:custGeom>
                <a:avLst/>
                <a:gdLst>
                  <a:gd name="T0" fmla="*/ 57 w 184"/>
                  <a:gd name="T1" fmla="*/ 20 h 184"/>
                  <a:gd name="T2" fmla="*/ 164 w 184"/>
                  <a:gd name="T3" fmla="*/ 57 h 184"/>
                  <a:gd name="T4" fmla="*/ 127 w 184"/>
                  <a:gd name="T5" fmla="*/ 165 h 184"/>
                  <a:gd name="T6" fmla="*/ 19 w 184"/>
                  <a:gd name="T7" fmla="*/ 128 h 184"/>
                  <a:gd name="T8" fmla="*/ 57 w 184"/>
                  <a:gd name="T9" fmla="*/ 20 h 184"/>
                </a:gdLst>
                <a:ahLst/>
                <a:cxnLst>
                  <a:cxn ang="0">
                    <a:pos x="T0" y="T1"/>
                  </a:cxn>
                  <a:cxn ang="0">
                    <a:pos x="T2" y="T3"/>
                  </a:cxn>
                  <a:cxn ang="0">
                    <a:pos x="T4" y="T5"/>
                  </a:cxn>
                  <a:cxn ang="0">
                    <a:pos x="T6" y="T7"/>
                  </a:cxn>
                  <a:cxn ang="0">
                    <a:pos x="T8" y="T9"/>
                  </a:cxn>
                </a:cxnLst>
                <a:rect l="0" t="0" r="r" b="b"/>
                <a:pathLst>
                  <a:path w="184" h="184">
                    <a:moveTo>
                      <a:pt x="57" y="20"/>
                    </a:moveTo>
                    <a:cubicBezTo>
                      <a:pt x="97" y="0"/>
                      <a:pt x="145" y="17"/>
                      <a:pt x="164" y="57"/>
                    </a:cubicBezTo>
                    <a:cubicBezTo>
                      <a:pt x="184" y="97"/>
                      <a:pt x="167" y="146"/>
                      <a:pt x="127" y="165"/>
                    </a:cubicBezTo>
                    <a:cubicBezTo>
                      <a:pt x="87" y="184"/>
                      <a:pt x="39" y="168"/>
                      <a:pt x="19" y="128"/>
                    </a:cubicBezTo>
                    <a:cubicBezTo>
                      <a:pt x="0" y="87"/>
                      <a:pt x="17" y="39"/>
                      <a:pt x="57" y="20"/>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sz="3200"/>
              </a:p>
            </p:txBody>
          </p:sp>
          <p:sp>
            <p:nvSpPr>
              <p:cNvPr id="221" name="Freeform 594"/>
              <p:cNvSpPr/>
              <p:nvPr/>
            </p:nvSpPr>
            <p:spPr bwMode="auto">
              <a:xfrm>
                <a:off x="7393071" y="3531340"/>
                <a:ext cx="389322" cy="314770"/>
              </a:xfrm>
              <a:custGeom>
                <a:avLst/>
                <a:gdLst>
                  <a:gd name="T0" fmla="*/ 108 w 108"/>
                  <a:gd name="T1" fmla="*/ 10 h 87"/>
                  <a:gd name="T2" fmla="*/ 95 w 108"/>
                  <a:gd name="T3" fmla="*/ 14 h 87"/>
                  <a:gd name="T4" fmla="*/ 105 w 108"/>
                  <a:gd name="T5" fmla="*/ 1 h 87"/>
                  <a:gd name="T6" fmla="*/ 91 w 108"/>
                  <a:gd name="T7" fmla="*/ 7 h 87"/>
                  <a:gd name="T8" fmla="*/ 74 w 108"/>
                  <a:gd name="T9" fmla="*/ 0 h 87"/>
                  <a:gd name="T10" fmla="*/ 52 w 108"/>
                  <a:gd name="T11" fmla="*/ 22 h 87"/>
                  <a:gd name="T12" fmla="*/ 53 w 108"/>
                  <a:gd name="T13" fmla="*/ 27 h 87"/>
                  <a:gd name="T14" fmla="*/ 7 w 108"/>
                  <a:gd name="T15" fmla="*/ 4 h 87"/>
                  <a:gd name="T16" fmla="*/ 4 w 108"/>
                  <a:gd name="T17" fmla="*/ 15 h 87"/>
                  <a:gd name="T18" fmla="*/ 14 w 108"/>
                  <a:gd name="T19" fmla="*/ 33 h 87"/>
                  <a:gd name="T20" fmla="*/ 4 w 108"/>
                  <a:gd name="T21" fmla="*/ 30 h 87"/>
                  <a:gd name="T22" fmla="*/ 4 w 108"/>
                  <a:gd name="T23" fmla="*/ 31 h 87"/>
                  <a:gd name="T24" fmla="*/ 22 w 108"/>
                  <a:gd name="T25" fmla="*/ 52 h 87"/>
                  <a:gd name="T26" fmla="*/ 16 w 108"/>
                  <a:gd name="T27" fmla="*/ 53 h 87"/>
                  <a:gd name="T28" fmla="*/ 12 w 108"/>
                  <a:gd name="T29" fmla="*/ 53 h 87"/>
                  <a:gd name="T30" fmla="*/ 33 w 108"/>
                  <a:gd name="T31" fmla="*/ 68 h 87"/>
                  <a:gd name="T32" fmla="*/ 5 w 108"/>
                  <a:gd name="T33" fmla="*/ 78 h 87"/>
                  <a:gd name="T34" fmla="*/ 0 w 108"/>
                  <a:gd name="T35" fmla="*/ 77 h 87"/>
                  <a:gd name="T36" fmla="*/ 34 w 108"/>
                  <a:gd name="T37" fmla="*/ 87 h 87"/>
                  <a:gd name="T38" fmla="*/ 97 w 108"/>
                  <a:gd name="T39" fmla="*/ 24 h 87"/>
                  <a:gd name="T40" fmla="*/ 97 w 108"/>
                  <a:gd name="T41" fmla="*/ 21 h 87"/>
                  <a:gd name="T42" fmla="*/ 108 w 108"/>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7">
                    <a:moveTo>
                      <a:pt x="108" y="10"/>
                    </a:moveTo>
                    <a:cubicBezTo>
                      <a:pt x="104" y="12"/>
                      <a:pt x="99" y="13"/>
                      <a:pt x="95" y="14"/>
                    </a:cubicBezTo>
                    <a:cubicBezTo>
                      <a:pt x="99" y="11"/>
                      <a:pt x="103" y="6"/>
                      <a:pt x="105" y="1"/>
                    </a:cubicBezTo>
                    <a:cubicBezTo>
                      <a:pt x="100" y="4"/>
                      <a:pt x="96" y="6"/>
                      <a:pt x="91" y="7"/>
                    </a:cubicBezTo>
                    <a:cubicBezTo>
                      <a:pt x="87" y="2"/>
                      <a:pt x="81" y="0"/>
                      <a:pt x="74" y="0"/>
                    </a:cubicBezTo>
                    <a:cubicBezTo>
                      <a:pt x="62" y="0"/>
                      <a:pt x="52" y="10"/>
                      <a:pt x="52" y="22"/>
                    </a:cubicBezTo>
                    <a:cubicBezTo>
                      <a:pt x="52" y="23"/>
                      <a:pt x="53" y="25"/>
                      <a:pt x="53" y="27"/>
                    </a:cubicBezTo>
                    <a:cubicBezTo>
                      <a:pt x="35" y="26"/>
                      <a:pt x="18" y="17"/>
                      <a:pt x="7" y="4"/>
                    </a:cubicBezTo>
                    <a:cubicBezTo>
                      <a:pt x="6" y="7"/>
                      <a:pt x="4" y="11"/>
                      <a:pt x="4" y="15"/>
                    </a:cubicBezTo>
                    <a:cubicBezTo>
                      <a:pt x="4" y="22"/>
                      <a:pt x="8" y="29"/>
                      <a:pt x="14" y="33"/>
                    </a:cubicBezTo>
                    <a:cubicBezTo>
                      <a:pt x="11" y="33"/>
                      <a:pt x="7" y="32"/>
                      <a:pt x="4" y="30"/>
                    </a:cubicBezTo>
                    <a:cubicBezTo>
                      <a:pt x="4" y="31"/>
                      <a:pt x="4" y="31"/>
                      <a:pt x="4" y="31"/>
                    </a:cubicBezTo>
                    <a:cubicBezTo>
                      <a:pt x="4" y="41"/>
                      <a:pt x="12" y="50"/>
                      <a:pt x="22" y="52"/>
                    </a:cubicBezTo>
                    <a:cubicBezTo>
                      <a:pt x="20" y="53"/>
                      <a:pt x="18" y="53"/>
                      <a:pt x="16" y="53"/>
                    </a:cubicBezTo>
                    <a:cubicBezTo>
                      <a:pt x="15" y="53"/>
                      <a:pt x="13" y="53"/>
                      <a:pt x="12" y="53"/>
                    </a:cubicBezTo>
                    <a:cubicBezTo>
                      <a:pt x="15" y="61"/>
                      <a:pt x="23" y="68"/>
                      <a:pt x="33" y="68"/>
                    </a:cubicBezTo>
                    <a:cubicBezTo>
                      <a:pt x="25" y="74"/>
                      <a:pt x="16" y="78"/>
                      <a:pt x="5" y="78"/>
                    </a:cubicBezTo>
                    <a:cubicBezTo>
                      <a:pt x="3" y="78"/>
                      <a:pt x="2" y="77"/>
                      <a:pt x="0" y="77"/>
                    </a:cubicBezTo>
                    <a:cubicBezTo>
                      <a:pt x="10" y="83"/>
                      <a:pt x="21" y="87"/>
                      <a:pt x="34" y="87"/>
                    </a:cubicBezTo>
                    <a:cubicBezTo>
                      <a:pt x="74" y="87"/>
                      <a:pt x="97" y="53"/>
                      <a:pt x="97" y="24"/>
                    </a:cubicBezTo>
                    <a:cubicBezTo>
                      <a:pt x="97" y="23"/>
                      <a:pt x="97" y="22"/>
                      <a:pt x="97" y="21"/>
                    </a:cubicBezTo>
                    <a:cubicBezTo>
                      <a:pt x="101" y="18"/>
                      <a:pt x="105" y="14"/>
                      <a:pt x="108" y="1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22" name="Freeform 595"/>
              <p:cNvSpPr/>
              <p:nvPr/>
            </p:nvSpPr>
            <p:spPr bwMode="auto">
              <a:xfrm>
                <a:off x="4328205" y="5025116"/>
                <a:ext cx="659913" cy="665436"/>
              </a:xfrm>
              <a:custGeom>
                <a:avLst/>
                <a:gdLst>
                  <a:gd name="T0" fmla="*/ 56 w 183"/>
                  <a:gd name="T1" fmla="*/ 20 h 184"/>
                  <a:gd name="T2" fmla="*/ 164 w 183"/>
                  <a:gd name="T3" fmla="*/ 57 h 184"/>
                  <a:gd name="T4" fmla="*/ 127 w 183"/>
                  <a:gd name="T5" fmla="*/ 165 h 184"/>
                  <a:gd name="T6" fmla="*/ 19 w 183"/>
                  <a:gd name="T7" fmla="*/ 127 h 184"/>
                  <a:gd name="T8" fmla="*/ 56 w 183"/>
                  <a:gd name="T9" fmla="*/ 20 h 184"/>
                </a:gdLst>
                <a:ahLst/>
                <a:cxnLst>
                  <a:cxn ang="0">
                    <a:pos x="T0" y="T1"/>
                  </a:cxn>
                  <a:cxn ang="0">
                    <a:pos x="T2" y="T3"/>
                  </a:cxn>
                  <a:cxn ang="0">
                    <a:pos x="T4" y="T5"/>
                  </a:cxn>
                  <a:cxn ang="0">
                    <a:pos x="T6" y="T7"/>
                  </a:cxn>
                  <a:cxn ang="0">
                    <a:pos x="T8" y="T9"/>
                  </a:cxn>
                </a:cxnLst>
                <a:rect l="0" t="0" r="r" b="b"/>
                <a:pathLst>
                  <a:path w="183" h="184">
                    <a:moveTo>
                      <a:pt x="56" y="20"/>
                    </a:moveTo>
                    <a:cubicBezTo>
                      <a:pt x="97" y="0"/>
                      <a:pt x="145" y="17"/>
                      <a:pt x="164" y="57"/>
                    </a:cubicBezTo>
                    <a:cubicBezTo>
                      <a:pt x="183" y="97"/>
                      <a:pt x="167" y="145"/>
                      <a:pt x="127" y="165"/>
                    </a:cubicBezTo>
                    <a:cubicBezTo>
                      <a:pt x="87" y="184"/>
                      <a:pt x="38" y="167"/>
                      <a:pt x="19" y="127"/>
                    </a:cubicBezTo>
                    <a:cubicBezTo>
                      <a:pt x="0" y="87"/>
                      <a:pt x="16" y="39"/>
                      <a:pt x="56" y="2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127210"/>
                    </a:solidFill>
                  </a:ln>
                  <a:solidFill>
                    <a:schemeClr val="lt1"/>
                  </a:solidFill>
                </a:endParaRPr>
              </a:p>
            </p:txBody>
          </p:sp>
          <p:sp>
            <p:nvSpPr>
              <p:cNvPr id="223" name="Freeform 596"/>
              <p:cNvSpPr/>
              <p:nvPr/>
            </p:nvSpPr>
            <p:spPr bwMode="auto">
              <a:xfrm>
                <a:off x="4499396" y="5190784"/>
                <a:ext cx="287159" cy="300965"/>
              </a:xfrm>
              <a:custGeom>
                <a:avLst/>
                <a:gdLst>
                  <a:gd name="T0" fmla="*/ 79 w 80"/>
                  <a:gd name="T1" fmla="*/ 58 h 83"/>
                  <a:gd name="T2" fmla="*/ 63 w 80"/>
                  <a:gd name="T3" fmla="*/ 42 h 83"/>
                  <a:gd name="T4" fmla="*/ 60 w 80"/>
                  <a:gd name="T5" fmla="*/ 39 h 83"/>
                  <a:gd name="T6" fmla="*/ 45 w 80"/>
                  <a:gd name="T7" fmla="*/ 21 h 83"/>
                  <a:gd name="T8" fmla="*/ 38 w 80"/>
                  <a:gd name="T9" fmla="*/ 6 h 83"/>
                  <a:gd name="T10" fmla="*/ 29 w 80"/>
                  <a:gd name="T11" fmla="*/ 5 h 83"/>
                  <a:gd name="T12" fmla="*/ 26 w 80"/>
                  <a:gd name="T13" fmla="*/ 12 h 83"/>
                  <a:gd name="T14" fmla="*/ 31 w 80"/>
                  <a:gd name="T15" fmla="*/ 24 h 83"/>
                  <a:gd name="T16" fmla="*/ 32 w 80"/>
                  <a:gd name="T17" fmla="*/ 32 h 83"/>
                  <a:gd name="T18" fmla="*/ 8 w 80"/>
                  <a:gd name="T19" fmla="*/ 32 h 83"/>
                  <a:gd name="T20" fmla="*/ 2 w 80"/>
                  <a:gd name="T21" fmla="*/ 40 h 83"/>
                  <a:gd name="T22" fmla="*/ 14 w 80"/>
                  <a:gd name="T23" fmla="*/ 74 h 83"/>
                  <a:gd name="T24" fmla="*/ 19 w 80"/>
                  <a:gd name="T25" fmla="*/ 77 h 83"/>
                  <a:gd name="T26" fmla="*/ 48 w 80"/>
                  <a:gd name="T27" fmla="*/ 77 h 83"/>
                  <a:gd name="T28" fmla="*/ 54 w 80"/>
                  <a:gd name="T29" fmla="*/ 80 h 83"/>
                  <a:gd name="T30" fmla="*/ 56 w 80"/>
                  <a:gd name="T31" fmla="*/ 81 h 83"/>
                  <a:gd name="T32" fmla="*/ 61 w 80"/>
                  <a:gd name="T33" fmla="*/ 81 h 83"/>
                  <a:gd name="T34" fmla="*/ 79 w 80"/>
                  <a:gd name="T35" fmla="*/ 63 h 83"/>
                  <a:gd name="T36" fmla="*/ 79 w 80"/>
                  <a:gd name="T37"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3">
                    <a:moveTo>
                      <a:pt x="79" y="58"/>
                    </a:moveTo>
                    <a:cubicBezTo>
                      <a:pt x="63" y="42"/>
                      <a:pt x="63" y="42"/>
                      <a:pt x="63" y="42"/>
                    </a:cubicBezTo>
                    <a:cubicBezTo>
                      <a:pt x="62" y="41"/>
                      <a:pt x="60" y="40"/>
                      <a:pt x="60" y="39"/>
                    </a:cubicBezTo>
                    <a:cubicBezTo>
                      <a:pt x="60" y="39"/>
                      <a:pt x="54" y="27"/>
                      <a:pt x="45" y="21"/>
                    </a:cubicBezTo>
                    <a:cubicBezTo>
                      <a:pt x="35" y="15"/>
                      <a:pt x="38" y="11"/>
                      <a:pt x="38" y="6"/>
                    </a:cubicBezTo>
                    <a:cubicBezTo>
                      <a:pt x="38" y="1"/>
                      <a:pt x="33" y="0"/>
                      <a:pt x="29" y="5"/>
                    </a:cubicBezTo>
                    <a:cubicBezTo>
                      <a:pt x="28" y="7"/>
                      <a:pt x="27" y="10"/>
                      <a:pt x="26" y="12"/>
                    </a:cubicBezTo>
                    <a:cubicBezTo>
                      <a:pt x="26" y="18"/>
                      <a:pt x="30" y="22"/>
                      <a:pt x="31" y="24"/>
                    </a:cubicBezTo>
                    <a:cubicBezTo>
                      <a:pt x="32" y="25"/>
                      <a:pt x="33" y="28"/>
                      <a:pt x="32" y="32"/>
                    </a:cubicBezTo>
                    <a:cubicBezTo>
                      <a:pt x="8" y="32"/>
                      <a:pt x="8" y="32"/>
                      <a:pt x="8" y="32"/>
                    </a:cubicBezTo>
                    <a:cubicBezTo>
                      <a:pt x="3" y="32"/>
                      <a:pt x="0" y="35"/>
                      <a:pt x="2" y="40"/>
                    </a:cubicBezTo>
                    <a:cubicBezTo>
                      <a:pt x="14" y="74"/>
                      <a:pt x="14" y="74"/>
                      <a:pt x="14" y="74"/>
                    </a:cubicBezTo>
                    <a:cubicBezTo>
                      <a:pt x="15" y="76"/>
                      <a:pt x="17" y="77"/>
                      <a:pt x="19" y="77"/>
                    </a:cubicBezTo>
                    <a:cubicBezTo>
                      <a:pt x="48" y="77"/>
                      <a:pt x="48" y="77"/>
                      <a:pt x="48" y="77"/>
                    </a:cubicBezTo>
                    <a:cubicBezTo>
                      <a:pt x="50" y="77"/>
                      <a:pt x="53" y="78"/>
                      <a:pt x="54" y="80"/>
                    </a:cubicBezTo>
                    <a:cubicBezTo>
                      <a:pt x="56" y="81"/>
                      <a:pt x="56" y="81"/>
                      <a:pt x="56" y="81"/>
                    </a:cubicBezTo>
                    <a:cubicBezTo>
                      <a:pt x="57" y="83"/>
                      <a:pt x="60" y="83"/>
                      <a:pt x="61" y="81"/>
                    </a:cubicBezTo>
                    <a:cubicBezTo>
                      <a:pt x="79" y="63"/>
                      <a:pt x="79" y="63"/>
                      <a:pt x="79" y="63"/>
                    </a:cubicBezTo>
                    <a:cubicBezTo>
                      <a:pt x="80" y="62"/>
                      <a:pt x="80" y="59"/>
                      <a:pt x="79"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24" name="Freeform 597"/>
              <p:cNvSpPr/>
              <p:nvPr/>
            </p:nvSpPr>
            <p:spPr bwMode="auto">
              <a:xfrm>
                <a:off x="4723047" y="5422720"/>
                <a:ext cx="93879" cy="93879"/>
              </a:xfrm>
              <a:custGeom>
                <a:avLst/>
                <a:gdLst>
                  <a:gd name="T0" fmla="*/ 5 w 34"/>
                  <a:gd name="T1" fmla="*/ 34 h 34"/>
                  <a:gd name="T2" fmla="*/ 0 w 34"/>
                  <a:gd name="T3" fmla="*/ 27 h 34"/>
                  <a:gd name="T4" fmla="*/ 27 w 34"/>
                  <a:gd name="T5" fmla="*/ 0 h 34"/>
                  <a:gd name="T6" fmla="*/ 34 w 34"/>
                  <a:gd name="T7" fmla="*/ 7 h 34"/>
                  <a:gd name="T8" fmla="*/ 5 w 34"/>
                  <a:gd name="T9" fmla="*/ 34 h 34"/>
                </a:gdLst>
                <a:ahLst/>
                <a:cxnLst>
                  <a:cxn ang="0">
                    <a:pos x="T0" y="T1"/>
                  </a:cxn>
                  <a:cxn ang="0">
                    <a:pos x="T2" y="T3"/>
                  </a:cxn>
                  <a:cxn ang="0">
                    <a:pos x="T4" y="T5"/>
                  </a:cxn>
                  <a:cxn ang="0">
                    <a:pos x="T6" y="T7"/>
                  </a:cxn>
                  <a:cxn ang="0">
                    <a:pos x="T8" y="T9"/>
                  </a:cxn>
                </a:cxnLst>
                <a:rect l="0" t="0" r="r" b="b"/>
                <a:pathLst>
                  <a:path w="34" h="34">
                    <a:moveTo>
                      <a:pt x="5" y="34"/>
                    </a:moveTo>
                    <a:lnTo>
                      <a:pt x="0" y="27"/>
                    </a:lnTo>
                    <a:lnTo>
                      <a:pt x="27" y="0"/>
                    </a:lnTo>
                    <a:lnTo>
                      <a:pt x="34" y="7"/>
                    </a:lnTo>
                    <a:lnTo>
                      <a:pt x="5"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25" name="Freeform 598"/>
              <p:cNvSpPr/>
              <p:nvPr/>
            </p:nvSpPr>
            <p:spPr bwMode="auto">
              <a:xfrm>
                <a:off x="8318052" y="3801931"/>
                <a:ext cx="665436" cy="665436"/>
              </a:xfrm>
              <a:custGeom>
                <a:avLst/>
                <a:gdLst>
                  <a:gd name="T0" fmla="*/ 57 w 184"/>
                  <a:gd name="T1" fmla="*/ 19 h 184"/>
                  <a:gd name="T2" fmla="*/ 165 w 184"/>
                  <a:gd name="T3" fmla="*/ 57 h 184"/>
                  <a:gd name="T4" fmla="*/ 127 w 184"/>
                  <a:gd name="T5" fmla="*/ 164 h 184"/>
                  <a:gd name="T6" fmla="*/ 20 w 184"/>
                  <a:gd name="T7" fmla="*/ 127 h 184"/>
                  <a:gd name="T8" fmla="*/ 57 w 184"/>
                  <a:gd name="T9" fmla="*/ 19 h 184"/>
                </a:gdLst>
                <a:ahLst/>
                <a:cxnLst>
                  <a:cxn ang="0">
                    <a:pos x="T0" y="T1"/>
                  </a:cxn>
                  <a:cxn ang="0">
                    <a:pos x="T2" y="T3"/>
                  </a:cxn>
                  <a:cxn ang="0">
                    <a:pos x="T4" y="T5"/>
                  </a:cxn>
                  <a:cxn ang="0">
                    <a:pos x="T6" y="T7"/>
                  </a:cxn>
                  <a:cxn ang="0">
                    <a:pos x="T8" y="T9"/>
                  </a:cxn>
                </a:cxnLst>
                <a:rect l="0" t="0" r="r" b="b"/>
                <a:pathLst>
                  <a:path w="184" h="184">
                    <a:moveTo>
                      <a:pt x="57" y="19"/>
                    </a:moveTo>
                    <a:cubicBezTo>
                      <a:pt x="97" y="0"/>
                      <a:pt x="146" y="17"/>
                      <a:pt x="165" y="57"/>
                    </a:cubicBezTo>
                    <a:cubicBezTo>
                      <a:pt x="184" y="97"/>
                      <a:pt x="168" y="145"/>
                      <a:pt x="127" y="164"/>
                    </a:cubicBezTo>
                    <a:cubicBezTo>
                      <a:pt x="87" y="184"/>
                      <a:pt x="39" y="167"/>
                      <a:pt x="20" y="127"/>
                    </a:cubicBezTo>
                    <a:cubicBezTo>
                      <a:pt x="0" y="87"/>
                      <a:pt x="17" y="39"/>
                      <a:pt x="57" y="1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p>
            </p:txBody>
          </p:sp>
          <p:sp>
            <p:nvSpPr>
              <p:cNvPr id="226" name="Freeform 599"/>
              <p:cNvSpPr/>
              <p:nvPr/>
            </p:nvSpPr>
            <p:spPr bwMode="auto">
              <a:xfrm>
                <a:off x="8500287" y="4039389"/>
                <a:ext cx="88356" cy="184997"/>
              </a:xfrm>
              <a:custGeom>
                <a:avLst/>
                <a:gdLst>
                  <a:gd name="T0" fmla="*/ 0 w 32"/>
                  <a:gd name="T1" fmla="*/ 67 h 67"/>
                  <a:gd name="T2" fmla="*/ 32 w 32"/>
                  <a:gd name="T3" fmla="*/ 28 h 67"/>
                  <a:gd name="T4" fmla="*/ 0 w 32"/>
                  <a:gd name="T5" fmla="*/ 0 h 67"/>
                  <a:gd name="T6" fmla="*/ 0 w 32"/>
                  <a:gd name="T7" fmla="*/ 67 h 67"/>
                </a:gdLst>
                <a:ahLst/>
                <a:cxnLst>
                  <a:cxn ang="0">
                    <a:pos x="T0" y="T1"/>
                  </a:cxn>
                  <a:cxn ang="0">
                    <a:pos x="T2" y="T3"/>
                  </a:cxn>
                  <a:cxn ang="0">
                    <a:pos x="T4" y="T5"/>
                  </a:cxn>
                  <a:cxn ang="0">
                    <a:pos x="T6" y="T7"/>
                  </a:cxn>
                </a:cxnLst>
                <a:rect l="0" t="0" r="r" b="b"/>
                <a:pathLst>
                  <a:path w="32" h="67">
                    <a:moveTo>
                      <a:pt x="0" y="67"/>
                    </a:moveTo>
                    <a:lnTo>
                      <a:pt x="32" y="28"/>
                    </a:lnTo>
                    <a:lnTo>
                      <a:pt x="0" y="0"/>
                    </a:lnTo>
                    <a:lnTo>
                      <a:pt x="0"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27" name="Freeform 600"/>
              <p:cNvSpPr/>
              <p:nvPr/>
            </p:nvSpPr>
            <p:spPr bwMode="auto">
              <a:xfrm>
                <a:off x="8715656" y="4039389"/>
                <a:ext cx="91119" cy="184997"/>
              </a:xfrm>
              <a:custGeom>
                <a:avLst/>
                <a:gdLst>
                  <a:gd name="T0" fmla="*/ 33 w 33"/>
                  <a:gd name="T1" fmla="*/ 67 h 67"/>
                  <a:gd name="T2" fmla="*/ 33 w 33"/>
                  <a:gd name="T3" fmla="*/ 0 h 67"/>
                  <a:gd name="T4" fmla="*/ 0 w 33"/>
                  <a:gd name="T5" fmla="*/ 28 h 67"/>
                  <a:gd name="T6" fmla="*/ 33 w 33"/>
                  <a:gd name="T7" fmla="*/ 67 h 67"/>
                </a:gdLst>
                <a:ahLst/>
                <a:cxnLst>
                  <a:cxn ang="0">
                    <a:pos x="T0" y="T1"/>
                  </a:cxn>
                  <a:cxn ang="0">
                    <a:pos x="T2" y="T3"/>
                  </a:cxn>
                  <a:cxn ang="0">
                    <a:pos x="T4" y="T5"/>
                  </a:cxn>
                  <a:cxn ang="0">
                    <a:pos x="T6" y="T7"/>
                  </a:cxn>
                </a:cxnLst>
                <a:rect l="0" t="0" r="r" b="b"/>
                <a:pathLst>
                  <a:path w="33" h="67">
                    <a:moveTo>
                      <a:pt x="33" y="67"/>
                    </a:moveTo>
                    <a:lnTo>
                      <a:pt x="33" y="0"/>
                    </a:lnTo>
                    <a:lnTo>
                      <a:pt x="0" y="28"/>
                    </a:lnTo>
                    <a:lnTo>
                      <a:pt x="33"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28" name="Rectangle 601"/>
              <p:cNvSpPr>
                <a:spLocks noChangeArrowheads="1"/>
              </p:cNvSpPr>
              <p:nvPr/>
            </p:nvSpPr>
            <p:spPr bwMode="auto">
              <a:xfrm>
                <a:off x="8806775" y="4232669"/>
                <a:ext cx="2762" cy="2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3200"/>
              </a:p>
            </p:txBody>
          </p:sp>
          <p:sp>
            <p:nvSpPr>
              <p:cNvPr id="229" name="Rectangle 602"/>
              <p:cNvSpPr>
                <a:spLocks noChangeArrowheads="1"/>
              </p:cNvSpPr>
              <p:nvPr/>
            </p:nvSpPr>
            <p:spPr bwMode="auto">
              <a:xfrm>
                <a:off x="8500287" y="4232669"/>
                <a:ext cx="2762" cy="2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3200"/>
              </a:p>
            </p:txBody>
          </p:sp>
          <p:sp>
            <p:nvSpPr>
              <p:cNvPr id="230" name="Freeform 603"/>
              <p:cNvSpPr/>
              <p:nvPr/>
            </p:nvSpPr>
            <p:spPr bwMode="auto">
              <a:xfrm>
                <a:off x="8503049" y="4119462"/>
                <a:ext cx="300965" cy="113208"/>
              </a:xfrm>
              <a:custGeom>
                <a:avLst/>
                <a:gdLst>
                  <a:gd name="T0" fmla="*/ 109 w 109"/>
                  <a:gd name="T1" fmla="*/ 41 h 41"/>
                  <a:gd name="T2" fmla="*/ 107 w 109"/>
                  <a:gd name="T3" fmla="*/ 41 h 41"/>
                  <a:gd name="T4" fmla="*/ 75 w 109"/>
                  <a:gd name="T5" fmla="*/ 0 h 41"/>
                  <a:gd name="T6" fmla="*/ 54 w 109"/>
                  <a:gd name="T7" fmla="*/ 17 h 41"/>
                  <a:gd name="T8" fmla="*/ 34 w 109"/>
                  <a:gd name="T9" fmla="*/ 0 h 41"/>
                  <a:gd name="T10" fmla="*/ 0 w 109"/>
                  <a:gd name="T11" fmla="*/ 41 h 41"/>
                  <a:gd name="T12" fmla="*/ 0 w 109"/>
                  <a:gd name="T13" fmla="*/ 41 h 41"/>
                  <a:gd name="T14" fmla="*/ 109 w 109"/>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
                    <a:moveTo>
                      <a:pt x="109" y="41"/>
                    </a:moveTo>
                    <a:lnTo>
                      <a:pt x="107" y="41"/>
                    </a:lnTo>
                    <a:lnTo>
                      <a:pt x="75" y="0"/>
                    </a:lnTo>
                    <a:lnTo>
                      <a:pt x="54" y="17"/>
                    </a:lnTo>
                    <a:lnTo>
                      <a:pt x="34" y="0"/>
                    </a:lnTo>
                    <a:lnTo>
                      <a:pt x="0" y="41"/>
                    </a:lnTo>
                    <a:lnTo>
                      <a:pt x="0" y="41"/>
                    </a:lnTo>
                    <a:lnTo>
                      <a:pt x="109"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31" name="Freeform 604"/>
              <p:cNvSpPr/>
              <p:nvPr/>
            </p:nvSpPr>
            <p:spPr bwMode="auto">
              <a:xfrm>
                <a:off x="8505809" y="4036627"/>
                <a:ext cx="292681" cy="118730"/>
              </a:xfrm>
              <a:custGeom>
                <a:avLst/>
                <a:gdLst>
                  <a:gd name="T0" fmla="*/ 32 w 106"/>
                  <a:gd name="T1" fmla="*/ 26 h 43"/>
                  <a:gd name="T2" fmla="*/ 33 w 106"/>
                  <a:gd name="T3" fmla="*/ 28 h 43"/>
                  <a:gd name="T4" fmla="*/ 34 w 106"/>
                  <a:gd name="T5" fmla="*/ 28 h 43"/>
                  <a:gd name="T6" fmla="*/ 53 w 106"/>
                  <a:gd name="T7" fmla="*/ 43 h 43"/>
                  <a:gd name="T8" fmla="*/ 72 w 106"/>
                  <a:gd name="T9" fmla="*/ 28 h 43"/>
                  <a:gd name="T10" fmla="*/ 72 w 106"/>
                  <a:gd name="T11" fmla="*/ 28 h 43"/>
                  <a:gd name="T12" fmla="*/ 74 w 106"/>
                  <a:gd name="T13" fmla="*/ 26 h 43"/>
                  <a:gd name="T14" fmla="*/ 106 w 106"/>
                  <a:gd name="T15" fmla="*/ 0 h 43"/>
                  <a:gd name="T16" fmla="*/ 0 w 106"/>
                  <a:gd name="T17" fmla="*/ 0 h 43"/>
                  <a:gd name="T18" fmla="*/ 32 w 106"/>
                  <a:gd name="T1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43">
                    <a:moveTo>
                      <a:pt x="32" y="26"/>
                    </a:moveTo>
                    <a:lnTo>
                      <a:pt x="33" y="28"/>
                    </a:lnTo>
                    <a:lnTo>
                      <a:pt x="34" y="28"/>
                    </a:lnTo>
                    <a:lnTo>
                      <a:pt x="53" y="43"/>
                    </a:lnTo>
                    <a:lnTo>
                      <a:pt x="72" y="28"/>
                    </a:lnTo>
                    <a:lnTo>
                      <a:pt x="72" y="28"/>
                    </a:lnTo>
                    <a:lnTo>
                      <a:pt x="74" y="26"/>
                    </a:lnTo>
                    <a:lnTo>
                      <a:pt x="106" y="0"/>
                    </a:lnTo>
                    <a:lnTo>
                      <a:pt x="0" y="0"/>
                    </a:lnTo>
                    <a:lnTo>
                      <a:pt x="32"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32" name="Freeform 605"/>
              <p:cNvSpPr/>
              <p:nvPr/>
            </p:nvSpPr>
            <p:spPr bwMode="auto">
              <a:xfrm>
                <a:off x="5879966" y="5254291"/>
                <a:ext cx="659913" cy="659913"/>
              </a:xfrm>
              <a:custGeom>
                <a:avLst/>
                <a:gdLst>
                  <a:gd name="T0" fmla="*/ 56 w 183"/>
                  <a:gd name="T1" fmla="*/ 19 h 183"/>
                  <a:gd name="T2" fmla="*/ 164 w 183"/>
                  <a:gd name="T3" fmla="*/ 56 h 183"/>
                  <a:gd name="T4" fmla="*/ 127 w 183"/>
                  <a:gd name="T5" fmla="*/ 164 h 183"/>
                  <a:gd name="T6" fmla="*/ 19 w 183"/>
                  <a:gd name="T7" fmla="*/ 127 h 183"/>
                  <a:gd name="T8" fmla="*/ 56 w 183"/>
                  <a:gd name="T9" fmla="*/ 19 h 183"/>
                </a:gdLst>
                <a:ahLst/>
                <a:cxnLst>
                  <a:cxn ang="0">
                    <a:pos x="T0" y="T1"/>
                  </a:cxn>
                  <a:cxn ang="0">
                    <a:pos x="T2" y="T3"/>
                  </a:cxn>
                  <a:cxn ang="0">
                    <a:pos x="T4" y="T5"/>
                  </a:cxn>
                  <a:cxn ang="0">
                    <a:pos x="T6" y="T7"/>
                  </a:cxn>
                  <a:cxn ang="0">
                    <a:pos x="T8" y="T9"/>
                  </a:cxn>
                </a:cxnLst>
                <a:rect l="0" t="0" r="r" b="b"/>
                <a:pathLst>
                  <a:path w="183" h="183">
                    <a:moveTo>
                      <a:pt x="56" y="19"/>
                    </a:moveTo>
                    <a:cubicBezTo>
                      <a:pt x="97" y="0"/>
                      <a:pt x="145" y="16"/>
                      <a:pt x="164" y="56"/>
                    </a:cubicBezTo>
                    <a:cubicBezTo>
                      <a:pt x="183" y="96"/>
                      <a:pt x="167" y="145"/>
                      <a:pt x="127" y="164"/>
                    </a:cubicBezTo>
                    <a:cubicBezTo>
                      <a:pt x="87" y="183"/>
                      <a:pt x="38" y="167"/>
                      <a:pt x="19" y="127"/>
                    </a:cubicBezTo>
                    <a:cubicBezTo>
                      <a:pt x="0" y="87"/>
                      <a:pt x="16" y="38"/>
                      <a:pt x="56" y="19"/>
                    </a:cubicBezTo>
                    <a:close/>
                  </a:path>
                </a:pathLst>
              </a:custGeom>
              <a:solidFill>
                <a:srgbClr val="0070C0"/>
              </a:solidFill>
              <a:ln>
                <a:noFill/>
              </a:ln>
            </p:spPr>
            <p:txBody>
              <a:bodyPr vert="horz" wrap="square" lIns="91440" tIns="45720" rIns="91440" bIns="45720" numCol="1" anchor="t" anchorCtr="0" compatLnSpc="1"/>
              <a:lstStyle/>
              <a:p>
                <a:endParaRPr lang="zh-CN" altLang="en-US" sz="3200"/>
              </a:p>
            </p:txBody>
          </p:sp>
          <p:sp>
            <p:nvSpPr>
              <p:cNvPr id="233" name="Freeform 606"/>
              <p:cNvSpPr/>
              <p:nvPr/>
            </p:nvSpPr>
            <p:spPr bwMode="auto">
              <a:xfrm>
                <a:off x="6122946" y="5403393"/>
                <a:ext cx="176713" cy="358948"/>
              </a:xfrm>
              <a:custGeom>
                <a:avLst/>
                <a:gdLst>
                  <a:gd name="T0" fmla="*/ 11 w 49"/>
                  <a:gd name="T1" fmla="*/ 20 h 99"/>
                  <a:gd name="T2" fmla="*/ 11 w 49"/>
                  <a:gd name="T3" fmla="*/ 34 h 99"/>
                  <a:gd name="T4" fmla="*/ 0 w 49"/>
                  <a:gd name="T5" fmla="*/ 34 h 99"/>
                  <a:gd name="T6" fmla="*/ 0 w 49"/>
                  <a:gd name="T7" fmla="*/ 51 h 99"/>
                  <a:gd name="T8" fmla="*/ 11 w 49"/>
                  <a:gd name="T9" fmla="*/ 51 h 99"/>
                  <a:gd name="T10" fmla="*/ 11 w 49"/>
                  <a:gd name="T11" fmla="*/ 99 h 99"/>
                  <a:gd name="T12" fmla="*/ 32 w 49"/>
                  <a:gd name="T13" fmla="*/ 99 h 99"/>
                  <a:gd name="T14" fmla="*/ 32 w 49"/>
                  <a:gd name="T15" fmla="*/ 51 h 99"/>
                  <a:gd name="T16" fmla="*/ 47 w 49"/>
                  <a:gd name="T17" fmla="*/ 51 h 99"/>
                  <a:gd name="T18" fmla="*/ 49 w 49"/>
                  <a:gd name="T19" fmla="*/ 34 h 99"/>
                  <a:gd name="T20" fmla="*/ 32 w 49"/>
                  <a:gd name="T21" fmla="*/ 34 h 99"/>
                  <a:gd name="T22" fmla="*/ 32 w 49"/>
                  <a:gd name="T23" fmla="*/ 22 h 99"/>
                  <a:gd name="T24" fmla="*/ 37 w 49"/>
                  <a:gd name="T25" fmla="*/ 18 h 99"/>
                  <a:gd name="T26" fmla="*/ 49 w 49"/>
                  <a:gd name="T27" fmla="*/ 18 h 99"/>
                  <a:gd name="T28" fmla="*/ 49 w 49"/>
                  <a:gd name="T29" fmla="*/ 0 h 99"/>
                  <a:gd name="T30" fmla="*/ 33 w 49"/>
                  <a:gd name="T31" fmla="*/ 0 h 99"/>
                  <a:gd name="T32" fmla="*/ 11 w 49"/>
                  <a:gd name="T33" fmla="*/ 2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9">
                    <a:moveTo>
                      <a:pt x="11" y="20"/>
                    </a:moveTo>
                    <a:cubicBezTo>
                      <a:pt x="11" y="22"/>
                      <a:pt x="11" y="34"/>
                      <a:pt x="11" y="34"/>
                    </a:cubicBezTo>
                    <a:cubicBezTo>
                      <a:pt x="0" y="34"/>
                      <a:pt x="0" y="34"/>
                      <a:pt x="0" y="34"/>
                    </a:cubicBezTo>
                    <a:cubicBezTo>
                      <a:pt x="0" y="51"/>
                      <a:pt x="0" y="51"/>
                      <a:pt x="0" y="51"/>
                    </a:cubicBezTo>
                    <a:cubicBezTo>
                      <a:pt x="11" y="51"/>
                      <a:pt x="11" y="51"/>
                      <a:pt x="11" y="51"/>
                    </a:cubicBezTo>
                    <a:cubicBezTo>
                      <a:pt x="11" y="99"/>
                      <a:pt x="11" y="99"/>
                      <a:pt x="11" y="99"/>
                    </a:cubicBezTo>
                    <a:cubicBezTo>
                      <a:pt x="32" y="99"/>
                      <a:pt x="32" y="99"/>
                      <a:pt x="32" y="99"/>
                    </a:cubicBezTo>
                    <a:cubicBezTo>
                      <a:pt x="32" y="51"/>
                      <a:pt x="32" y="51"/>
                      <a:pt x="32" y="51"/>
                    </a:cubicBezTo>
                    <a:cubicBezTo>
                      <a:pt x="47" y="51"/>
                      <a:pt x="47" y="51"/>
                      <a:pt x="47" y="51"/>
                    </a:cubicBezTo>
                    <a:cubicBezTo>
                      <a:pt x="47" y="51"/>
                      <a:pt x="48" y="43"/>
                      <a:pt x="49" y="34"/>
                    </a:cubicBezTo>
                    <a:cubicBezTo>
                      <a:pt x="47" y="34"/>
                      <a:pt x="32" y="34"/>
                      <a:pt x="32" y="34"/>
                    </a:cubicBezTo>
                    <a:cubicBezTo>
                      <a:pt x="32" y="34"/>
                      <a:pt x="32" y="24"/>
                      <a:pt x="32" y="22"/>
                    </a:cubicBezTo>
                    <a:cubicBezTo>
                      <a:pt x="32" y="20"/>
                      <a:pt x="35" y="18"/>
                      <a:pt x="37" y="18"/>
                    </a:cubicBezTo>
                    <a:cubicBezTo>
                      <a:pt x="39" y="18"/>
                      <a:pt x="44" y="18"/>
                      <a:pt x="49" y="18"/>
                    </a:cubicBezTo>
                    <a:cubicBezTo>
                      <a:pt x="49" y="15"/>
                      <a:pt x="49" y="7"/>
                      <a:pt x="49" y="0"/>
                    </a:cubicBezTo>
                    <a:cubicBezTo>
                      <a:pt x="43" y="0"/>
                      <a:pt x="36" y="0"/>
                      <a:pt x="33" y="0"/>
                    </a:cubicBezTo>
                    <a:cubicBezTo>
                      <a:pt x="10" y="0"/>
                      <a:pt x="11" y="17"/>
                      <a:pt x="11" y="2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34" name="Freeform 608"/>
              <p:cNvSpPr/>
              <p:nvPr/>
            </p:nvSpPr>
            <p:spPr bwMode="auto">
              <a:xfrm>
                <a:off x="6688979" y="2192186"/>
                <a:ext cx="662674" cy="659913"/>
              </a:xfrm>
              <a:custGeom>
                <a:avLst/>
                <a:gdLst>
                  <a:gd name="T0" fmla="*/ 57 w 184"/>
                  <a:gd name="T1" fmla="*/ 19 h 183"/>
                  <a:gd name="T2" fmla="*/ 165 w 184"/>
                  <a:gd name="T3" fmla="*/ 56 h 183"/>
                  <a:gd name="T4" fmla="*/ 127 w 184"/>
                  <a:gd name="T5" fmla="*/ 164 h 183"/>
                  <a:gd name="T6" fmla="*/ 20 w 184"/>
                  <a:gd name="T7" fmla="*/ 127 h 183"/>
                  <a:gd name="T8" fmla="*/ 57 w 184"/>
                  <a:gd name="T9" fmla="*/ 19 h 183"/>
                </a:gdLst>
                <a:ahLst/>
                <a:cxnLst>
                  <a:cxn ang="0">
                    <a:pos x="T0" y="T1"/>
                  </a:cxn>
                  <a:cxn ang="0">
                    <a:pos x="T2" y="T3"/>
                  </a:cxn>
                  <a:cxn ang="0">
                    <a:pos x="T4" y="T5"/>
                  </a:cxn>
                  <a:cxn ang="0">
                    <a:pos x="T6" y="T7"/>
                  </a:cxn>
                  <a:cxn ang="0">
                    <a:pos x="T8" y="T9"/>
                  </a:cxn>
                </a:cxnLst>
                <a:rect l="0" t="0" r="r" b="b"/>
                <a:pathLst>
                  <a:path w="184" h="183">
                    <a:moveTo>
                      <a:pt x="57" y="19"/>
                    </a:moveTo>
                    <a:cubicBezTo>
                      <a:pt x="97" y="0"/>
                      <a:pt x="145" y="16"/>
                      <a:pt x="165" y="56"/>
                    </a:cubicBezTo>
                    <a:cubicBezTo>
                      <a:pt x="184" y="96"/>
                      <a:pt x="167" y="145"/>
                      <a:pt x="127" y="164"/>
                    </a:cubicBezTo>
                    <a:cubicBezTo>
                      <a:pt x="87" y="183"/>
                      <a:pt x="39" y="167"/>
                      <a:pt x="20" y="127"/>
                    </a:cubicBezTo>
                    <a:cubicBezTo>
                      <a:pt x="0" y="87"/>
                      <a:pt x="17" y="38"/>
                      <a:pt x="57" y="19"/>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zh-CN" altLang="en-US" sz="3200"/>
              </a:p>
            </p:txBody>
          </p:sp>
          <p:sp>
            <p:nvSpPr>
              <p:cNvPr id="235" name="Freeform 609"/>
              <p:cNvSpPr>
                <a:spLocks noEditPoints="1"/>
              </p:cNvSpPr>
              <p:nvPr/>
            </p:nvSpPr>
            <p:spPr bwMode="auto">
              <a:xfrm>
                <a:off x="6846363" y="2379943"/>
                <a:ext cx="347904" cy="284398"/>
              </a:xfrm>
              <a:custGeom>
                <a:avLst/>
                <a:gdLst>
                  <a:gd name="T0" fmla="*/ 89 w 96"/>
                  <a:gd name="T1" fmla="*/ 23 h 79"/>
                  <a:gd name="T2" fmla="*/ 70 w 96"/>
                  <a:gd name="T3" fmla="*/ 33 h 79"/>
                  <a:gd name="T4" fmla="*/ 77 w 96"/>
                  <a:gd name="T5" fmla="*/ 10 h 79"/>
                  <a:gd name="T6" fmla="*/ 70 w 96"/>
                  <a:gd name="T7" fmla="*/ 53 h 79"/>
                  <a:gd name="T8" fmla="*/ 70 w 96"/>
                  <a:gd name="T9" fmla="*/ 75 h 79"/>
                  <a:gd name="T10" fmla="*/ 72 w 96"/>
                  <a:gd name="T11" fmla="*/ 48 h 79"/>
                  <a:gd name="T12" fmla="*/ 96 w 96"/>
                  <a:gd name="T13" fmla="*/ 65 h 79"/>
                  <a:gd name="T14" fmla="*/ 77 w 96"/>
                  <a:gd name="T15" fmla="*/ 39 h 79"/>
                  <a:gd name="T16" fmla="*/ 70 w 96"/>
                  <a:gd name="T17" fmla="*/ 40 h 79"/>
                  <a:gd name="T18" fmla="*/ 66 w 96"/>
                  <a:gd name="T19" fmla="*/ 28 h 79"/>
                  <a:gd name="T20" fmla="*/ 68 w 96"/>
                  <a:gd name="T21" fmla="*/ 13 h 79"/>
                  <a:gd name="T22" fmla="*/ 70 w 96"/>
                  <a:gd name="T23" fmla="*/ 33 h 79"/>
                  <a:gd name="T24" fmla="*/ 70 w 96"/>
                  <a:gd name="T25" fmla="*/ 40 h 79"/>
                  <a:gd name="T26" fmla="*/ 70 w 96"/>
                  <a:gd name="T27" fmla="*/ 37 h 79"/>
                  <a:gd name="T28" fmla="*/ 61 w 96"/>
                  <a:gd name="T29" fmla="*/ 34 h 79"/>
                  <a:gd name="T30" fmla="*/ 35 w 96"/>
                  <a:gd name="T31" fmla="*/ 34 h 79"/>
                  <a:gd name="T32" fmla="*/ 27 w 96"/>
                  <a:gd name="T33" fmla="*/ 75 h 79"/>
                  <a:gd name="T34" fmla="*/ 70 w 96"/>
                  <a:gd name="T35" fmla="*/ 75 h 79"/>
                  <a:gd name="T36" fmla="*/ 27 w 96"/>
                  <a:gd name="T37" fmla="*/ 40 h 79"/>
                  <a:gd name="T38" fmla="*/ 28 w 96"/>
                  <a:gd name="T39" fmla="*/ 36 h 79"/>
                  <a:gd name="T40" fmla="*/ 27 w 96"/>
                  <a:gd name="T41" fmla="*/ 33 h 79"/>
                  <a:gd name="T42" fmla="*/ 28 w 96"/>
                  <a:gd name="T43" fmla="*/ 13 h 79"/>
                  <a:gd name="T44" fmla="*/ 30 w 96"/>
                  <a:gd name="T45" fmla="*/ 28 h 79"/>
                  <a:gd name="T46" fmla="*/ 48 w 96"/>
                  <a:gd name="T47" fmla="*/ 0 h 79"/>
                  <a:gd name="T48" fmla="*/ 48 w 96"/>
                  <a:gd name="T49" fmla="*/ 34 h 79"/>
                  <a:gd name="T50" fmla="*/ 48 w 96"/>
                  <a:gd name="T51" fmla="*/ 0 h 79"/>
                  <a:gd name="T52" fmla="*/ 27 w 96"/>
                  <a:gd name="T53" fmla="*/ 33 h 79"/>
                  <a:gd name="T54" fmla="*/ 7 w 96"/>
                  <a:gd name="T55" fmla="*/ 23 h 79"/>
                  <a:gd name="T56" fmla="*/ 27 w 96"/>
                  <a:gd name="T57" fmla="*/ 12 h 79"/>
                  <a:gd name="T58" fmla="*/ 27 w 96"/>
                  <a:gd name="T59" fmla="*/ 40 h 79"/>
                  <a:gd name="T60" fmla="*/ 19 w 96"/>
                  <a:gd name="T61" fmla="*/ 69 h 79"/>
                  <a:gd name="T62" fmla="*/ 9 w 96"/>
                  <a:gd name="T63" fmla="*/ 36 h 79"/>
                  <a:gd name="T64" fmla="*/ 27 w 96"/>
                  <a:gd name="T65" fmla="*/ 37 h 79"/>
                  <a:gd name="T66" fmla="*/ 23 w 96"/>
                  <a:gd name="T67" fmla="*/ 73 h 79"/>
                  <a:gd name="T68" fmla="*/ 27 w 96"/>
                  <a:gd name="T69" fmla="*/ 5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79">
                    <a:moveTo>
                      <a:pt x="77" y="10"/>
                    </a:moveTo>
                    <a:cubicBezTo>
                      <a:pt x="84" y="10"/>
                      <a:pt x="89" y="16"/>
                      <a:pt x="89" y="23"/>
                    </a:cubicBezTo>
                    <a:cubicBezTo>
                      <a:pt x="89" y="30"/>
                      <a:pt x="84" y="35"/>
                      <a:pt x="77" y="35"/>
                    </a:cubicBezTo>
                    <a:cubicBezTo>
                      <a:pt x="74" y="35"/>
                      <a:pt x="72" y="34"/>
                      <a:pt x="70" y="33"/>
                    </a:cubicBezTo>
                    <a:cubicBezTo>
                      <a:pt x="70" y="12"/>
                      <a:pt x="70" y="12"/>
                      <a:pt x="70" y="12"/>
                    </a:cubicBezTo>
                    <a:cubicBezTo>
                      <a:pt x="72" y="11"/>
                      <a:pt x="74" y="10"/>
                      <a:pt x="77" y="10"/>
                    </a:cubicBezTo>
                    <a:close/>
                    <a:moveTo>
                      <a:pt x="70" y="75"/>
                    </a:moveTo>
                    <a:cubicBezTo>
                      <a:pt x="70" y="53"/>
                      <a:pt x="70" y="53"/>
                      <a:pt x="70" y="53"/>
                    </a:cubicBezTo>
                    <a:cubicBezTo>
                      <a:pt x="71" y="59"/>
                      <a:pt x="72" y="66"/>
                      <a:pt x="74" y="73"/>
                    </a:cubicBezTo>
                    <a:cubicBezTo>
                      <a:pt x="72" y="74"/>
                      <a:pt x="71" y="74"/>
                      <a:pt x="70" y="75"/>
                    </a:cubicBezTo>
                    <a:close/>
                    <a:moveTo>
                      <a:pt x="70" y="40"/>
                    </a:moveTo>
                    <a:cubicBezTo>
                      <a:pt x="71" y="43"/>
                      <a:pt x="72" y="45"/>
                      <a:pt x="72" y="48"/>
                    </a:cubicBezTo>
                    <a:cubicBezTo>
                      <a:pt x="74" y="55"/>
                      <a:pt x="76" y="62"/>
                      <a:pt x="77" y="69"/>
                    </a:cubicBezTo>
                    <a:cubicBezTo>
                      <a:pt x="84" y="69"/>
                      <a:pt x="90" y="67"/>
                      <a:pt x="96" y="65"/>
                    </a:cubicBezTo>
                    <a:cubicBezTo>
                      <a:pt x="94" y="52"/>
                      <a:pt x="91" y="39"/>
                      <a:pt x="87" y="36"/>
                    </a:cubicBezTo>
                    <a:cubicBezTo>
                      <a:pt x="84" y="38"/>
                      <a:pt x="81" y="39"/>
                      <a:pt x="77" y="39"/>
                    </a:cubicBezTo>
                    <a:cubicBezTo>
                      <a:pt x="74" y="39"/>
                      <a:pt x="72" y="38"/>
                      <a:pt x="70" y="37"/>
                    </a:cubicBezTo>
                    <a:lnTo>
                      <a:pt x="70" y="40"/>
                    </a:lnTo>
                    <a:close/>
                    <a:moveTo>
                      <a:pt x="70" y="33"/>
                    </a:moveTo>
                    <a:cubicBezTo>
                      <a:pt x="68" y="32"/>
                      <a:pt x="66" y="30"/>
                      <a:pt x="66" y="28"/>
                    </a:cubicBezTo>
                    <a:cubicBezTo>
                      <a:pt x="68" y="25"/>
                      <a:pt x="69" y="21"/>
                      <a:pt x="69" y="17"/>
                    </a:cubicBezTo>
                    <a:cubicBezTo>
                      <a:pt x="69" y="16"/>
                      <a:pt x="69" y="14"/>
                      <a:pt x="68" y="13"/>
                    </a:cubicBezTo>
                    <a:cubicBezTo>
                      <a:pt x="69" y="13"/>
                      <a:pt x="69" y="13"/>
                      <a:pt x="70" y="12"/>
                    </a:cubicBezTo>
                    <a:cubicBezTo>
                      <a:pt x="70" y="33"/>
                      <a:pt x="70" y="33"/>
                      <a:pt x="70" y="33"/>
                    </a:cubicBezTo>
                    <a:close/>
                    <a:moveTo>
                      <a:pt x="70" y="37"/>
                    </a:moveTo>
                    <a:cubicBezTo>
                      <a:pt x="70" y="40"/>
                      <a:pt x="70" y="40"/>
                      <a:pt x="70" y="40"/>
                    </a:cubicBezTo>
                    <a:cubicBezTo>
                      <a:pt x="69" y="39"/>
                      <a:pt x="68" y="37"/>
                      <a:pt x="68" y="36"/>
                    </a:cubicBezTo>
                    <a:cubicBezTo>
                      <a:pt x="68" y="37"/>
                      <a:pt x="69" y="37"/>
                      <a:pt x="70" y="37"/>
                    </a:cubicBezTo>
                    <a:close/>
                    <a:moveTo>
                      <a:pt x="70" y="53"/>
                    </a:moveTo>
                    <a:cubicBezTo>
                      <a:pt x="67" y="44"/>
                      <a:pt x="65" y="37"/>
                      <a:pt x="61" y="34"/>
                    </a:cubicBezTo>
                    <a:cubicBezTo>
                      <a:pt x="58" y="37"/>
                      <a:pt x="53" y="39"/>
                      <a:pt x="48" y="39"/>
                    </a:cubicBezTo>
                    <a:cubicBezTo>
                      <a:pt x="43" y="39"/>
                      <a:pt x="38" y="37"/>
                      <a:pt x="35" y="34"/>
                    </a:cubicBezTo>
                    <a:cubicBezTo>
                      <a:pt x="31" y="37"/>
                      <a:pt x="29" y="44"/>
                      <a:pt x="27" y="53"/>
                    </a:cubicBezTo>
                    <a:cubicBezTo>
                      <a:pt x="27" y="75"/>
                      <a:pt x="27" y="75"/>
                      <a:pt x="27" y="75"/>
                    </a:cubicBezTo>
                    <a:cubicBezTo>
                      <a:pt x="33" y="77"/>
                      <a:pt x="40" y="79"/>
                      <a:pt x="48" y="79"/>
                    </a:cubicBezTo>
                    <a:cubicBezTo>
                      <a:pt x="56" y="79"/>
                      <a:pt x="63" y="77"/>
                      <a:pt x="70" y="75"/>
                    </a:cubicBezTo>
                    <a:cubicBezTo>
                      <a:pt x="70" y="53"/>
                      <a:pt x="70" y="53"/>
                      <a:pt x="70" y="53"/>
                    </a:cubicBezTo>
                    <a:close/>
                    <a:moveTo>
                      <a:pt x="27" y="40"/>
                    </a:moveTo>
                    <a:cubicBezTo>
                      <a:pt x="27" y="37"/>
                      <a:pt x="27" y="37"/>
                      <a:pt x="27" y="37"/>
                    </a:cubicBezTo>
                    <a:cubicBezTo>
                      <a:pt x="27" y="37"/>
                      <a:pt x="28" y="37"/>
                      <a:pt x="28" y="36"/>
                    </a:cubicBezTo>
                    <a:cubicBezTo>
                      <a:pt x="28" y="37"/>
                      <a:pt x="27" y="39"/>
                      <a:pt x="27" y="40"/>
                    </a:cubicBezTo>
                    <a:close/>
                    <a:moveTo>
                      <a:pt x="27" y="33"/>
                    </a:moveTo>
                    <a:cubicBezTo>
                      <a:pt x="27" y="12"/>
                      <a:pt x="27" y="12"/>
                      <a:pt x="27" y="12"/>
                    </a:cubicBezTo>
                    <a:cubicBezTo>
                      <a:pt x="27" y="13"/>
                      <a:pt x="27" y="13"/>
                      <a:pt x="28" y="13"/>
                    </a:cubicBezTo>
                    <a:cubicBezTo>
                      <a:pt x="27" y="14"/>
                      <a:pt x="27" y="16"/>
                      <a:pt x="27" y="17"/>
                    </a:cubicBezTo>
                    <a:cubicBezTo>
                      <a:pt x="27" y="21"/>
                      <a:pt x="28" y="25"/>
                      <a:pt x="30" y="28"/>
                    </a:cubicBezTo>
                    <a:cubicBezTo>
                      <a:pt x="30" y="30"/>
                      <a:pt x="28" y="32"/>
                      <a:pt x="27" y="33"/>
                    </a:cubicBezTo>
                    <a:close/>
                    <a:moveTo>
                      <a:pt x="48" y="0"/>
                    </a:moveTo>
                    <a:cubicBezTo>
                      <a:pt x="57" y="0"/>
                      <a:pt x="65" y="8"/>
                      <a:pt x="65" y="17"/>
                    </a:cubicBezTo>
                    <a:cubicBezTo>
                      <a:pt x="65" y="26"/>
                      <a:pt x="57" y="34"/>
                      <a:pt x="48" y="34"/>
                    </a:cubicBezTo>
                    <a:cubicBezTo>
                      <a:pt x="39" y="34"/>
                      <a:pt x="31" y="26"/>
                      <a:pt x="31" y="17"/>
                    </a:cubicBezTo>
                    <a:cubicBezTo>
                      <a:pt x="31" y="8"/>
                      <a:pt x="39" y="0"/>
                      <a:pt x="48" y="0"/>
                    </a:cubicBezTo>
                    <a:close/>
                    <a:moveTo>
                      <a:pt x="27" y="12"/>
                    </a:moveTo>
                    <a:cubicBezTo>
                      <a:pt x="27" y="33"/>
                      <a:pt x="27" y="33"/>
                      <a:pt x="27" y="33"/>
                    </a:cubicBezTo>
                    <a:cubicBezTo>
                      <a:pt x="24" y="34"/>
                      <a:pt x="22" y="35"/>
                      <a:pt x="19" y="35"/>
                    </a:cubicBezTo>
                    <a:cubicBezTo>
                      <a:pt x="12" y="35"/>
                      <a:pt x="7" y="30"/>
                      <a:pt x="7" y="23"/>
                    </a:cubicBezTo>
                    <a:cubicBezTo>
                      <a:pt x="7" y="16"/>
                      <a:pt x="12" y="10"/>
                      <a:pt x="19" y="10"/>
                    </a:cubicBezTo>
                    <a:cubicBezTo>
                      <a:pt x="22" y="10"/>
                      <a:pt x="24" y="11"/>
                      <a:pt x="27" y="12"/>
                    </a:cubicBezTo>
                    <a:close/>
                    <a:moveTo>
                      <a:pt x="27" y="37"/>
                    </a:moveTo>
                    <a:cubicBezTo>
                      <a:pt x="27" y="40"/>
                      <a:pt x="27" y="40"/>
                      <a:pt x="27" y="40"/>
                    </a:cubicBezTo>
                    <a:cubicBezTo>
                      <a:pt x="25" y="43"/>
                      <a:pt x="24" y="45"/>
                      <a:pt x="24" y="48"/>
                    </a:cubicBezTo>
                    <a:cubicBezTo>
                      <a:pt x="22" y="55"/>
                      <a:pt x="20" y="62"/>
                      <a:pt x="19" y="69"/>
                    </a:cubicBezTo>
                    <a:cubicBezTo>
                      <a:pt x="12" y="69"/>
                      <a:pt x="6" y="67"/>
                      <a:pt x="0" y="65"/>
                    </a:cubicBezTo>
                    <a:cubicBezTo>
                      <a:pt x="2" y="52"/>
                      <a:pt x="5" y="39"/>
                      <a:pt x="9" y="36"/>
                    </a:cubicBezTo>
                    <a:cubicBezTo>
                      <a:pt x="12" y="38"/>
                      <a:pt x="15" y="39"/>
                      <a:pt x="19" y="39"/>
                    </a:cubicBezTo>
                    <a:cubicBezTo>
                      <a:pt x="22" y="39"/>
                      <a:pt x="24" y="38"/>
                      <a:pt x="27" y="37"/>
                    </a:cubicBezTo>
                    <a:close/>
                    <a:moveTo>
                      <a:pt x="27" y="53"/>
                    </a:moveTo>
                    <a:cubicBezTo>
                      <a:pt x="25" y="59"/>
                      <a:pt x="24" y="66"/>
                      <a:pt x="23" y="73"/>
                    </a:cubicBezTo>
                    <a:cubicBezTo>
                      <a:pt x="24" y="74"/>
                      <a:pt x="25" y="74"/>
                      <a:pt x="27" y="75"/>
                    </a:cubicBezTo>
                    <a:lnTo>
                      <a:pt x="27" y="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36" name="Freeform 610"/>
              <p:cNvSpPr/>
              <p:nvPr/>
            </p:nvSpPr>
            <p:spPr bwMode="auto">
              <a:xfrm>
                <a:off x="8859235" y="3017766"/>
                <a:ext cx="665436" cy="665436"/>
              </a:xfrm>
              <a:custGeom>
                <a:avLst/>
                <a:gdLst>
                  <a:gd name="T0" fmla="*/ 57 w 184"/>
                  <a:gd name="T1" fmla="*/ 20 h 184"/>
                  <a:gd name="T2" fmla="*/ 165 w 184"/>
                  <a:gd name="T3" fmla="*/ 57 h 184"/>
                  <a:gd name="T4" fmla="*/ 127 w 184"/>
                  <a:gd name="T5" fmla="*/ 165 h 184"/>
                  <a:gd name="T6" fmla="*/ 20 w 184"/>
                  <a:gd name="T7" fmla="*/ 127 h 184"/>
                  <a:gd name="T8" fmla="*/ 57 w 184"/>
                  <a:gd name="T9" fmla="*/ 20 h 184"/>
                </a:gdLst>
                <a:ahLst/>
                <a:cxnLst>
                  <a:cxn ang="0">
                    <a:pos x="T0" y="T1"/>
                  </a:cxn>
                  <a:cxn ang="0">
                    <a:pos x="T2" y="T3"/>
                  </a:cxn>
                  <a:cxn ang="0">
                    <a:pos x="T4" y="T5"/>
                  </a:cxn>
                  <a:cxn ang="0">
                    <a:pos x="T6" y="T7"/>
                  </a:cxn>
                  <a:cxn ang="0">
                    <a:pos x="T8" y="T9"/>
                  </a:cxn>
                </a:cxnLst>
                <a:rect l="0" t="0" r="r" b="b"/>
                <a:pathLst>
                  <a:path w="184" h="184">
                    <a:moveTo>
                      <a:pt x="57" y="20"/>
                    </a:moveTo>
                    <a:cubicBezTo>
                      <a:pt x="97" y="0"/>
                      <a:pt x="145" y="17"/>
                      <a:pt x="165" y="57"/>
                    </a:cubicBezTo>
                    <a:cubicBezTo>
                      <a:pt x="184" y="97"/>
                      <a:pt x="167" y="145"/>
                      <a:pt x="127" y="165"/>
                    </a:cubicBezTo>
                    <a:cubicBezTo>
                      <a:pt x="87" y="184"/>
                      <a:pt x="39" y="167"/>
                      <a:pt x="20" y="127"/>
                    </a:cubicBezTo>
                    <a:cubicBezTo>
                      <a:pt x="0" y="87"/>
                      <a:pt x="17" y="39"/>
                      <a:pt x="57" y="20"/>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zh-CN" altLang="en-US" sz="3200"/>
              </a:p>
            </p:txBody>
          </p:sp>
          <p:sp>
            <p:nvSpPr>
              <p:cNvPr id="237" name="Freeform 611"/>
              <p:cNvSpPr>
                <a:spLocks noEditPoints="1"/>
              </p:cNvSpPr>
              <p:nvPr/>
            </p:nvSpPr>
            <p:spPr bwMode="auto">
              <a:xfrm>
                <a:off x="9033186" y="3233135"/>
                <a:ext cx="317532" cy="237458"/>
              </a:xfrm>
              <a:custGeom>
                <a:avLst/>
                <a:gdLst>
                  <a:gd name="T0" fmla="*/ 62 w 88"/>
                  <a:gd name="T1" fmla="*/ 2 h 66"/>
                  <a:gd name="T2" fmla="*/ 88 w 88"/>
                  <a:gd name="T3" fmla="*/ 31 h 66"/>
                  <a:gd name="T4" fmla="*/ 75 w 88"/>
                  <a:gd name="T5" fmla="*/ 53 h 66"/>
                  <a:gd name="T6" fmla="*/ 85 w 88"/>
                  <a:gd name="T7" fmla="*/ 66 h 66"/>
                  <a:gd name="T8" fmla="*/ 62 w 88"/>
                  <a:gd name="T9" fmla="*/ 59 h 66"/>
                  <a:gd name="T10" fmla="*/ 62 w 88"/>
                  <a:gd name="T11" fmla="*/ 35 h 66"/>
                  <a:gd name="T12" fmla="*/ 62 w 88"/>
                  <a:gd name="T13" fmla="*/ 35 h 66"/>
                  <a:gd name="T14" fmla="*/ 66 w 88"/>
                  <a:gd name="T15" fmla="*/ 31 h 66"/>
                  <a:gd name="T16" fmla="*/ 62 w 88"/>
                  <a:gd name="T17" fmla="*/ 28 h 66"/>
                  <a:gd name="T18" fmla="*/ 62 w 88"/>
                  <a:gd name="T19" fmla="*/ 28 h 66"/>
                  <a:gd name="T20" fmla="*/ 62 w 88"/>
                  <a:gd name="T21" fmla="*/ 2 h 66"/>
                  <a:gd name="T22" fmla="*/ 45 w 88"/>
                  <a:gd name="T23" fmla="*/ 0 h 66"/>
                  <a:gd name="T24" fmla="*/ 62 w 88"/>
                  <a:gd name="T25" fmla="*/ 2 h 66"/>
                  <a:gd name="T26" fmla="*/ 62 w 88"/>
                  <a:gd name="T27" fmla="*/ 28 h 66"/>
                  <a:gd name="T28" fmla="*/ 59 w 88"/>
                  <a:gd name="T29" fmla="*/ 31 h 66"/>
                  <a:gd name="T30" fmla="*/ 62 w 88"/>
                  <a:gd name="T31" fmla="*/ 35 h 66"/>
                  <a:gd name="T32" fmla="*/ 62 w 88"/>
                  <a:gd name="T33" fmla="*/ 59 h 66"/>
                  <a:gd name="T34" fmla="*/ 62 w 88"/>
                  <a:gd name="T35" fmla="*/ 59 h 66"/>
                  <a:gd name="T36" fmla="*/ 45 w 88"/>
                  <a:gd name="T37" fmla="*/ 61 h 66"/>
                  <a:gd name="T38" fmla="*/ 45 w 88"/>
                  <a:gd name="T39" fmla="*/ 35 h 66"/>
                  <a:gd name="T40" fmla="*/ 45 w 88"/>
                  <a:gd name="T41" fmla="*/ 35 h 66"/>
                  <a:gd name="T42" fmla="*/ 48 w 88"/>
                  <a:gd name="T43" fmla="*/ 31 h 66"/>
                  <a:gd name="T44" fmla="*/ 45 w 88"/>
                  <a:gd name="T45" fmla="*/ 28 h 66"/>
                  <a:gd name="T46" fmla="*/ 45 w 88"/>
                  <a:gd name="T47" fmla="*/ 28 h 66"/>
                  <a:gd name="T48" fmla="*/ 45 w 88"/>
                  <a:gd name="T49" fmla="*/ 0 h 66"/>
                  <a:gd name="T50" fmla="*/ 44 w 88"/>
                  <a:gd name="T51" fmla="*/ 0 h 66"/>
                  <a:gd name="T52" fmla="*/ 45 w 88"/>
                  <a:gd name="T53" fmla="*/ 0 h 66"/>
                  <a:gd name="T54" fmla="*/ 45 w 88"/>
                  <a:gd name="T55" fmla="*/ 28 h 66"/>
                  <a:gd name="T56" fmla="*/ 42 w 88"/>
                  <a:gd name="T57" fmla="*/ 31 h 66"/>
                  <a:gd name="T58" fmla="*/ 45 w 88"/>
                  <a:gd name="T59" fmla="*/ 35 h 66"/>
                  <a:gd name="T60" fmla="*/ 45 w 88"/>
                  <a:gd name="T61" fmla="*/ 61 h 66"/>
                  <a:gd name="T62" fmla="*/ 44 w 88"/>
                  <a:gd name="T63" fmla="*/ 61 h 66"/>
                  <a:gd name="T64" fmla="*/ 28 w 88"/>
                  <a:gd name="T65" fmla="*/ 59 h 66"/>
                  <a:gd name="T66" fmla="*/ 28 w 88"/>
                  <a:gd name="T67" fmla="*/ 35 h 66"/>
                  <a:gd name="T68" fmla="*/ 28 w 88"/>
                  <a:gd name="T69" fmla="*/ 35 h 66"/>
                  <a:gd name="T70" fmla="*/ 31 w 88"/>
                  <a:gd name="T71" fmla="*/ 31 h 66"/>
                  <a:gd name="T72" fmla="*/ 28 w 88"/>
                  <a:gd name="T73" fmla="*/ 28 h 66"/>
                  <a:gd name="T74" fmla="*/ 28 w 88"/>
                  <a:gd name="T75" fmla="*/ 28 h 66"/>
                  <a:gd name="T76" fmla="*/ 28 w 88"/>
                  <a:gd name="T77" fmla="*/ 2 h 66"/>
                  <a:gd name="T78" fmla="*/ 44 w 88"/>
                  <a:gd name="T79" fmla="*/ 0 h 66"/>
                  <a:gd name="T80" fmla="*/ 28 w 88"/>
                  <a:gd name="T81" fmla="*/ 59 h 66"/>
                  <a:gd name="T82" fmla="*/ 0 w 88"/>
                  <a:gd name="T83" fmla="*/ 31 h 66"/>
                  <a:gd name="T84" fmla="*/ 28 w 88"/>
                  <a:gd name="T85" fmla="*/ 2 h 66"/>
                  <a:gd name="T86" fmla="*/ 28 w 88"/>
                  <a:gd name="T87" fmla="*/ 28 h 66"/>
                  <a:gd name="T88" fmla="*/ 24 w 88"/>
                  <a:gd name="T89" fmla="*/ 31 h 66"/>
                  <a:gd name="T90" fmla="*/ 28 w 88"/>
                  <a:gd name="T91" fmla="*/ 35 h 66"/>
                  <a:gd name="T92" fmla="*/ 28 w 88"/>
                  <a:gd name="T93"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66">
                    <a:moveTo>
                      <a:pt x="62" y="2"/>
                    </a:moveTo>
                    <a:cubicBezTo>
                      <a:pt x="78" y="7"/>
                      <a:pt x="88" y="18"/>
                      <a:pt x="88" y="31"/>
                    </a:cubicBezTo>
                    <a:cubicBezTo>
                      <a:pt x="88" y="39"/>
                      <a:pt x="83" y="47"/>
                      <a:pt x="75" y="53"/>
                    </a:cubicBezTo>
                    <a:cubicBezTo>
                      <a:pt x="85" y="66"/>
                      <a:pt x="85" y="66"/>
                      <a:pt x="85" y="66"/>
                    </a:cubicBezTo>
                    <a:cubicBezTo>
                      <a:pt x="62" y="59"/>
                      <a:pt x="62" y="59"/>
                      <a:pt x="62" y="59"/>
                    </a:cubicBezTo>
                    <a:cubicBezTo>
                      <a:pt x="62" y="35"/>
                      <a:pt x="62" y="35"/>
                      <a:pt x="62" y="35"/>
                    </a:cubicBezTo>
                    <a:cubicBezTo>
                      <a:pt x="62" y="35"/>
                      <a:pt x="62" y="35"/>
                      <a:pt x="62" y="35"/>
                    </a:cubicBezTo>
                    <a:cubicBezTo>
                      <a:pt x="64" y="35"/>
                      <a:pt x="66" y="33"/>
                      <a:pt x="66" y="31"/>
                    </a:cubicBezTo>
                    <a:cubicBezTo>
                      <a:pt x="66" y="29"/>
                      <a:pt x="64" y="28"/>
                      <a:pt x="62" y="28"/>
                    </a:cubicBezTo>
                    <a:cubicBezTo>
                      <a:pt x="62" y="28"/>
                      <a:pt x="62" y="28"/>
                      <a:pt x="62" y="28"/>
                    </a:cubicBezTo>
                    <a:lnTo>
                      <a:pt x="62" y="2"/>
                    </a:lnTo>
                    <a:close/>
                    <a:moveTo>
                      <a:pt x="45" y="0"/>
                    </a:moveTo>
                    <a:cubicBezTo>
                      <a:pt x="51" y="0"/>
                      <a:pt x="57" y="1"/>
                      <a:pt x="62" y="2"/>
                    </a:cubicBezTo>
                    <a:cubicBezTo>
                      <a:pt x="62" y="28"/>
                      <a:pt x="62" y="28"/>
                      <a:pt x="62" y="28"/>
                    </a:cubicBezTo>
                    <a:cubicBezTo>
                      <a:pt x="60" y="28"/>
                      <a:pt x="59" y="29"/>
                      <a:pt x="59" y="31"/>
                    </a:cubicBezTo>
                    <a:cubicBezTo>
                      <a:pt x="59" y="33"/>
                      <a:pt x="60" y="35"/>
                      <a:pt x="62" y="35"/>
                    </a:cubicBezTo>
                    <a:cubicBezTo>
                      <a:pt x="62" y="59"/>
                      <a:pt x="62" y="59"/>
                      <a:pt x="62" y="59"/>
                    </a:cubicBezTo>
                    <a:cubicBezTo>
                      <a:pt x="62" y="59"/>
                      <a:pt x="62" y="59"/>
                      <a:pt x="62" y="59"/>
                    </a:cubicBezTo>
                    <a:cubicBezTo>
                      <a:pt x="56" y="60"/>
                      <a:pt x="51" y="61"/>
                      <a:pt x="45" y="61"/>
                    </a:cubicBezTo>
                    <a:cubicBezTo>
                      <a:pt x="45" y="35"/>
                      <a:pt x="45" y="35"/>
                      <a:pt x="45" y="35"/>
                    </a:cubicBezTo>
                    <a:cubicBezTo>
                      <a:pt x="45" y="35"/>
                      <a:pt x="45" y="35"/>
                      <a:pt x="45" y="35"/>
                    </a:cubicBezTo>
                    <a:cubicBezTo>
                      <a:pt x="47" y="35"/>
                      <a:pt x="48" y="33"/>
                      <a:pt x="48" y="31"/>
                    </a:cubicBezTo>
                    <a:cubicBezTo>
                      <a:pt x="48" y="29"/>
                      <a:pt x="47" y="28"/>
                      <a:pt x="45" y="28"/>
                    </a:cubicBezTo>
                    <a:cubicBezTo>
                      <a:pt x="45" y="28"/>
                      <a:pt x="45" y="28"/>
                      <a:pt x="45" y="28"/>
                    </a:cubicBezTo>
                    <a:lnTo>
                      <a:pt x="45" y="0"/>
                    </a:lnTo>
                    <a:close/>
                    <a:moveTo>
                      <a:pt x="44" y="0"/>
                    </a:moveTo>
                    <a:cubicBezTo>
                      <a:pt x="45" y="0"/>
                      <a:pt x="45" y="0"/>
                      <a:pt x="45" y="0"/>
                    </a:cubicBezTo>
                    <a:cubicBezTo>
                      <a:pt x="45" y="28"/>
                      <a:pt x="45" y="28"/>
                      <a:pt x="45" y="28"/>
                    </a:cubicBezTo>
                    <a:cubicBezTo>
                      <a:pt x="43" y="28"/>
                      <a:pt x="42" y="29"/>
                      <a:pt x="42" y="31"/>
                    </a:cubicBezTo>
                    <a:cubicBezTo>
                      <a:pt x="42" y="33"/>
                      <a:pt x="43" y="35"/>
                      <a:pt x="45" y="35"/>
                    </a:cubicBezTo>
                    <a:cubicBezTo>
                      <a:pt x="45" y="61"/>
                      <a:pt x="45" y="61"/>
                      <a:pt x="45" y="61"/>
                    </a:cubicBezTo>
                    <a:cubicBezTo>
                      <a:pt x="44" y="61"/>
                      <a:pt x="44" y="61"/>
                      <a:pt x="44" y="61"/>
                    </a:cubicBezTo>
                    <a:cubicBezTo>
                      <a:pt x="38" y="61"/>
                      <a:pt x="33" y="61"/>
                      <a:pt x="28" y="59"/>
                    </a:cubicBezTo>
                    <a:cubicBezTo>
                      <a:pt x="28" y="35"/>
                      <a:pt x="28" y="35"/>
                      <a:pt x="28" y="35"/>
                    </a:cubicBezTo>
                    <a:cubicBezTo>
                      <a:pt x="28" y="35"/>
                      <a:pt x="28" y="35"/>
                      <a:pt x="28" y="35"/>
                    </a:cubicBezTo>
                    <a:cubicBezTo>
                      <a:pt x="30" y="35"/>
                      <a:pt x="31" y="33"/>
                      <a:pt x="31" y="31"/>
                    </a:cubicBezTo>
                    <a:cubicBezTo>
                      <a:pt x="31" y="29"/>
                      <a:pt x="30" y="28"/>
                      <a:pt x="28" y="28"/>
                    </a:cubicBezTo>
                    <a:cubicBezTo>
                      <a:pt x="28" y="28"/>
                      <a:pt x="28" y="28"/>
                      <a:pt x="28" y="28"/>
                    </a:cubicBezTo>
                    <a:cubicBezTo>
                      <a:pt x="28" y="2"/>
                      <a:pt x="28" y="2"/>
                      <a:pt x="28" y="2"/>
                    </a:cubicBezTo>
                    <a:cubicBezTo>
                      <a:pt x="33" y="1"/>
                      <a:pt x="38" y="0"/>
                      <a:pt x="44" y="0"/>
                    </a:cubicBezTo>
                    <a:close/>
                    <a:moveTo>
                      <a:pt x="28" y="59"/>
                    </a:moveTo>
                    <a:cubicBezTo>
                      <a:pt x="11" y="55"/>
                      <a:pt x="0" y="44"/>
                      <a:pt x="0" y="31"/>
                    </a:cubicBezTo>
                    <a:cubicBezTo>
                      <a:pt x="0" y="18"/>
                      <a:pt x="11" y="6"/>
                      <a:pt x="28" y="2"/>
                    </a:cubicBezTo>
                    <a:cubicBezTo>
                      <a:pt x="28" y="28"/>
                      <a:pt x="28" y="28"/>
                      <a:pt x="28" y="28"/>
                    </a:cubicBezTo>
                    <a:cubicBezTo>
                      <a:pt x="26" y="28"/>
                      <a:pt x="24" y="29"/>
                      <a:pt x="24" y="31"/>
                    </a:cubicBezTo>
                    <a:cubicBezTo>
                      <a:pt x="24" y="33"/>
                      <a:pt x="26" y="35"/>
                      <a:pt x="28" y="35"/>
                    </a:cubicBezTo>
                    <a:lnTo>
                      <a:pt x="28"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38" name="Freeform 612"/>
              <p:cNvSpPr/>
              <p:nvPr/>
            </p:nvSpPr>
            <p:spPr bwMode="auto">
              <a:xfrm>
                <a:off x="3146435" y="2675384"/>
                <a:ext cx="659913" cy="665436"/>
              </a:xfrm>
              <a:custGeom>
                <a:avLst/>
                <a:gdLst>
                  <a:gd name="T0" fmla="*/ 56 w 183"/>
                  <a:gd name="T1" fmla="*/ 20 h 184"/>
                  <a:gd name="T2" fmla="*/ 164 w 183"/>
                  <a:gd name="T3" fmla="*/ 57 h 184"/>
                  <a:gd name="T4" fmla="*/ 127 w 183"/>
                  <a:gd name="T5" fmla="*/ 165 h 184"/>
                  <a:gd name="T6" fmla="*/ 19 w 183"/>
                  <a:gd name="T7" fmla="*/ 127 h 184"/>
                  <a:gd name="T8" fmla="*/ 56 w 183"/>
                  <a:gd name="T9" fmla="*/ 20 h 184"/>
                </a:gdLst>
                <a:ahLst/>
                <a:cxnLst>
                  <a:cxn ang="0">
                    <a:pos x="T0" y="T1"/>
                  </a:cxn>
                  <a:cxn ang="0">
                    <a:pos x="T2" y="T3"/>
                  </a:cxn>
                  <a:cxn ang="0">
                    <a:pos x="T4" y="T5"/>
                  </a:cxn>
                  <a:cxn ang="0">
                    <a:pos x="T6" y="T7"/>
                  </a:cxn>
                  <a:cxn ang="0">
                    <a:pos x="T8" y="T9"/>
                  </a:cxn>
                </a:cxnLst>
                <a:rect l="0" t="0" r="r" b="b"/>
                <a:pathLst>
                  <a:path w="183" h="184">
                    <a:moveTo>
                      <a:pt x="56" y="20"/>
                    </a:moveTo>
                    <a:cubicBezTo>
                      <a:pt x="96" y="0"/>
                      <a:pt x="145" y="17"/>
                      <a:pt x="164" y="57"/>
                    </a:cubicBezTo>
                    <a:cubicBezTo>
                      <a:pt x="183" y="97"/>
                      <a:pt x="167" y="145"/>
                      <a:pt x="127" y="165"/>
                    </a:cubicBezTo>
                    <a:cubicBezTo>
                      <a:pt x="87" y="184"/>
                      <a:pt x="38" y="167"/>
                      <a:pt x="19" y="127"/>
                    </a:cubicBezTo>
                    <a:cubicBezTo>
                      <a:pt x="0" y="87"/>
                      <a:pt x="16" y="39"/>
                      <a:pt x="56" y="20"/>
                    </a:cubicBezTo>
                    <a:close/>
                  </a:path>
                </a:pathLst>
              </a:custGeom>
              <a:solidFill>
                <a:srgbClr val="0070C0"/>
              </a:solidFill>
              <a:ln>
                <a:noFill/>
              </a:ln>
            </p:spPr>
            <p:txBody>
              <a:bodyPr vert="horz" wrap="square" lIns="91440" tIns="45720" rIns="91440" bIns="45720" numCol="1" anchor="t" anchorCtr="0" compatLnSpc="1"/>
              <a:lstStyle/>
              <a:p>
                <a:endParaRPr lang="zh-CN" altLang="en-US" sz="3200"/>
              </a:p>
            </p:txBody>
          </p:sp>
          <p:sp>
            <p:nvSpPr>
              <p:cNvPr id="240" name="Freeform 614"/>
              <p:cNvSpPr/>
              <p:nvPr/>
            </p:nvSpPr>
            <p:spPr bwMode="auto">
              <a:xfrm>
                <a:off x="5940709" y="1485334"/>
                <a:ext cx="665436" cy="662674"/>
              </a:xfrm>
              <a:custGeom>
                <a:avLst/>
                <a:gdLst>
                  <a:gd name="T0" fmla="*/ 57 w 184"/>
                  <a:gd name="T1" fmla="*/ 20 h 184"/>
                  <a:gd name="T2" fmla="*/ 164 w 184"/>
                  <a:gd name="T3" fmla="*/ 57 h 184"/>
                  <a:gd name="T4" fmla="*/ 127 w 184"/>
                  <a:gd name="T5" fmla="*/ 165 h 184"/>
                  <a:gd name="T6" fmla="*/ 19 w 184"/>
                  <a:gd name="T7" fmla="*/ 127 h 184"/>
                  <a:gd name="T8" fmla="*/ 57 w 184"/>
                  <a:gd name="T9" fmla="*/ 20 h 184"/>
                </a:gdLst>
                <a:ahLst/>
                <a:cxnLst>
                  <a:cxn ang="0">
                    <a:pos x="T0" y="T1"/>
                  </a:cxn>
                  <a:cxn ang="0">
                    <a:pos x="T2" y="T3"/>
                  </a:cxn>
                  <a:cxn ang="0">
                    <a:pos x="T4" y="T5"/>
                  </a:cxn>
                  <a:cxn ang="0">
                    <a:pos x="T6" y="T7"/>
                  </a:cxn>
                  <a:cxn ang="0">
                    <a:pos x="T8" y="T9"/>
                  </a:cxn>
                </a:cxnLst>
                <a:rect l="0" t="0" r="r" b="b"/>
                <a:pathLst>
                  <a:path w="184" h="184">
                    <a:moveTo>
                      <a:pt x="57" y="20"/>
                    </a:moveTo>
                    <a:cubicBezTo>
                      <a:pt x="97" y="0"/>
                      <a:pt x="145" y="17"/>
                      <a:pt x="164" y="57"/>
                    </a:cubicBezTo>
                    <a:cubicBezTo>
                      <a:pt x="184" y="97"/>
                      <a:pt x="167" y="145"/>
                      <a:pt x="127" y="165"/>
                    </a:cubicBezTo>
                    <a:cubicBezTo>
                      <a:pt x="87" y="184"/>
                      <a:pt x="39" y="167"/>
                      <a:pt x="19" y="127"/>
                    </a:cubicBezTo>
                    <a:cubicBezTo>
                      <a:pt x="0" y="87"/>
                      <a:pt x="17" y="39"/>
                      <a:pt x="57" y="20"/>
                    </a:cubicBezTo>
                    <a:close/>
                  </a:path>
                </a:pathLst>
              </a:custGeom>
              <a:solidFill>
                <a:srgbClr val="0070C0"/>
              </a:solidFill>
              <a:ln>
                <a:noFill/>
              </a:ln>
            </p:spPr>
            <p:txBody>
              <a:bodyPr vert="horz" wrap="square" lIns="91440" tIns="45720" rIns="91440" bIns="45720" numCol="1" anchor="t" anchorCtr="0" compatLnSpc="1"/>
              <a:lstStyle/>
              <a:p>
                <a:endParaRPr lang="zh-CN" altLang="en-US" sz="3200"/>
              </a:p>
            </p:txBody>
          </p:sp>
          <p:sp>
            <p:nvSpPr>
              <p:cNvPr id="241" name="Freeform 616"/>
              <p:cNvSpPr/>
              <p:nvPr/>
            </p:nvSpPr>
            <p:spPr bwMode="auto">
              <a:xfrm>
                <a:off x="5159307" y="4580571"/>
                <a:ext cx="659913" cy="665436"/>
              </a:xfrm>
              <a:custGeom>
                <a:avLst/>
                <a:gdLst>
                  <a:gd name="T0" fmla="*/ 56 w 183"/>
                  <a:gd name="T1" fmla="*/ 20 h 184"/>
                  <a:gd name="T2" fmla="*/ 164 w 183"/>
                  <a:gd name="T3" fmla="*/ 57 h 184"/>
                  <a:gd name="T4" fmla="*/ 127 w 183"/>
                  <a:gd name="T5" fmla="*/ 165 h 184"/>
                  <a:gd name="T6" fmla="*/ 19 w 183"/>
                  <a:gd name="T7" fmla="*/ 127 h 184"/>
                  <a:gd name="T8" fmla="*/ 56 w 183"/>
                  <a:gd name="T9" fmla="*/ 20 h 184"/>
                </a:gdLst>
                <a:ahLst/>
                <a:cxnLst>
                  <a:cxn ang="0">
                    <a:pos x="T0" y="T1"/>
                  </a:cxn>
                  <a:cxn ang="0">
                    <a:pos x="T2" y="T3"/>
                  </a:cxn>
                  <a:cxn ang="0">
                    <a:pos x="T4" y="T5"/>
                  </a:cxn>
                  <a:cxn ang="0">
                    <a:pos x="T6" y="T7"/>
                  </a:cxn>
                  <a:cxn ang="0">
                    <a:pos x="T8" y="T9"/>
                  </a:cxn>
                </a:cxnLst>
                <a:rect l="0" t="0" r="r" b="b"/>
                <a:pathLst>
                  <a:path w="183" h="184">
                    <a:moveTo>
                      <a:pt x="56" y="20"/>
                    </a:moveTo>
                    <a:cubicBezTo>
                      <a:pt x="97" y="0"/>
                      <a:pt x="145" y="17"/>
                      <a:pt x="164" y="57"/>
                    </a:cubicBezTo>
                    <a:cubicBezTo>
                      <a:pt x="183" y="97"/>
                      <a:pt x="167" y="145"/>
                      <a:pt x="127" y="165"/>
                    </a:cubicBezTo>
                    <a:cubicBezTo>
                      <a:pt x="87" y="184"/>
                      <a:pt x="38" y="168"/>
                      <a:pt x="19" y="127"/>
                    </a:cubicBezTo>
                    <a:cubicBezTo>
                      <a:pt x="0" y="87"/>
                      <a:pt x="16" y="39"/>
                      <a:pt x="56" y="20"/>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sz="3200"/>
              </a:p>
            </p:txBody>
          </p:sp>
          <p:sp>
            <p:nvSpPr>
              <p:cNvPr id="242" name="Freeform 617"/>
              <p:cNvSpPr>
                <a:spLocks noEditPoints="1"/>
              </p:cNvSpPr>
              <p:nvPr/>
            </p:nvSpPr>
            <p:spPr bwMode="auto">
              <a:xfrm>
                <a:off x="5322214" y="4743479"/>
                <a:ext cx="334099" cy="339621"/>
              </a:xfrm>
              <a:custGeom>
                <a:avLst/>
                <a:gdLst>
                  <a:gd name="T0" fmla="*/ 76 w 93"/>
                  <a:gd name="T1" fmla="*/ 94 h 94"/>
                  <a:gd name="T2" fmla="*/ 66 w 93"/>
                  <a:gd name="T3" fmla="*/ 28 h 94"/>
                  <a:gd name="T4" fmla="*/ 31 w 93"/>
                  <a:gd name="T5" fmla="*/ 25 h 94"/>
                  <a:gd name="T6" fmla="*/ 31 w 93"/>
                  <a:gd name="T7" fmla="*/ 41 h 94"/>
                  <a:gd name="T8" fmla="*/ 62 w 93"/>
                  <a:gd name="T9" fmla="*/ 94 h 94"/>
                  <a:gd name="T10" fmla="*/ 44 w 93"/>
                  <a:gd name="T11" fmla="*/ 94 h 94"/>
                  <a:gd name="T12" fmla="*/ 31 w 93"/>
                  <a:gd name="T13" fmla="*/ 63 h 94"/>
                  <a:gd name="T14" fmla="*/ 31 w 93"/>
                  <a:gd name="T15" fmla="*/ 25 h 94"/>
                  <a:gd name="T16" fmla="*/ 21 w 93"/>
                  <a:gd name="T17" fmla="*/ 3 h 94"/>
                  <a:gd name="T18" fmla="*/ 31 w 93"/>
                  <a:gd name="T19" fmla="*/ 41 h 94"/>
                  <a:gd name="T20" fmla="*/ 21 w 93"/>
                  <a:gd name="T21" fmla="*/ 56 h 94"/>
                  <a:gd name="T22" fmla="*/ 31 w 93"/>
                  <a:gd name="T23" fmla="*/ 41 h 94"/>
                  <a:gd name="T24" fmla="*/ 21 w 93"/>
                  <a:gd name="T25" fmla="*/ 73 h 94"/>
                  <a:gd name="T26" fmla="*/ 21 w 93"/>
                  <a:gd name="T27" fmla="*/ 90 h 94"/>
                  <a:gd name="T28" fmla="*/ 21 w 93"/>
                  <a:gd name="T29" fmla="*/ 73 h 94"/>
                  <a:gd name="T30" fmla="*/ 21 w 93"/>
                  <a:gd name="T31" fmla="*/ 73 h 94"/>
                  <a:gd name="T32" fmla="*/ 21 w 93"/>
                  <a:gd name="T33" fmla="*/ 21 h 94"/>
                  <a:gd name="T34" fmla="*/ 3 w 93"/>
                  <a:gd name="T35" fmla="*/ 1 h 94"/>
                  <a:gd name="T36" fmla="*/ 21 w 93"/>
                  <a:gd name="T37" fmla="*/ 36 h 94"/>
                  <a:gd name="T38" fmla="*/ 3 w 93"/>
                  <a:gd name="T39" fmla="*/ 50 h 94"/>
                  <a:gd name="T40" fmla="*/ 21 w 93"/>
                  <a:gd name="T41" fmla="*/ 36 h 94"/>
                  <a:gd name="T42" fmla="*/ 21 w 93"/>
                  <a:gd name="T43" fmla="*/ 73 h 94"/>
                  <a:gd name="T44" fmla="*/ 21 w 93"/>
                  <a:gd name="T45" fmla="*/ 73 h 94"/>
                  <a:gd name="T46" fmla="*/ 21 w 93"/>
                  <a:gd name="T47" fmla="*/ 73 h 94"/>
                  <a:gd name="T48" fmla="*/ 12 w 93"/>
                  <a:gd name="T49" fmla="*/ 69 h 94"/>
                  <a:gd name="T50" fmla="*/ 3 w 93"/>
                  <a:gd name="T51" fmla="*/ 73 h 94"/>
                  <a:gd name="T52" fmla="*/ 3 w 93"/>
                  <a:gd name="T53" fmla="*/ 90 h 94"/>
                  <a:gd name="T54" fmla="*/ 12 w 93"/>
                  <a:gd name="T55" fmla="*/ 94 h 94"/>
                  <a:gd name="T56" fmla="*/ 21 w 93"/>
                  <a:gd name="T57" fmla="*/ 91 h 94"/>
                  <a:gd name="T58" fmla="*/ 3 w 93"/>
                  <a:gd name="T59" fmla="*/ 91 h 94"/>
                  <a:gd name="T60" fmla="*/ 3 w 93"/>
                  <a:gd name="T61" fmla="*/ 90 h 94"/>
                  <a:gd name="T62" fmla="*/ 0 w 93"/>
                  <a:gd name="T63" fmla="*/ 0 h 94"/>
                  <a:gd name="T64" fmla="*/ 3 w 93"/>
                  <a:gd name="T65" fmla="*/ 18 h 94"/>
                  <a:gd name="T66" fmla="*/ 0 w 93"/>
                  <a:gd name="T67" fmla="*/ 0 h 94"/>
                  <a:gd name="T68" fmla="*/ 3 w 93"/>
                  <a:gd name="T69" fmla="*/ 32 h 94"/>
                  <a:gd name="T70" fmla="*/ 0 w 93"/>
                  <a:gd name="T71" fmla="*/ 50 h 94"/>
                  <a:gd name="T72" fmla="*/ 0 w 93"/>
                  <a:gd name="T73" fmla="*/ 32 h 94"/>
                  <a:gd name="T74" fmla="*/ 3 w 93"/>
                  <a:gd name="T75" fmla="*/ 73 h 94"/>
                  <a:gd name="T76" fmla="*/ 0 w 93"/>
                  <a:gd name="T77" fmla="*/ 82 h 94"/>
                  <a:gd name="T78" fmla="*/ 3 w 93"/>
                  <a:gd name="T79" fmla="*/ 90 h 94"/>
                  <a:gd name="T80" fmla="*/ 3 w 93"/>
                  <a:gd name="T81"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94">
                    <a:moveTo>
                      <a:pt x="31" y="25"/>
                    </a:moveTo>
                    <a:cubicBezTo>
                      <a:pt x="57" y="37"/>
                      <a:pt x="75" y="63"/>
                      <a:pt x="76" y="94"/>
                    </a:cubicBezTo>
                    <a:cubicBezTo>
                      <a:pt x="93" y="94"/>
                      <a:pt x="93" y="94"/>
                      <a:pt x="93" y="94"/>
                    </a:cubicBezTo>
                    <a:cubicBezTo>
                      <a:pt x="93" y="68"/>
                      <a:pt x="83" y="45"/>
                      <a:pt x="66" y="28"/>
                    </a:cubicBezTo>
                    <a:cubicBezTo>
                      <a:pt x="56" y="18"/>
                      <a:pt x="44" y="10"/>
                      <a:pt x="31" y="6"/>
                    </a:cubicBezTo>
                    <a:cubicBezTo>
                      <a:pt x="31" y="25"/>
                      <a:pt x="31" y="25"/>
                      <a:pt x="31" y="25"/>
                    </a:cubicBezTo>
                    <a:close/>
                    <a:moveTo>
                      <a:pt x="31" y="63"/>
                    </a:moveTo>
                    <a:cubicBezTo>
                      <a:pt x="31" y="41"/>
                      <a:pt x="31" y="41"/>
                      <a:pt x="31" y="41"/>
                    </a:cubicBezTo>
                    <a:cubicBezTo>
                      <a:pt x="35" y="43"/>
                      <a:pt x="40" y="47"/>
                      <a:pt x="43" y="51"/>
                    </a:cubicBezTo>
                    <a:cubicBezTo>
                      <a:pt x="55" y="62"/>
                      <a:pt x="62" y="77"/>
                      <a:pt x="62" y="94"/>
                    </a:cubicBezTo>
                    <a:cubicBezTo>
                      <a:pt x="44" y="94"/>
                      <a:pt x="44" y="94"/>
                      <a:pt x="44" y="94"/>
                    </a:cubicBezTo>
                    <a:cubicBezTo>
                      <a:pt x="44" y="94"/>
                      <a:pt x="44" y="94"/>
                      <a:pt x="44" y="94"/>
                    </a:cubicBezTo>
                    <a:cubicBezTo>
                      <a:pt x="44" y="94"/>
                      <a:pt x="44" y="94"/>
                      <a:pt x="44" y="94"/>
                    </a:cubicBezTo>
                    <a:cubicBezTo>
                      <a:pt x="44" y="82"/>
                      <a:pt x="39" y="71"/>
                      <a:pt x="31" y="63"/>
                    </a:cubicBezTo>
                    <a:close/>
                    <a:moveTo>
                      <a:pt x="21" y="21"/>
                    </a:moveTo>
                    <a:cubicBezTo>
                      <a:pt x="24" y="22"/>
                      <a:pt x="27" y="24"/>
                      <a:pt x="31" y="25"/>
                    </a:cubicBezTo>
                    <a:cubicBezTo>
                      <a:pt x="31" y="6"/>
                      <a:pt x="31" y="6"/>
                      <a:pt x="31" y="6"/>
                    </a:cubicBezTo>
                    <a:cubicBezTo>
                      <a:pt x="27" y="5"/>
                      <a:pt x="24" y="4"/>
                      <a:pt x="21" y="3"/>
                    </a:cubicBezTo>
                    <a:cubicBezTo>
                      <a:pt x="21" y="21"/>
                      <a:pt x="21" y="21"/>
                      <a:pt x="21" y="21"/>
                    </a:cubicBezTo>
                    <a:close/>
                    <a:moveTo>
                      <a:pt x="31" y="41"/>
                    </a:moveTo>
                    <a:cubicBezTo>
                      <a:pt x="31" y="63"/>
                      <a:pt x="31" y="63"/>
                      <a:pt x="31" y="63"/>
                    </a:cubicBezTo>
                    <a:cubicBezTo>
                      <a:pt x="28" y="60"/>
                      <a:pt x="24" y="58"/>
                      <a:pt x="21" y="56"/>
                    </a:cubicBezTo>
                    <a:cubicBezTo>
                      <a:pt x="21" y="36"/>
                      <a:pt x="21" y="36"/>
                      <a:pt x="21" y="36"/>
                    </a:cubicBezTo>
                    <a:cubicBezTo>
                      <a:pt x="24" y="37"/>
                      <a:pt x="28" y="39"/>
                      <a:pt x="31" y="41"/>
                    </a:cubicBezTo>
                    <a:close/>
                    <a:moveTo>
                      <a:pt x="21" y="91"/>
                    </a:moveTo>
                    <a:cubicBezTo>
                      <a:pt x="21" y="73"/>
                      <a:pt x="21" y="73"/>
                      <a:pt x="21" y="73"/>
                    </a:cubicBezTo>
                    <a:cubicBezTo>
                      <a:pt x="23" y="75"/>
                      <a:pt x="25" y="78"/>
                      <a:pt x="25" y="82"/>
                    </a:cubicBezTo>
                    <a:cubicBezTo>
                      <a:pt x="25" y="85"/>
                      <a:pt x="23" y="88"/>
                      <a:pt x="21" y="90"/>
                    </a:cubicBezTo>
                    <a:cubicBezTo>
                      <a:pt x="21" y="91"/>
                      <a:pt x="21" y="91"/>
                      <a:pt x="21" y="91"/>
                    </a:cubicBezTo>
                    <a:close/>
                    <a:moveTo>
                      <a:pt x="21" y="73"/>
                    </a:moveTo>
                    <a:cubicBezTo>
                      <a:pt x="21" y="73"/>
                      <a:pt x="21" y="73"/>
                      <a:pt x="21" y="73"/>
                    </a:cubicBezTo>
                    <a:cubicBezTo>
                      <a:pt x="21" y="73"/>
                      <a:pt x="21" y="73"/>
                      <a:pt x="21" y="73"/>
                    </a:cubicBezTo>
                    <a:close/>
                    <a:moveTo>
                      <a:pt x="3" y="18"/>
                    </a:moveTo>
                    <a:cubicBezTo>
                      <a:pt x="9" y="19"/>
                      <a:pt x="15" y="20"/>
                      <a:pt x="21" y="21"/>
                    </a:cubicBezTo>
                    <a:cubicBezTo>
                      <a:pt x="21" y="3"/>
                      <a:pt x="21" y="3"/>
                      <a:pt x="21" y="3"/>
                    </a:cubicBezTo>
                    <a:cubicBezTo>
                      <a:pt x="15" y="2"/>
                      <a:pt x="9" y="1"/>
                      <a:pt x="3" y="1"/>
                    </a:cubicBezTo>
                    <a:cubicBezTo>
                      <a:pt x="3" y="18"/>
                      <a:pt x="3" y="18"/>
                      <a:pt x="3" y="18"/>
                    </a:cubicBezTo>
                    <a:close/>
                    <a:moveTo>
                      <a:pt x="21" y="36"/>
                    </a:moveTo>
                    <a:cubicBezTo>
                      <a:pt x="21" y="56"/>
                      <a:pt x="21" y="56"/>
                      <a:pt x="21" y="56"/>
                    </a:cubicBezTo>
                    <a:cubicBezTo>
                      <a:pt x="16" y="53"/>
                      <a:pt x="10" y="51"/>
                      <a:pt x="3" y="50"/>
                    </a:cubicBezTo>
                    <a:cubicBezTo>
                      <a:pt x="3" y="32"/>
                      <a:pt x="3" y="32"/>
                      <a:pt x="3" y="32"/>
                    </a:cubicBezTo>
                    <a:cubicBezTo>
                      <a:pt x="9" y="33"/>
                      <a:pt x="15" y="34"/>
                      <a:pt x="21" y="36"/>
                    </a:cubicBezTo>
                    <a:close/>
                    <a:moveTo>
                      <a:pt x="21" y="73"/>
                    </a:moveTo>
                    <a:cubicBezTo>
                      <a:pt x="21" y="73"/>
                      <a:pt x="21" y="73"/>
                      <a:pt x="21" y="73"/>
                    </a:cubicBezTo>
                    <a:cubicBezTo>
                      <a:pt x="21" y="73"/>
                      <a:pt x="21" y="73"/>
                      <a:pt x="21" y="73"/>
                    </a:cubicBezTo>
                    <a:cubicBezTo>
                      <a:pt x="21" y="73"/>
                      <a:pt x="21" y="73"/>
                      <a:pt x="21" y="73"/>
                    </a:cubicBezTo>
                    <a:cubicBezTo>
                      <a:pt x="21" y="73"/>
                      <a:pt x="21" y="73"/>
                      <a:pt x="21" y="73"/>
                    </a:cubicBezTo>
                    <a:close/>
                    <a:moveTo>
                      <a:pt x="21" y="73"/>
                    </a:moveTo>
                    <a:cubicBezTo>
                      <a:pt x="21" y="73"/>
                      <a:pt x="21" y="73"/>
                      <a:pt x="21" y="73"/>
                    </a:cubicBezTo>
                    <a:cubicBezTo>
                      <a:pt x="19" y="71"/>
                      <a:pt x="16" y="69"/>
                      <a:pt x="12" y="69"/>
                    </a:cubicBezTo>
                    <a:cubicBezTo>
                      <a:pt x="9" y="69"/>
                      <a:pt x="6" y="71"/>
                      <a:pt x="3" y="73"/>
                    </a:cubicBezTo>
                    <a:cubicBezTo>
                      <a:pt x="3" y="73"/>
                      <a:pt x="3" y="73"/>
                      <a:pt x="3" y="73"/>
                    </a:cubicBezTo>
                    <a:cubicBezTo>
                      <a:pt x="3" y="73"/>
                      <a:pt x="3" y="73"/>
                      <a:pt x="3" y="73"/>
                    </a:cubicBezTo>
                    <a:cubicBezTo>
                      <a:pt x="3" y="90"/>
                      <a:pt x="3" y="90"/>
                      <a:pt x="3" y="90"/>
                    </a:cubicBezTo>
                    <a:cubicBezTo>
                      <a:pt x="3" y="90"/>
                      <a:pt x="3" y="90"/>
                      <a:pt x="3" y="90"/>
                    </a:cubicBezTo>
                    <a:cubicBezTo>
                      <a:pt x="6" y="93"/>
                      <a:pt x="9" y="94"/>
                      <a:pt x="12" y="94"/>
                    </a:cubicBezTo>
                    <a:cubicBezTo>
                      <a:pt x="16" y="94"/>
                      <a:pt x="19" y="93"/>
                      <a:pt x="21" y="91"/>
                    </a:cubicBezTo>
                    <a:cubicBezTo>
                      <a:pt x="21" y="91"/>
                      <a:pt x="21" y="91"/>
                      <a:pt x="21" y="91"/>
                    </a:cubicBezTo>
                    <a:cubicBezTo>
                      <a:pt x="21" y="73"/>
                      <a:pt x="21" y="73"/>
                      <a:pt x="21" y="73"/>
                    </a:cubicBezTo>
                    <a:close/>
                    <a:moveTo>
                      <a:pt x="3" y="91"/>
                    </a:moveTo>
                    <a:cubicBezTo>
                      <a:pt x="3" y="90"/>
                      <a:pt x="3" y="90"/>
                      <a:pt x="3" y="90"/>
                    </a:cubicBezTo>
                    <a:cubicBezTo>
                      <a:pt x="3" y="90"/>
                      <a:pt x="3" y="90"/>
                      <a:pt x="3" y="90"/>
                    </a:cubicBezTo>
                    <a:cubicBezTo>
                      <a:pt x="3" y="91"/>
                      <a:pt x="3" y="91"/>
                      <a:pt x="3" y="91"/>
                    </a:cubicBezTo>
                    <a:close/>
                    <a:moveTo>
                      <a:pt x="0" y="0"/>
                    </a:moveTo>
                    <a:cubicBezTo>
                      <a:pt x="0" y="18"/>
                      <a:pt x="0" y="18"/>
                      <a:pt x="0" y="18"/>
                    </a:cubicBezTo>
                    <a:cubicBezTo>
                      <a:pt x="1" y="18"/>
                      <a:pt x="2" y="18"/>
                      <a:pt x="3" y="18"/>
                    </a:cubicBezTo>
                    <a:cubicBezTo>
                      <a:pt x="3" y="1"/>
                      <a:pt x="3" y="1"/>
                      <a:pt x="3" y="1"/>
                    </a:cubicBezTo>
                    <a:cubicBezTo>
                      <a:pt x="2" y="0"/>
                      <a:pt x="1" y="0"/>
                      <a:pt x="0" y="0"/>
                    </a:cubicBezTo>
                    <a:cubicBezTo>
                      <a:pt x="0" y="0"/>
                      <a:pt x="0" y="0"/>
                      <a:pt x="0" y="0"/>
                    </a:cubicBezTo>
                    <a:close/>
                    <a:moveTo>
                      <a:pt x="3" y="32"/>
                    </a:moveTo>
                    <a:cubicBezTo>
                      <a:pt x="3" y="50"/>
                      <a:pt x="3" y="50"/>
                      <a:pt x="3" y="50"/>
                    </a:cubicBezTo>
                    <a:cubicBezTo>
                      <a:pt x="2" y="50"/>
                      <a:pt x="1" y="50"/>
                      <a:pt x="0" y="50"/>
                    </a:cubicBezTo>
                    <a:cubicBezTo>
                      <a:pt x="0" y="32"/>
                      <a:pt x="0" y="32"/>
                      <a:pt x="0" y="32"/>
                    </a:cubicBezTo>
                    <a:cubicBezTo>
                      <a:pt x="0" y="32"/>
                      <a:pt x="0" y="32"/>
                      <a:pt x="0" y="32"/>
                    </a:cubicBezTo>
                    <a:cubicBezTo>
                      <a:pt x="1" y="32"/>
                      <a:pt x="2" y="32"/>
                      <a:pt x="3" y="32"/>
                    </a:cubicBezTo>
                    <a:close/>
                    <a:moveTo>
                      <a:pt x="3" y="73"/>
                    </a:moveTo>
                    <a:cubicBezTo>
                      <a:pt x="3" y="90"/>
                      <a:pt x="3" y="90"/>
                      <a:pt x="3" y="90"/>
                    </a:cubicBezTo>
                    <a:cubicBezTo>
                      <a:pt x="1" y="88"/>
                      <a:pt x="0" y="85"/>
                      <a:pt x="0" y="82"/>
                    </a:cubicBezTo>
                    <a:cubicBezTo>
                      <a:pt x="0" y="78"/>
                      <a:pt x="1" y="75"/>
                      <a:pt x="3" y="73"/>
                    </a:cubicBezTo>
                    <a:close/>
                    <a:moveTo>
                      <a:pt x="3" y="90"/>
                    </a:moveTo>
                    <a:cubicBezTo>
                      <a:pt x="3" y="91"/>
                      <a:pt x="3" y="91"/>
                      <a:pt x="3" y="91"/>
                    </a:cubicBezTo>
                    <a:cubicBezTo>
                      <a:pt x="3" y="90"/>
                      <a:pt x="3" y="90"/>
                      <a:pt x="3" y="9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43" name="Freeform 618"/>
              <p:cNvSpPr/>
              <p:nvPr/>
            </p:nvSpPr>
            <p:spPr bwMode="auto">
              <a:xfrm>
                <a:off x="4317159" y="3318731"/>
                <a:ext cx="659913" cy="659913"/>
              </a:xfrm>
              <a:custGeom>
                <a:avLst/>
                <a:gdLst>
                  <a:gd name="T0" fmla="*/ 56 w 183"/>
                  <a:gd name="T1" fmla="*/ 19 h 183"/>
                  <a:gd name="T2" fmla="*/ 163 w 183"/>
                  <a:gd name="T3" fmla="*/ 57 h 183"/>
                  <a:gd name="T4" fmla="*/ 126 w 183"/>
                  <a:gd name="T5" fmla="*/ 164 h 183"/>
                  <a:gd name="T6" fmla="*/ 19 w 183"/>
                  <a:gd name="T7" fmla="*/ 127 h 183"/>
                  <a:gd name="T8" fmla="*/ 56 w 183"/>
                  <a:gd name="T9" fmla="*/ 19 h 183"/>
                </a:gdLst>
                <a:ahLst/>
                <a:cxnLst>
                  <a:cxn ang="0">
                    <a:pos x="T0" y="T1"/>
                  </a:cxn>
                  <a:cxn ang="0">
                    <a:pos x="T2" y="T3"/>
                  </a:cxn>
                  <a:cxn ang="0">
                    <a:pos x="T4" y="T5"/>
                  </a:cxn>
                  <a:cxn ang="0">
                    <a:pos x="T6" y="T7"/>
                  </a:cxn>
                  <a:cxn ang="0">
                    <a:pos x="T8" y="T9"/>
                  </a:cxn>
                </a:cxnLst>
                <a:rect l="0" t="0" r="r" b="b"/>
                <a:pathLst>
                  <a:path w="183" h="183">
                    <a:moveTo>
                      <a:pt x="56" y="19"/>
                    </a:moveTo>
                    <a:cubicBezTo>
                      <a:pt x="96" y="0"/>
                      <a:pt x="144" y="17"/>
                      <a:pt x="163" y="57"/>
                    </a:cubicBezTo>
                    <a:cubicBezTo>
                      <a:pt x="183" y="97"/>
                      <a:pt x="166" y="145"/>
                      <a:pt x="126" y="164"/>
                    </a:cubicBezTo>
                    <a:cubicBezTo>
                      <a:pt x="86" y="183"/>
                      <a:pt x="38" y="166"/>
                      <a:pt x="19" y="127"/>
                    </a:cubicBezTo>
                    <a:cubicBezTo>
                      <a:pt x="0" y="87"/>
                      <a:pt x="16" y="39"/>
                      <a:pt x="56"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44" name="Freeform 619"/>
              <p:cNvSpPr/>
              <p:nvPr/>
            </p:nvSpPr>
            <p:spPr bwMode="auto">
              <a:xfrm>
                <a:off x="4358577" y="3531338"/>
                <a:ext cx="160146" cy="378277"/>
              </a:xfrm>
              <a:custGeom>
                <a:avLst/>
                <a:gdLst>
                  <a:gd name="T0" fmla="*/ 7 w 45"/>
                  <a:gd name="T1" fmla="*/ 0 h 105"/>
                  <a:gd name="T2" fmla="*/ 7 w 45"/>
                  <a:gd name="T3" fmla="*/ 0 h 105"/>
                  <a:gd name="T4" fmla="*/ 45 w 45"/>
                  <a:gd name="T5" fmla="*/ 105 h 105"/>
                  <a:gd name="T6" fmla="*/ 45 w 45"/>
                  <a:gd name="T7" fmla="*/ 105 h 105"/>
                  <a:gd name="T8" fmla="*/ 8 w 45"/>
                  <a:gd name="T9" fmla="*/ 68 h 105"/>
                  <a:gd name="T10" fmla="*/ 0 w 45"/>
                  <a:gd name="T11" fmla="*/ 33 h 105"/>
                  <a:gd name="T12" fmla="*/ 7 w 45"/>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5" h="105">
                    <a:moveTo>
                      <a:pt x="7" y="0"/>
                    </a:moveTo>
                    <a:cubicBezTo>
                      <a:pt x="7" y="0"/>
                      <a:pt x="7" y="0"/>
                      <a:pt x="7" y="0"/>
                    </a:cubicBezTo>
                    <a:cubicBezTo>
                      <a:pt x="45" y="105"/>
                      <a:pt x="45" y="105"/>
                      <a:pt x="45" y="105"/>
                    </a:cubicBezTo>
                    <a:cubicBezTo>
                      <a:pt x="45" y="105"/>
                      <a:pt x="45" y="105"/>
                      <a:pt x="45" y="105"/>
                    </a:cubicBezTo>
                    <a:cubicBezTo>
                      <a:pt x="29" y="98"/>
                      <a:pt x="17" y="85"/>
                      <a:pt x="8" y="68"/>
                    </a:cubicBezTo>
                    <a:cubicBezTo>
                      <a:pt x="2" y="56"/>
                      <a:pt x="0" y="44"/>
                      <a:pt x="0" y="33"/>
                    </a:cubicBezTo>
                    <a:cubicBezTo>
                      <a:pt x="0" y="22"/>
                      <a:pt x="2" y="11"/>
                      <a:pt x="7" y="0"/>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zh-CN" altLang="en-US" sz="3200"/>
              </a:p>
            </p:txBody>
          </p:sp>
          <p:sp>
            <p:nvSpPr>
              <p:cNvPr id="245" name="Freeform 620"/>
              <p:cNvSpPr/>
              <p:nvPr/>
            </p:nvSpPr>
            <p:spPr bwMode="auto">
              <a:xfrm>
                <a:off x="4405515" y="3357387"/>
                <a:ext cx="439022" cy="469394"/>
              </a:xfrm>
              <a:custGeom>
                <a:avLst/>
                <a:gdLst>
                  <a:gd name="T0" fmla="*/ 67 w 122"/>
                  <a:gd name="T1" fmla="*/ 0 h 130"/>
                  <a:gd name="T2" fmla="*/ 122 w 122"/>
                  <a:gd name="T3" fmla="*/ 21 h 130"/>
                  <a:gd name="T4" fmla="*/ 122 w 122"/>
                  <a:gd name="T5" fmla="*/ 22 h 130"/>
                  <a:gd name="T6" fmla="*/ 121 w 122"/>
                  <a:gd name="T7" fmla="*/ 21 h 130"/>
                  <a:gd name="T8" fmla="*/ 107 w 122"/>
                  <a:gd name="T9" fmla="*/ 33 h 130"/>
                  <a:gd name="T10" fmla="*/ 107 w 122"/>
                  <a:gd name="T11" fmla="*/ 36 h 130"/>
                  <a:gd name="T12" fmla="*/ 117 w 122"/>
                  <a:gd name="T13" fmla="*/ 58 h 130"/>
                  <a:gd name="T14" fmla="*/ 122 w 122"/>
                  <a:gd name="T15" fmla="*/ 77 h 130"/>
                  <a:gd name="T16" fmla="*/ 113 w 122"/>
                  <a:gd name="T17" fmla="*/ 111 h 130"/>
                  <a:gd name="T18" fmla="*/ 108 w 122"/>
                  <a:gd name="T19" fmla="*/ 130 h 130"/>
                  <a:gd name="T20" fmla="*/ 99 w 122"/>
                  <a:gd name="T21" fmla="*/ 104 h 130"/>
                  <a:gd name="T22" fmla="*/ 78 w 122"/>
                  <a:gd name="T23" fmla="*/ 43 h 130"/>
                  <a:gd name="T24" fmla="*/ 78 w 122"/>
                  <a:gd name="T25" fmla="*/ 43 h 130"/>
                  <a:gd name="T26" fmla="*/ 90 w 122"/>
                  <a:gd name="T27" fmla="*/ 40 h 130"/>
                  <a:gd name="T28" fmla="*/ 90 w 122"/>
                  <a:gd name="T29" fmla="*/ 39 h 130"/>
                  <a:gd name="T30" fmla="*/ 88 w 122"/>
                  <a:gd name="T31" fmla="*/ 36 h 130"/>
                  <a:gd name="T32" fmla="*/ 66 w 122"/>
                  <a:gd name="T33" fmla="*/ 37 h 130"/>
                  <a:gd name="T34" fmla="*/ 43 w 122"/>
                  <a:gd name="T35" fmla="*/ 36 h 130"/>
                  <a:gd name="T36" fmla="*/ 41 w 122"/>
                  <a:gd name="T37" fmla="*/ 39 h 130"/>
                  <a:gd name="T38" fmla="*/ 41 w 122"/>
                  <a:gd name="T39" fmla="*/ 39 h 130"/>
                  <a:gd name="T40" fmla="*/ 51 w 122"/>
                  <a:gd name="T41" fmla="*/ 43 h 130"/>
                  <a:gd name="T42" fmla="*/ 53 w 122"/>
                  <a:gd name="T43" fmla="*/ 43 h 130"/>
                  <a:gd name="T44" fmla="*/ 65 w 122"/>
                  <a:gd name="T45" fmla="*/ 78 h 130"/>
                  <a:gd name="T46" fmla="*/ 48 w 122"/>
                  <a:gd name="T47" fmla="*/ 130 h 130"/>
                  <a:gd name="T48" fmla="*/ 47 w 122"/>
                  <a:gd name="T49" fmla="*/ 130 h 130"/>
                  <a:gd name="T50" fmla="*/ 18 w 122"/>
                  <a:gd name="T51" fmla="*/ 43 h 130"/>
                  <a:gd name="T52" fmla="*/ 18 w 122"/>
                  <a:gd name="T53" fmla="*/ 43 h 130"/>
                  <a:gd name="T54" fmla="*/ 18 w 122"/>
                  <a:gd name="T55" fmla="*/ 43 h 130"/>
                  <a:gd name="T56" fmla="*/ 30 w 122"/>
                  <a:gd name="T57" fmla="*/ 40 h 130"/>
                  <a:gd name="T58" fmla="*/ 30 w 122"/>
                  <a:gd name="T59" fmla="*/ 39 h 130"/>
                  <a:gd name="T60" fmla="*/ 28 w 122"/>
                  <a:gd name="T61" fmla="*/ 36 h 130"/>
                  <a:gd name="T62" fmla="*/ 2 w 122"/>
                  <a:gd name="T63" fmla="*/ 37 h 130"/>
                  <a:gd name="T64" fmla="*/ 0 w 122"/>
                  <a:gd name="T65" fmla="*/ 37 h 130"/>
                  <a:gd name="T66" fmla="*/ 0 w 122"/>
                  <a:gd name="T67" fmla="*/ 36 h 130"/>
                  <a:gd name="T68" fmla="*/ 16 w 122"/>
                  <a:gd name="T69" fmla="*/ 18 h 130"/>
                  <a:gd name="T70" fmla="*/ 67 w 122"/>
                  <a:gd name="T7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30">
                    <a:moveTo>
                      <a:pt x="67" y="0"/>
                    </a:moveTo>
                    <a:cubicBezTo>
                      <a:pt x="88" y="0"/>
                      <a:pt x="106" y="7"/>
                      <a:pt x="122" y="21"/>
                    </a:cubicBezTo>
                    <a:cubicBezTo>
                      <a:pt x="122" y="22"/>
                      <a:pt x="122" y="22"/>
                      <a:pt x="122" y="22"/>
                    </a:cubicBezTo>
                    <a:cubicBezTo>
                      <a:pt x="121" y="21"/>
                      <a:pt x="121" y="21"/>
                      <a:pt x="121" y="21"/>
                    </a:cubicBezTo>
                    <a:cubicBezTo>
                      <a:pt x="114" y="21"/>
                      <a:pt x="110" y="25"/>
                      <a:pt x="107" y="33"/>
                    </a:cubicBezTo>
                    <a:cubicBezTo>
                      <a:pt x="107" y="36"/>
                      <a:pt x="107" y="36"/>
                      <a:pt x="107" y="36"/>
                    </a:cubicBezTo>
                    <a:cubicBezTo>
                      <a:pt x="107" y="41"/>
                      <a:pt x="110" y="48"/>
                      <a:pt x="117" y="58"/>
                    </a:cubicBezTo>
                    <a:cubicBezTo>
                      <a:pt x="120" y="64"/>
                      <a:pt x="122" y="70"/>
                      <a:pt x="122" y="77"/>
                    </a:cubicBezTo>
                    <a:cubicBezTo>
                      <a:pt x="122" y="83"/>
                      <a:pt x="119" y="94"/>
                      <a:pt x="113" y="111"/>
                    </a:cubicBezTo>
                    <a:cubicBezTo>
                      <a:pt x="108" y="130"/>
                      <a:pt x="108" y="130"/>
                      <a:pt x="108" y="130"/>
                    </a:cubicBezTo>
                    <a:cubicBezTo>
                      <a:pt x="107" y="130"/>
                      <a:pt x="104" y="121"/>
                      <a:pt x="99" y="104"/>
                    </a:cubicBezTo>
                    <a:cubicBezTo>
                      <a:pt x="78" y="43"/>
                      <a:pt x="78" y="43"/>
                      <a:pt x="78" y="43"/>
                    </a:cubicBezTo>
                    <a:cubicBezTo>
                      <a:pt x="78" y="43"/>
                      <a:pt x="78" y="43"/>
                      <a:pt x="78" y="43"/>
                    </a:cubicBezTo>
                    <a:cubicBezTo>
                      <a:pt x="86" y="43"/>
                      <a:pt x="90" y="42"/>
                      <a:pt x="90" y="40"/>
                    </a:cubicBezTo>
                    <a:cubicBezTo>
                      <a:pt x="90" y="39"/>
                      <a:pt x="90" y="39"/>
                      <a:pt x="90" y="39"/>
                    </a:cubicBezTo>
                    <a:cubicBezTo>
                      <a:pt x="90" y="37"/>
                      <a:pt x="89" y="36"/>
                      <a:pt x="88" y="36"/>
                    </a:cubicBezTo>
                    <a:cubicBezTo>
                      <a:pt x="66" y="37"/>
                      <a:pt x="66" y="37"/>
                      <a:pt x="66" y="37"/>
                    </a:cubicBezTo>
                    <a:cubicBezTo>
                      <a:pt x="43" y="36"/>
                      <a:pt x="43" y="36"/>
                      <a:pt x="43" y="36"/>
                    </a:cubicBezTo>
                    <a:cubicBezTo>
                      <a:pt x="42" y="37"/>
                      <a:pt x="41" y="38"/>
                      <a:pt x="41" y="39"/>
                    </a:cubicBezTo>
                    <a:cubicBezTo>
                      <a:pt x="41" y="39"/>
                      <a:pt x="41" y="39"/>
                      <a:pt x="41" y="39"/>
                    </a:cubicBezTo>
                    <a:cubicBezTo>
                      <a:pt x="41" y="42"/>
                      <a:pt x="44" y="43"/>
                      <a:pt x="51" y="43"/>
                    </a:cubicBezTo>
                    <a:cubicBezTo>
                      <a:pt x="53" y="43"/>
                      <a:pt x="53" y="43"/>
                      <a:pt x="53" y="43"/>
                    </a:cubicBezTo>
                    <a:cubicBezTo>
                      <a:pt x="65" y="78"/>
                      <a:pt x="65" y="78"/>
                      <a:pt x="65" y="78"/>
                    </a:cubicBezTo>
                    <a:cubicBezTo>
                      <a:pt x="48" y="130"/>
                      <a:pt x="48" y="130"/>
                      <a:pt x="48" y="130"/>
                    </a:cubicBezTo>
                    <a:cubicBezTo>
                      <a:pt x="47" y="130"/>
                      <a:pt x="47" y="130"/>
                      <a:pt x="47" y="130"/>
                    </a:cubicBezTo>
                    <a:cubicBezTo>
                      <a:pt x="18" y="43"/>
                      <a:pt x="18" y="43"/>
                      <a:pt x="18" y="43"/>
                    </a:cubicBezTo>
                    <a:cubicBezTo>
                      <a:pt x="18" y="43"/>
                      <a:pt x="18" y="43"/>
                      <a:pt x="18" y="43"/>
                    </a:cubicBezTo>
                    <a:cubicBezTo>
                      <a:pt x="18" y="43"/>
                      <a:pt x="18" y="43"/>
                      <a:pt x="18" y="43"/>
                    </a:cubicBezTo>
                    <a:cubicBezTo>
                      <a:pt x="26" y="43"/>
                      <a:pt x="30" y="42"/>
                      <a:pt x="30" y="40"/>
                    </a:cubicBezTo>
                    <a:cubicBezTo>
                      <a:pt x="30" y="39"/>
                      <a:pt x="30" y="39"/>
                      <a:pt x="30" y="39"/>
                    </a:cubicBezTo>
                    <a:cubicBezTo>
                      <a:pt x="30" y="38"/>
                      <a:pt x="29" y="37"/>
                      <a:pt x="28" y="36"/>
                    </a:cubicBezTo>
                    <a:cubicBezTo>
                      <a:pt x="2" y="37"/>
                      <a:pt x="2" y="37"/>
                      <a:pt x="2" y="37"/>
                    </a:cubicBezTo>
                    <a:cubicBezTo>
                      <a:pt x="0" y="37"/>
                      <a:pt x="0" y="37"/>
                      <a:pt x="0" y="37"/>
                    </a:cubicBezTo>
                    <a:cubicBezTo>
                      <a:pt x="0" y="36"/>
                      <a:pt x="0" y="36"/>
                      <a:pt x="0" y="36"/>
                    </a:cubicBezTo>
                    <a:cubicBezTo>
                      <a:pt x="2" y="32"/>
                      <a:pt x="8" y="26"/>
                      <a:pt x="16" y="18"/>
                    </a:cubicBezTo>
                    <a:cubicBezTo>
                      <a:pt x="32" y="6"/>
                      <a:pt x="49" y="0"/>
                      <a:pt x="67" y="0"/>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zh-CN" altLang="en-US" sz="3200"/>
              </a:p>
            </p:txBody>
          </p:sp>
          <p:sp>
            <p:nvSpPr>
              <p:cNvPr id="246" name="Freeform 621"/>
              <p:cNvSpPr/>
              <p:nvPr/>
            </p:nvSpPr>
            <p:spPr bwMode="auto">
              <a:xfrm>
                <a:off x="4562901" y="3672157"/>
                <a:ext cx="179475" cy="267831"/>
              </a:xfrm>
              <a:custGeom>
                <a:avLst/>
                <a:gdLst>
                  <a:gd name="T0" fmla="*/ 24 w 50"/>
                  <a:gd name="T1" fmla="*/ 0 h 74"/>
                  <a:gd name="T2" fmla="*/ 34 w 50"/>
                  <a:gd name="T3" fmla="*/ 26 h 74"/>
                  <a:gd name="T4" fmla="*/ 50 w 50"/>
                  <a:gd name="T5" fmla="*/ 70 h 74"/>
                  <a:gd name="T6" fmla="*/ 50 w 50"/>
                  <a:gd name="T7" fmla="*/ 70 h 74"/>
                  <a:gd name="T8" fmla="*/ 23 w 50"/>
                  <a:gd name="T9" fmla="*/ 74 h 74"/>
                  <a:gd name="T10" fmla="*/ 0 w 50"/>
                  <a:gd name="T11" fmla="*/ 71 h 74"/>
                  <a:gd name="T12" fmla="*/ 24 w 50"/>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0" h="74">
                    <a:moveTo>
                      <a:pt x="24" y="0"/>
                    </a:moveTo>
                    <a:cubicBezTo>
                      <a:pt x="25" y="0"/>
                      <a:pt x="28" y="9"/>
                      <a:pt x="34" y="26"/>
                    </a:cubicBezTo>
                    <a:cubicBezTo>
                      <a:pt x="50" y="70"/>
                      <a:pt x="50" y="70"/>
                      <a:pt x="50" y="70"/>
                    </a:cubicBezTo>
                    <a:cubicBezTo>
                      <a:pt x="50" y="70"/>
                      <a:pt x="50" y="70"/>
                      <a:pt x="50" y="70"/>
                    </a:cubicBezTo>
                    <a:cubicBezTo>
                      <a:pt x="41" y="73"/>
                      <a:pt x="32" y="74"/>
                      <a:pt x="23" y="74"/>
                    </a:cubicBezTo>
                    <a:cubicBezTo>
                      <a:pt x="15" y="74"/>
                      <a:pt x="8" y="73"/>
                      <a:pt x="0" y="71"/>
                    </a:cubicBezTo>
                    <a:lnTo>
                      <a:pt x="24" y="0"/>
                    </a:lnTo>
                    <a:close/>
                  </a:path>
                </a:pathLst>
              </a:custGeom>
              <a:solidFill>
                <a:schemeClr val="accent5">
                  <a:lumMod val="50000"/>
                </a:schemeClr>
              </a:solidFill>
              <a:ln>
                <a:noFill/>
              </a:ln>
            </p:spPr>
            <p:txBody>
              <a:bodyPr vert="horz" wrap="square" lIns="91440" tIns="45720" rIns="91440" bIns="45720" numCol="1" anchor="t" anchorCtr="0" compatLnSpc="1"/>
              <a:lstStyle/>
              <a:p>
                <a:endParaRPr lang="zh-CN" altLang="en-US" sz="3200"/>
              </a:p>
            </p:txBody>
          </p:sp>
          <p:sp>
            <p:nvSpPr>
              <p:cNvPr id="247" name="Freeform 622"/>
              <p:cNvSpPr/>
              <p:nvPr/>
            </p:nvSpPr>
            <p:spPr bwMode="auto">
              <a:xfrm>
                <a:off x="4794837" y="3509249"/>
                <a:ext cx="143579" cy="389322"/>
              </a:xfrm>
              <a:custGeom>
                <a:avLst/>
                <a:gdLst>
                  <a:gd name="T0" fmla="*/ 29 w 40"/>
                  <a:gd name="T1" fmla="*/ 0 h 108"/>
                  <a:gd name="T2" fmla="*/ 30 w 40"/>
                  <a:gd name="T3" fmla="*/ 0 h 108"/>
                  <a:gd name="T4" fmla="*/ 40 w 40"/>
                  <a:gd name="T5" fmla="*/ 39 h 108"/>
                  <a:gd name="T6" fmla="*/ 12 w 40"/>
                  <a:gd name="T7" fmla="*/ 99 h 108"/>
                  <a:gd name="T8" fmla="*/ 0 w 40"/>
                  <a:gd name="T9" fmla="*/ 108 h 108"/>
                  <a:gd name="T10" fmla="*/ 0 w 40"/>
                  <a:gd name="T11" fmla="*/ 108 h 108"/>
                  <a:gd name="T12" fmla="*/ 0 w 40"/>
                  <a:gd name="T13" fmla="*/ 108 h 108"/>
                  <a:gd name="T14" fmla="*/ 28 w 40"/>
                  <a:gd name="T15" fmla="*/ 26 h 108"/>
                  <a:gd name="T16" fmla="*/ 30 w 40"/>
                  <a:gd name="T17" fmla="*/ 8 h 108"/>
                  <a:gd name="T18" fmla="*/ 29 w 40"/>
                  <a:gd name="T1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08">
                    <a:moveTo>
                      <a:pt x="29" y="0"/>
                    </a:moveTo>
                    <a:cubicBezTo>
                      <a:pt x="30" y="0"/>
                      <a:pt x="30" y="0"/>
                      <a:pt x="30" y="0"/>
                    </a:cubicBezTo>
                    <a:cubicBezTo>
                      <a:pt x="37" y="13"/>
                      <a:pt x="40" y="26"/>
                      <a:pt x="40" y="39"/>
                    </a:cubicBezTo>
                    <a:cubicBezTo>
                      <a:pt x="40" y="62"/>
                      <a:pt x="31" y="82"/>
                      <a:pt x="12" y="99"/>
                    </a:cubicBezTo>
                    <a:cubicBezTo>
                      <a:pt x="8" y="103"/>
                      <a:pt x="4" y="106"/>
                      <a:pt x="0" y="108"/>
                    </a:cubicBezTo>
                    <a:cubicBezTo>
                      <a:pt x="0" y="108"/>
                      <a:pt x="0" y="108"/>
                      <a:pt x="0" y="108"/>
                    </a:cubicBezTo>
                    <a:cubicBezTo>
                      <a:pt x="0" y="108"/>
                      <a:pt x="0" y="108"/>
                      <a:pt x="0" y="108"/>
                    </a:cubicBezTo>
                    <a:cubicBezTo>
                      <a:pt x="28" y="26"/>
                      <a:pt x="28" y="26"/>
                      <a:pt x="28" y="26"/>
                    </a:cubicBezTo>
                    <a:cubicBezTo>
                      <a:pt x="29" y="19"/>
                      <a:pt x="30" y="13"/>
                      <a:pt x="30" y="8"/>
                    </a:cubicBezTo>
                    <a:lnTo>
                      <a:pt x="29" y="0"/>
                    </a:lnTo>
                    <a:close/>
                  </a:path>
                </a:pathLst>
              </a:custGeom>
              <a:solidFill>
                <a:schemeClr val="accent5">
                  <a:lumMod val="50000"/>
                </a:schemeClr>
              </a:solidFill>
              <a:ln>
                <a:noFill/>
              </a:ln>
            </p:spPr>
            <p:txBody>
              <a:bodyPr vert="horz" wrap="square" lIns="91440" tIns="45720" rIns="91440" bIns="45720" numCol="1" anchor="t" anchorCtr="0" compatLnSpc="1"/>
              <a:lstStyle/>
              <a:p>
                <a:endParaRPr lang="zh-CN" altLang="en-US" sz="3200"/>
              </a:p>
            </p:txBody>
          </p:sp>
          <p:sp>
            <p:nvSpPr>
              <p:cNvPr id="248" name="Freeform 623"/>
              <p:cNvSpPr/>
              <p:nvPr/>
            </p:nvSpPr>
            <p:spPr bwMode="auto">
              <a:xfrm>
                <a:off x="6020783" y="1214742"/>
                <a:ext cx="231936" cy="234698"/>
              </a:xfrm>
              <a:custGeom>
                <a:avLst/>
                <a:gdLst>
                  <a:gd name="T0" fmla="*/ 20 w 64"/>
                  <a:gd name="T1" fmla="*/ 7 h 65"/>
                  <a:gd name="T2" fmla="*/ 57 w 64"/>
                  <a:gd name="T3" fmla="*/ 20 h 65"/>
                  <a:gd name="T4" fmla="*/ 44 w 64"/>
                  <a:gd name="T5" fmla="*/ 58 h 65"/>
                  <a:gd name="T6" fmla="*/ 6 w 64"/>
                  <a:gd name="T7" fmla="*/ 45 h 65"/>
                  <a:gd name="T8" fmla="*/ 20 w 64"/>
                  <a:gd name="T9" fmla="*/ 7 h 65"/>
                </a:gdLst>
                <a:ahLst/>
                <a:cxnLst>
                  <a:cxn ang="0">
                    <a:pos x="T0" y="T1"/>
                  </a:cxn>
                  <a:cxn ang="0">
                    <a:pos x="T2" y="T3"/>
                  </a:cxn>
                  <a:cxn ang="0">
                    <a:pos x="T4" y="T5"/>
                  </a:cxn>
                  <a:cxn ang="0">
                    <a:pos x="T6" y="T7"/>
                  </a:cxn>
                  <a:cxn ang="0">
                    <a:pos x="T8" y="T9"/>
                  </a:cxn>
                </a:cxnLst>
                <a:rect l="0" t="0" r="r" b="b"/>
                <a:pathLst>
                  <a:path w="64" h="65">
                    <a:moveTo>
                      <a:pt x="20" y="7"/>
                    </a:moveTo>
                    <a:cubicBezTo>
                      <a:pt x="34" y="0"/>
                      <a:pt x="50" y="6"/>
                      <a:pt x="57" y="20"/>
                    </a:cubicBezTo>
                    <a:cubicBezTo>
                      <a:pt x="64" y="34"/>
                      <a:pt x="58" y="51"/>
                      <a:pt x="44" y="58"/>
                    </a:cubicBezTo>
                    <a:cubicBezTo>
                      <a:pt x="30" y="65"/>
                      <a:pt x="13" y="59"/>
                      <a:pt x="6" y="45"/>
                    </a:cubicBezTo>
                    <a:cubicBezTo>
                      <a:pt x="0" y="31"/>
                      <a:pt x="5" y="14"/>
                      <a:pt x="20" y="7"/>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3200"/>
              </a:p>
            </p:txBody>
          </p:sp>
          <p:sp>
            <p:nvSpPr>
              <p:cNvPr id="249" name="Freeform 624"/>
              <p:cNvSpPr/>
              <p:nvPr/>
            </p:nvSpPr>
            <p:spPr bwMode="auto">
              <a:xfrm>
                <a:off x="7558737" y="1457722"/>
                <a:ext cx="229176" cy="229176"/>
              </a:xfrm>
              <a:custGeom>
                <a:avLst/>
                <a:gdLst>
                  <a:gd name="T0" fmla="*/ 20 w 64"/>
                  <a:gd name="T1" fmla="*/ 6 h 64"/>
                  <a:gd name="T2" fmla="*/ 58 w 64"/>
                  <a:gd name="T3" fmla="*/ 20 h 64"/>
                  <a:gd name="T4" fmla="*/ 44 w 64"/>
                  <a:gd name="T5" fmla="*/ 57 h 64"/>
                  <a:gd name="T6" fmla="*/ 7 w 64"/>
                  <a:gd name="T7" fmla="*/ 44 h 64"/>
                  <a:gd name="T8" fmla="*/ 20 w 64"/>
                  <a:gd name="T9" fmla="*/ 6 h 64"/>
                </a:gdLst>
                <a:ahLst/>
                <a:cxnLst>
                  <a:cxn ang="0">
                    <a:pos x="T0" y="T1"/>
                  </a:cxn>
                  <a:cxn ang="0">
                    <a:pos x="T2" y="T3"/>
                  </a:cxn>
                  <a:cxn ang="0">
                    <a:pos x="T4" y="T5"/>
                  </a:cxn>
                  <a:cxn ang="0">
                    <a:pos x="T6" y="T7"/>
                  </a:cxn>
                  <a:cxn ang="0">
                    <a:pos x="T8" y="T9"/>
                  </a:cxn>
                </a:cxnLst>
                <a:rect l="0" t="0" r="r" b="b"/>
                <a:pathLst>
                  <a:path w="64" h="64">
                    <a:moveTo>
                      <a:pt x="20" y="6"/>
                    </a:moveTo>
                    <a:cubicBezTo>
                      <a:pt x="34" y="0"/>
                      <a:pt x="51" y="6"/>
                      <a:pt x="58" y="20"/>
                    </a:cubicBezTo>
                    <a:cubicBezTo>
                      <a:pt x="64" y="34"/>
                      <a:pt x="59" y="51"/>
                      <a:pt x="44" y="57"/>
                    </a:cubicBezTo>
                    <a:cubicBezTo>
                      <a:pt x="30" y="64"/>
                      <a:pt x="14" y="58"/>
                      <a:pt x="7" y="44"/>
                    </a:cubicBezTo>
                    <a:cubicBezTo>
                      <a:pt x="0" y="30"/>
                      <a:pt x="6" y="13"/>
                      <a:pt x="20" y="6"/>
                    </a:cubicBezTo>
                    <a:close/>
                  </a:path>
                </a:pathLst>
              </a:custGeom>
              <a:solidFill>
                <a:srgbClr val="0070C0"/>
              </a:solidFill>
              <a:ln>
                <a:noFill/>
              </a:ln>
            </p:spPr>
            <p:txBody>
              <a:bodyPr vert="horz" wrap="square" lIns="91440" tIns="45720" rIns="91440" bIns="45720" numCol="1" anchor="t" anchorCtr="0" compatLnSpc="1"/>
              <a:lstStyle/>
              <a:p>
                <a:endParaRPr lang="zh-CN" altLang="en-US" sz="3200"/>
              </a:p>
            </p:txBody>
          </p:sp>
          <p:sp>
            <p:nvSpPr>
              <p:cNvPr id="250" name="Freeform 625"/>
              <p:cNvSpPr/>
              <p:nvPr/>
            </p:nvSpPr>
            <p:spPr bwMode="auto">
              <a:xfrm>
                <a:off x="8900652" y="2228080"/>
                <a:ext cx="234698" cy="234698"/>
              </a:xfrm>
              <a:custGeom>
                <a:avLst/>
                <a:gdLst>
                  <a:gd name="T0" fmla="*/ 20 w 65"/>
                  <a:gd name="T1" fmla="*/ 7 h 65"/>
                  <a:gd name="T2" fmla="*/ 58 w 65"/>
                  <a:gd name="T3" fmla="*/ 20 h 65"/>
                  <a:gd name="T4" fmla="*/ 45 w 65"/>
                  <a:gd name="T5" fmla="*/ 58 h 65"/>
                  <a:gd name="T6" fmla="*/ 7 w 65"/>
                  <a:gd name="T7" fmla="*/ 45 h 65"/>
                  <a:gd name="T8" fmla="*/ 20 w 65"/>
                  <a:gd name="T9" fmla="*/ 7 h 65"/>
                </a:gdLst>
                <a:ahLst/>
                <a:cxnLst>
                  <a:cxn ang="0">
                    <a:pos x="T0" y="T1"/>
                  </a:cxn>
                  <a:cxn ang="0">
                    <a:pos x="T2" y="T3"/>
                  </a:cxn>
                  <a:cxn ang="0">
                    <a:pos x="T4" y="T5"/>
                  </a:cxn>
                  <a:cxn ang="0">
                    <a:pos x="T6" y="T7"/>
                  </a:cxn>
                  <a:cxn ang="0">
                    <a:pos x="T8" y="T9"/>
                  </a:cxn>
                </a:cxnLst>
                <a:rect l="0" t="0" r="r" b="b"/>
                <a:pathLst>
                  <a:path w="65" h="65">
                    <a:moveTo>
                      <a:pt x="20" y="7"/>
                    </a:moveTo>
                    <a:cubicBezTo>
                      <a:pt x="34" y="0"/>
                      <a:pt x="51" y="6"/>
                      <a:pt x="58" y="20"/>
                    </a:cubicBezTo>
                    <a:cubicBezTo>
                      <a:pt x="65" y="34"/>
                      <a:pt x="59" y="51"/>
                      <a:pt x="45" y="58"/>
                    </a:cubicBezTo>
                    <a:cubicBezTo>
                      <a:pt x="31" y="65"/>
                      <a:pt x="14" y="59"/>
                      <a:pt x="7" y="45"/>
                    </a:cubicBezTo>
                    <a:cubicBezTo>
                      <a:pt x="0" y="31"/>
                      <a:pt x="6" y="14"/>
                      <a:pt x="20" y="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p>
            </p:txBody>
          </p:sp>
          <p:sp>
            <p:nvSpPr>
              <p:cNvPr id="251" name="Freeform 626"/>
              <p:cNvSpPr/>
              <p:nvPr/>
            </p:nvSpPr>
            <p:spPr bwMode="auto">
              <a:xfrm>
                <a:off x="9546758" y="3608650"/>
                <a:ext cx="229176" cy="234698"/>
              </a:xfrm>
              <a:custGeom>
                <a:avLst/>
                <a:gdLst>
                  <a:gd name="T0" fmla="*/ 19 w 64"/>
                  <a:gd name="T1" fmla="*/ 7 h 65"/>
                  <a:gd name="T2" fmla="*/ 57 w 64"/>
                  <a:gd name="T3" fmla="*/ 20 h 65"/>
                  <a:gd name="T4" fmla="*/ 44 w 64"/>
                  <a:gd name="T5" fmla="*/ 58 h 65"/>
                  <a:gd name="T6" fmla="*/ 6 w 64"/>
                  <a:gd name="T7" fmla="*/ 45 h 65"/>
                  <a:gd name="T8" fmla="*/ 19 w 64"/>
                  <a:gd name="T9" fmla="*/ 7 h 65"/>
                </a:gdLst>
                <a:ahLst/>
                <a:cxnLst>
                  <a:cxn ang="0">
                    <a:pos x="T0" y="T1"/>
                  </a:cxn>
                  <a:cxn ang="0">
                    <a:pos x="T2" y="T3"/>
                  </a:cxn>
                  <a:cxn ang="0">
                    <a:pos x="T4" y="T5"/>
                  </a:cxn>
                  <a:cxn ang="0">
                    <a:pos x="T6" y="T7"/>
                  </a:cxn>
                  <a:cxn ang="0">
                    <a:pos x="T8" y="T9"/>
                  </a:cxn>
                </a:cxnLst>
                <a:rect l="0" t="0" r="r" b="b"/>
                <a:pathLst>
                  <a:path w="64" h="65">
                    <a:moveTo>
                      <a:pt x="19" y="7"/>
                    </a:moveTo>
                    <a:cubicBezTo>
                      <a:pt x="34" y="0"/>
                      <a:pt x="50" y="6"/>
                      <a:pt x="57" y="20"/>
                    </a:cubicBezTo>
                    <a:cubicBezTo>
                      <a:pt x="64" y="34"/>
                      <a:pt x="58" y="51"/>
                      <a:pt x="44" y="58"/>
                    </a:cubicBezTo>
                    <a:cubicBezTo>
                      <a:pt x="30" y="65"/>
                      <a:pt x="13" y="59"/>
                      <a:pt x="6" y="45"/>
                    </a:cubicBezTo>
                    <a:cubicBezTo>
                      <a:pt x="0" y="31"/>
                      <a:pt x="5" y="14"/>
                      <a:pt x="19" y="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p>
            </p:txBody>
          </p:sp>
          <p:sp>
            <p:nvSpPr>
              <p:cNvPr id="252" name="Freeform 627"/>
              <p:cNvSpPr/>
              <p:nvPr/>
            </p:nvSpPr>
            <p:spPr bwMode="auto">
              <a:xfrm>
                <a:off x="6020783" y="5999797"/>
                <a:ext cx="231936" cy="234698"/>
              </a:xfrm>
              <a:custGeom>
                <a:avLst/>
                <a:gdLst>
                  <a:gd name="T0" fmla="*/ 20 w 64"/>
                  <a:gd name="T1" fmla="*/ 7 h 65"/>
                  <a:gd name="T2" fmla="*/ 57 w 64"/>
                  <a:gd name="T3" fmla="*/ 20 h 65"/>
                  <a:gd name="T4" fmla="*/ 44 w 64"/>
                  <a:gd name="T5" fmla="*/ 58 h 65"/>
                  <a:gd name="T6" fmla="*/ 6 w 64"/>
                  <a:gd name="T7" fmla="*/ 45 h 65"/>
                  <a:gd name="T8" fmla="*/ 20 w 64"/>
                  <a:gd name="T9" fmla="*/ 7 h 65"/>
                </a:gdLst>
                <a:ahLst/>
                <a:cxnLst>
                  <a:cxn ang="0">
                    <a:pos x="T0" y="T1"/>
                  </a:cxn>
                  <a:cxn ang="0">
                    <a:pos x="T2" y="T3"/>
                  </a:cxn>
                  <a:cxn ang="0">
                    <a:pos x="T4" y="T5"/>
                  </a:cxn>
                  <a:cxn ang="0">
                    <a:pos x="T6" y="T7"/>
                  </a:cxn>
                  <a:cxn ang="0">
                    <a:pos x="T8" y="T9"/>
                  </a:cxn>
                </a:cxnLst>
                <a:rect l="0" t="0" r="r" b="b"/>
                <a:pathLst>
                  <a:path w="64" h="65">
                    <a:moveTo>
                      <a:pt x="20" y="7"/>
                    </a:moveTo>
                    <a:cubicBezTo>
                      <a:pt x="34" y="0"/>
                      <a:pt x="50" y="6"/>
                      <a:pt x="57" y="20"/>
                    </a:cubicBezTo>
                    <a:cubicBezTo>
                      <a:pt x="64" y="34"/>
                      <a:pt x="58" y="51"/>
                      <a:pt x="44" y="58"/>
                    </a:cubicBezTo>
                    <a:cubicBezTo>
                      <a:pt x="30" y="65"/>
                      <a:pt x="13" y="59"/>
                      <a:pt x="6" y="45"/>
                    </a:cubicBezTo>
                    <a:cubicBezTo>
                      <a:pt x="0" y="31"/>
                      <a:pt x="5" y="14"/>
                      <a:pt x="20" y="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p>
            </p:txBody>
          </p:sp>
          <p:sp>
            <p:nvSpPr>
              <p:cNvPr id="253" name="Freeform 628"/>
              <p:cNvSpPr/>
              <p:nvPr/>
            </p:nvSpPr>
            <p:spPr bwMode="auto">
              <a:xfrm>
                <a:off x="2494806" y="3608650"/>
                <a:ext cx="231936" cy="234698"/>
              </a:xfrm>
              <a:custGeom>
                <a:avLst/>
                <a:gdLst>
                  <a:gd name="T0" fmla="*/ 20 w 64"/>
                  <a:gd name="T1" fmla="*/ 7 h 65"/>
                  <a:gd name="T2" fmla="*/ 57 w 64"/>
                  <a:gd name="T3" fmla="*/ 20 h 65"/>
                  <a:gd name="T4" fmla="*/ 44 w 64"/>
                  <a:gd name="T5" fmla="*/ 58 h 65"/>
                  <a:gd name="T6" fmla="*/ 6 w 64"/>
                  <a:gd name="T7" fmla="*/ 45 h 65"/>
                  <a:gd name="T8" fmla="*/ 20 w 64"/>
                  <a:gd name="T9" fmla="*/ 7 h 65"/>
                </a:gdLst>
                <a:ahLst/>
                <a:cxnLst>
                  <a:cxn ang="0">
                    <a:pos x="T0" y="T1"/>
                  </a:cxn>
                  <a:cxn ang="0">
                    <a:pos x="T2" y="T3"/>
                  </a:cxn>
                  <a:cxn ang="0">
                    <a:pos x="T4" y="T5"/>
                  </a:cxn>
                  <a:cxn ang="0">
                    <a:pos x="T6" y="T7"/>
                  </a:cxn>
                  <a:cxn ang="0">
                    <a:pos x="T8" y="T9"/>
                  </a:cxn>
                </a:cxnLst>
                <a:rect l="0" t="0" r="r" b="b"/>
                <a:pathLst>
                  <a:path w="64" h="65">
                    <a:moveTo>
                      <a:pt x="20" y="7"/>
                    </a:moveTo>
                    <a:cubicBezTo>
                      <a:pt x="34" y="0"/>
                      <a:pt x="51" y="6"/>
                      <a:pt x="57" y="20"/>
                    </a:cubicBezTo>
                    <a:cubicBezTo>
                      <a:pt x="64" y="34"/>
                      <a:pt x="58" y="51"/>
                      <a:pt x="44" y="58"/>
                    </a:cubicBezTo>
                    <a:cubicBezTo>
                      <a:pt x="30" y="65"/>
                      <a:pt x="13" y="59"/>
                      <a:pt x="6" y="45"/>
                    </a:cubicBezTo>
                    <a:cubicBezTo>
                      <a:pt x="0" y="31"/>
                      <a:pt x="6" y="14"/>
                      <a:pt x="20" y="7"/>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zh-CN" altLang="en-US" sz="3200"/>
              </a:p>
            </p:txBody>
          </p:sp>
          <p:sp>
            <p:nvSpPr>
              <p:cNvPr id="254" name="Freeform 629"/>
              <p:cNvSpPr/>
              <p:nvPr/>
            </p:nvSpPr>
            <p:spPr bwMode="auto">
              <a:xfrm>
                <a:off x="4480067" y="1457722"/>
                <a:ext cx="234698" cy="229176"/>
              </a:xfrm>
              <a:custGeom>
                <a:avLst/>
                <a:gdLst>
                  <a:gd name="T0" fmla="*/ 45 w 65"/>
                  <a:gd name="T1" fmla="*/ 6 h 64"/>
                  <a:gd name="T2" fmla="*/ 7 w 65"/>
                  <a:gd name="T3" fmla="*/ 20 h 64"/>
                  <a:gd name="T4" fmla="*/ 20 w 65"/>
                  <a:gd name="T5" fmla="*/ 57 h 64"/>
                  <a:gd name="T6" fmla="*/ 58 w 65"/>
                  <a:gd name="T7" fmla="*/ 44 h 64"/>
                  <a:gd name="T8" fmla="*/ 45 w 65"/>
                  <a:gd name="T9" fmla="*/ 6 h 64"/>
                </a:gdLst>
                <a:ahLst/>
                <a:cxnLst>
                  <a:cxn ang="0">
                    <a:pos x="T0" y="T1"/>
                  </a:cxn>
                  <a:cxn ang="0">
                    <a:pos x="T2" y="T3"/>
                  </a:cxn>
                  <a:cxn ang="0">
                    <a:pos x="T4" y="T5"/>
                  </a:cxn>
                  <a:cxn ang="0">
                    <a:pos x="T6" y="T7"/>
                  </a:cxn>
                  <a:cxn ang="0">
                    <a:pos x="T8" y="T9"/>
                  </a:cxn>
                </a:cxnLst>
                <a:rect l="0" t="0" r="r" b="b"/>
                <a:pathLst>
                  <a:path w="65" h="64">
                    <a:moveTo>
                      <a:pt x="45" y="6"/>
                    </a:moveTo>
                    <a:cubicBezTo>
                      <a:pt x="31" y="0"/>
                      <a:pt x="14" y="6"/>
                      <a:pt x="7" y="20"/>
                    </a:cubicBezTo>
                    <a:cubicBezTo>
                      <a:pt x="0" y="34"/>
                      <a:pt x="6" y="51"/>
                      <a:pt x="20" y="57"/>
                    </a:cubicBezTo>
                    <a:cubicBezTo>
                      <a:pt x="34" y="64"/>
                      <a:pt x="51" y="58"/>
                      <a:pt x="58" y="44"/>
                    </a:cubicBezTo>
                    <a:cubicBezTo>
                      <a:pt x="65" y="30"/>
                      <a:pt x="59" y="13"/>
                      <a:pt x="45" y="6"/>
                    </a:cubicBezTo>
                    <a:close/>
                  </a:path>
                </a:pathLst>
              </a:custGeom>
              <a:solidFill>
                <a:srgbClr val="0070C0"/>
              </a:solidFill>
              <a:ln>
                <a:noFill/>
              </a:ln>
            </p:spPr>
            <p:txBody>
              <a:bodyPr vert="horz" wrap="square" lIns="91440" tIns="45720" rIns="91440" bIns="45720" numCol="1" anchor="t" anchorCtr="0" compatLnSpc="1"/>
              <a:lstStyle/>
              <a:p>
                <a:endParaRPr lang="zh-CN" altLang="en-US" sz="3200"/>
              </a:p>
            </p:txBody>
          </p:sp>
          <p:sp>
            <p:nvSpPr>
              <p:cNvPr id="255" name="Freeform 630"/>
              <p:cNvSpPr/>
              <p:nvPr/>
            </p:nvSpPr>
            <p:spPr bwMode="auto">
              <a:xfrm>
                <a:off x="3138153" y="2228080"/>
                <a:ext cx="234698" cy="234698"/>
              </a:xfrm>
              <a:custGeom>
                <a:avLst/>
                <a:gdLst>
                  <a:gd name="T0" fmla="*/ 45 w 65"/>
                  <a:gd name="T1" fmla="*/ 7 h 65"/>
                  <a:gd name="T2" fmla="*/ 7 w 65"/>
                  <a:gd name="T3" fmla="*/ 20 h 65"/>
                  <a:gd name="T4" fmla="*/ 20 w 65"/>
                  <a:gd name="T5" fmla="*/ 58 h 65"/>
                  <a:gd name="T6" fmla="*/ 58 w 65"/>
                  <a:gd name="T7" fmla="*/ 45 h 65"/>
                  <a:gd name="T8" fmla="*/ 45 w 65"/>
                  <a:gd name="T9" fmla="*/ 7 h 65"/>
                </a:gdLst>
                <a:ahLst/>
                <a:cxnLst>
                  <a:cxn ang="0">
                    <a:pos x="T0" y="T1"/>
                  </a:cxn>
                  <a:cxn ang="0">
                    <a:pos x="T2" y="T3"/>
                  </a:cxn>
                  <a:cxn ang="0">
                    <a:pos x="T4" y="T5"/>
                  </a:cxn>
                  <a:cxn ang="0">
                    <a:pos x="T6" y="T7"/>
                  </a:cxn>
                  <a:cxn ang="0">
                    <a:pos x="T8" y="T9"/>
                  </a:cxn>
                </a:cxnLst>
                <a:rect l="0" t="0" r="r" b="b"/>
                <a:pathLst>
                  <a:path w="65" h="65">
                    <a:moveTo>
                      <a:pt x="45" y="7"/>
                    </a:moveTo>
                    <a:cubicBezTo>
                      <a:pt x="31" y="0"/>
                      <a:pt x="14" y="6"/>
                      <a:pt x="7" y="20"/>
                    </a:cubicBezTo>
                    <a:cubicBezTo>
                      <a:pt x="0" y="34"/>
                      <a:pt x="6" y="51"/>
                      <a:pt x="20" y="58"/>
                    </a:cubicBezTo>
                    <a:cubicBezTo>
                      <a:pt x="34" y="65"/>
                      <a:pt x="51" y="59"/>
                      <a:pt x="58" y="45"/>
                    </a:cubicBezTo>
                    <a:cubicBezTo>
                      <a:pt x="65" y="31"/>
                      <a:pt x="59" y="14"/>
                      <a:pt x="45" y="7"/>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zh-CN" altLang="en-US" sz="3200"/>
              </a:p>
            </p:txBody>
          </p:sp>
          <p:sp>
            <p:nvSpPr>
              <p:cNvPr id="256" name="Freeform 631"/>
              <p:cNvSpPr/>
              <p:nvPr/>
            </p:nvSpPr>
            <p:spPr bwMode="auto">
              <a:xfrm>
                <a:off x="7558737" y="5762339"/>
                <a:ext cx="229176" cy="231936"/>
              </a:xfrm>
              <a:custGeom>
                <a:avLst/>
                <a:gdLst>
                  <a:gd name="T0" fmla="*/ 20 w 64"/>
                  <a:gd name="T1" fmla="*/ 57 h 64"/>
                  <a:gd name="T2" fmla="*/ 58 w 64"/>
                  <a:gd name="T3" fmla="*/ 44 h 64"/>
                  <a:gd name="T4" fmla="*/ 44 w 64"/>
                  <a:gd name="T5" fmla="*/ 7 h 64"/>
                  <a:gd name="T6" fmla="*/ 7 w 64"/>
                  <a:gd name="T7" fmla="*/ 20 h 64"/>
                  <a:gd name="T8" fmla="*/ 20 w 64"/>
                  <a:gd name="T9" fmla="*/ 57 h 64"/>
                </a:gdLst>
                <a:ahLst/>
                <a:cxnLst>
                  <a:cxn ang="0">
                    <a:pos x="T0" y="T1"/>
                  </a:cxn>
                  <a:cxn ang="0">
                    <a:pos x="T2" y="T3"/>
                  </a:cxn>
                  <a:cxn ang="0">
                    <a:pos x="T4" y="T5"/>
                  </a:cxn>
                  <a:cxn ang="0">
                    <a:pos x="T6" y="T7"/>
                  </a:cxn>
                  <a:cxn ang="0">
                    <a:pos x="T8" y="T9"/>
                  </a:cxn>
                </a:cxnLst>
                <a:rect l="0" t="0" r="r" b="b"/>
                <a:pathLst>
                  <a:path w="64" h="64">
                    <a:moveTo>
                      <a:pt x="20" y="57"/>
                    </a:moveTo>
                    <a:cubicBezTo>
                      <a:pt x="34" y="64"/>
                      <a:pt x="51" y="58"/>
                      <a:pt x="58" y="44"/>
                    </a:cubicBezTo>
                    <a:cubicBezTo>
                      <a:pt x="64" y="30"/>
                      <a:pt x="59" y="13"/>
                      <a:pt x="44" y="7"/>
                    </a:cubicBezTo>
                    <a:cubicBezTo>
                      <a:pt x="30" y="0"/>
                      <a:pt x="14" y="6"/>
                      <a:pt x="7" y="20"/>
                    </a:cubicBezTo>
                    <a:cubicBezTo>
                      <a:pt x="0" y="34"/>
                      <a:pt x="6" y="51"/>
                      <a:pt x="20" y="57"/>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zh-CN" altLang="en-US" sz="3200"/>
              </a:p>
            </p:txBody>
          </p:sp>
          <p:sp>
            <p:nvSpPr>
              <p:cNvPr id="257" name="Freeform 632"/>
              <p:cNvSpPr/>
              <p:nvPr/>
            </p:nvSpPr>
            <p:spPr bwMode="auto">
              <a:xfrm>
                <a:off x="8900652" y="4986460"/>
                <a:ext cx="234698" cy="231936"/>
              </a:xfrm>
              <a:custGeom>
                <a:avLst/>
                <a:gdLst>
                  <a:gd name="T0" fmla="*/ 20 w 65"/>
                  <a:gd name="T1" fmla="*/ 58 h 64"/>
                  <a:gd name="T2" fmla="*/ 58 w 65"/>
                  <a:gd name="T3" fmla="*/ 44 h 64"/>
                  <a:gd name="T4" fmla="*/ 45 w 65"/>
                  <a:gd name="T5" fmla="*/ 7 h 64"/>
                  <a:gd name="T6" fmla="*/ 7 w 65"/>
                  <a:gd name="T7" fmla="*/ 20 h 64"/>
                  <a:gd name="T8" fmla="*/ 20 w 65"/>
                  <a:gd name="T9" fmla="*/ 58 h 64"/>
                </a:gdLst>
                <a:ahLst/>
                <a:cxnLst>
                  <a:cxn ang="0">
                    <a:pos x="T0" y="T1"/>
                  </a:cxn>
                  <a:cxn ang="0">
                    <a:pos x="T2" y="T3"/>
                  </a:cxn>
                  <a:cxn ang="0">
                    <a:pos x="T4" y="T5"/>
                  </a:cxn>
                  <a:cxn ang="0">
                    <a:pos x="T6" y="T7"/>
                  </a:cxn>
                  <a:cxn ang="0">
                    <a:pos x="T8" y="T9"/>
                  </a:cxn>
                </a:cxnLst>
                <a:rect l="0" t="0" r="r" b="b"/>
                <a:pathLst>
                  <a:path w="65" h="64">
                    <a:moveTo>
                      <a:pt x="20" y="58"/>
                    </a:moveTo>
                    <a:cubicBezTo>
                      <a:pt x="34" y="64"/>
                      <a:pt x="51" y="59"/>
                      <a:pt x="58" y="44"/>
                    </a:cubicBezTo>
                    <a:cubicBezTo>
                      <a:pt x="65" y="30"/>
                      <a:pt x="59" y="14"/>
                      <a:pt x="45" y="7"/>
                    </a:cubicBezTo>
                    <a:cubicBezTo>
                      <a:pt x="31" y="0"/>
                      <a:pt x="14" y="6"/>
                      <a:pt x="7" y="20"/>
                    </a:cubicBezTo>
                    <a:cubicBezTo>
                      <a:pt x="0" y="34"/>
                      <a:pt x="6" y="51"/>
                      <a:pt x="20" y="58"/>
                    </a:cubicBezTo>
                    <a:close/>
                  </a:path>
                </a:pathLst>
              </a:custGeom>
              <a:solidFill>
                <a:srgbClr val="00B0F0"/>
              </a:solidFill>
              <a:ln>
                <a:noFill/>
              </a:ln>
            </p:spPr>
            <p:txBody>
              <a:bodyPr vert="horz" wrap="square" lIns="91440" tIns="45720" rIns="91440" bIns="45720" numCol="1" anchor="t" anchorCtr="0" compatLnSpc="1"/>
              <a:lstStyle/>
              <a:p>
                <a:endParaRPr lang="zh-CN" altLang="en-US" sz="3200"/>
              </a:p>
            </p:txBody>
          </p:sp>
          <p:sp>
            <p:nvSpPr>
              <p:cNvPr id="258" name="Freeform 633"/>
              <p:cNvSpPr/>
              <p:nvPr/>
            </p:nvSpPr>
            <p:spPr bwMode="auto">
              <a:xfrm>
                <a:off x="4480067" y="5762339"/>
                <a:ext cx="234698" cy="231936"/>
              </a:xfrm>
              <a:custGeom>
                <a:avLst/>
                <a:gdLst>
                  <a:gd name="T0" fmla="*/ 45 w 65"/>
                  <a:gd name="T1" fmla="*/ 57 h 64"/>
                  <a:gd name="T2" fmla="*/ 7 w 65"/>
                  <a:gd name="T3" fmla="*/ 44 h 64"/>
                  <a:gd name="T4" fmla="*/ 20 w 65"/>
                  <a:gd name="T5" fmla="*/ 7 h 64"/>
                  <a:gd name="T6" fmla="*/ 58 w 65"/>
                  <a:gd name="T7" fmla="*/ 20 h 64"/>
                  <a:gd name="T8" fmla="*/ 45 w 65"/>
                  <a:gd name="T9" fmla="*/ 57 h 64"/>
                </a:gdLst>
                <a:ahLst/>
                <a:cxnLst>
                  <a:cxn ang="0">
                    <a:pos x="T0" y="T1"/>
                  </a:cxn>
                  <a:cxn ang="0">
                    <a:pos x="T2" y="T3"/>
                  </a:cxn>
                  <a:cxn ang="0">
                    <a:pos x="T4" y="T5"/>
                  </a:cxn>
                  <a:cxn ang="0">
                    <a:pos x="T6" y="T7"/>
                  </a:cxn>
                  <a:cxn ang="0">
                    <a:pos x="T8" y="T9"/>
                  </a:cxn>
                </a:cxnLst>
                <a:rect l="0" t="0" r="r" b="b"/>
                <a:pathLst>
                  <a:path w="65" h="64">
                    <a:moveTo>
                      <a:pt x="45" y="57"/>
                    </a:moveTo>
                    <a:cubicBezTo>
                      <a:pt x="31" y="64"/>
                      <a:pt x="14" y="58"/>
                      <a:pt x="7" y="44"/>
                    </a:cubicBezTo>
                    <a:cubicBezTo>
                      <a:pt x="0" y="30"/>
                      <a:pt x="6" y="13"/>
                      <a:pt x="20" y="7"/>
                    </a:cubicBezTo>
                    <a:cubicBezTo>
                      <a:pt x="34" y="0"/>
                      <a:pt x="51" y="6"/>
                      <a:pt x="58" y="20"/>
                    </a:cubicBezTo>
                    <a:cubicBezTo>
                      <a:pt x="65" y="34"/>
                      <a:pt x="59" y="51"/>
                      <a:pt x="45" y="57"/>
                    </a:cubicBezTo>
                    <a:close/>
                  </a:path>
                </a:pathLst>
              </a:custGeom>
              <a:solidFill>
                <a:srgbClr val="0070C0"/>
              </a:solidFill>
              <a:ln>
                <a:noFill/>
              </a:ln>
            </p:spPr>
            <p:txBody>
              <a:bodyPr vert="horz" wrap="square" lIns="91440" tIns="45720" rIns="91440" bIns="45720" numCol="1" anchor="t" anchorCtr="0" compatLnSpc="1"/>
              <a:lstStyle/>
              <a:p>
                <a:endParaRPr lang="zh-CN" altLang="en-US" sz="3200"/>
              </a:p>
            </p:txBody>
          </p:sp>
          <p:sp>
            <p:nvSpPr>
              <p:cNvPr id="259" name="Freeform 634"/>
              <p:cNvSpPr/>
              <p:nvPr/>
            </p:nvSpPr>
            <p:spPr bwMode="auto">
              <a:xfrm>
                <a:off x="3138153" y="4986460"/>
                <a:ext cx="234698" cy="231936"/>
              </a:xfrm>
              <a:custGeom>
                <a:avLst/>
                <a:gdLst>
                  <a:gd name="T0" fmla="*/ 45 w 65"/>
                  <a:gd name="T1" fmla="*/ 58 h 64"/>
                  <a:gd name="T2" fmla="*/ 7 w 65"/>
                  <a:gd name="T3" fmla="*/ 44 h 64"/>
                  <a:gd name="T4" fmla="*/ 20 w 65"/>
                  <a:gd name="T5" fmla="*/ 7 h 64"/>
                  <a:gd name="T6" fmla="*/ 58 w 65"/>
                  <a:gd name="T7" fmla="*/ 20 h 64"/>
                  <a:gd name="T8" fmla="*/ 45 w 65"/>
                  <a:gd name="T9" fmla="*/ 58 h 64"/>
                </a:gdLst>
                <a:ahLst/>
                <a:cxnLst>
                  <a:cxn ang="0">
                    <a:pos x="T0" y="T1"/>
                  </a:cxn>
                  <a:cxn ang="0">
                    <a:pos x="T2" y="T3"/>
                  </a:cxn>
                  <a:cxn ang="0">
                    <a:pos x="T4" y="T5"/>
                  </a:cxn>
                  <a:cxn ang="0">
                    <a:pos x="T6" y="T7"/>
                  </a:cxn>
                  <a:cxn ang="0">
                    <a:pos x="T8" y="T9"/>
                  </a:cxn>
                </a:cxnLst>
                <a:rect l="0" t="0" r="r" b="b"/>
                <a:pathLst>
                  <a:path w="65" h="64">
                    <a:moveTo>
                      <a:pt x="45" y="58"/>
                    </a:moveTo>
                    <a:cubicBezTo>
                      <a:pt x="31" y="64"/>
                      <a:pt x="14" y="59"/>
                      <a:pt x="7" y="44"/>
                    </a:cubicBezTo>
                    <a:cubicBezTo>
                      <a:pt x="0" y="30"/>
                      <a:pt x="6" y="14"/>
                      <a:pt x="20" y="7"/>
                    </a:cubicBezTo>
                    <a:cubicBezTo>
                      <a:pt x="34" y="0"/>
                      <a:pt x="51" y="6"/>
                      <a:pt x="58" y="20"/>
                    </a:cubicBezTo>
                    <a:cubicBezTo>
                      <a:pt x="65" y="34"/>
                      <a:pt x="59" y="51"/>
                      <a:pt x="45" y="58"/>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3200"/>
              </a:p>
            </p:txBody>
          </p:sp>
          <p:sp>
            <p:nvSpPr>
              <p:cNvPr id="260" name="Freeform 635"/>
              <p:cNvSpPr/>
              <p:nvPr/>
            </p:nvSpPr>
            <p:spPr bwMode="auto">
              <a:xfrm>
                <a:off x="7255012" y="3072989"/>
                <a:ext cx="231936" cy="231936"/>
              </a:xfrm>
              <a:custGeom>
                <a:avLst/>
                <a:gdLst>
                  <a:gd name="T0" fmla="*/ 20 w 64"/>
                  <a:gd name="T1" fmla="*/ 7 h 64"/>
                  <a:gd name="T2" fmla="*/ 57 w 64"/>
                  <a:gd name="T3" fmla="*/ 20 h 64"/>
                  <a:gd name="T4" fmla="*/ 44 w 64"/>
                  <a:gd name="T5" fmla="*/ 58 h 64"/>
                  <a:gd name="T6" fmla="*/ 7 w 64"/>
                  <a:gd name="T7" fmla="*/ 44 h 64"/>
                  <a:gd name="T8" fmla="*/ 20 w 64"/>
                  <a:gd name="T9" fmla="*/ 7 h 64"/>
                </a:gdLst>
                <a:ahLst/>
                <a:cxnLst>
                  <a:cxn ang="0">
                    <a:pos x="T0" y="T1"/>
                  </a:cxn>
                  <a:cxn ang="0">
                    <a:pos x="T2" y="T3"/>
                  </a:cxn>
                  <a:cxn ang="0">
                    <a:pos x="T4" y="T5"/>
                  </a:cxn>
                  <a:cxn ang="0">
                    <a:pos x="T6" y="T7"/>
                  </a:cxn>
                  <a:cxn ang="0">
                    <a:pos x="T8" y="T9"/>
                  </a:cxn>
                </a:cxnLst>
                <a:rect l="0" t="0" r="r" b="b"/>
                <a:pathLst>
                  <a:path w="64" h="64">
                    <a:moveTo>
                      <a:pt x="20" y="7"/>
                    </a:moveTo>
                    <a:cubicBezTo>
                      <a:pt x="34" y="0"/>
                      <a:pt x="51" y="6"/>
                      <a:pt x="57" y="20"/>
                    </a:cubicBezTo>
                    <a:cubicBezTo>
                      <a:pt x="64" y="34"/>
                      <a:pt x="58" y="51"/>
                      <a:pt x="44" y="58"/>
                    </a:cubicBezTo>
                    <a:cubicBezTo>
                      <a:pt x="30" y="64"/>
                      <a:pt x="13" y="59"/>
                      <a:pt x="7" y="44"/>
                    </a:cubicBezTo>
                    <a:cubicBezTo>
                      <a:pt x="0" y="30"/>
                      <a:pt x="6" y="13"/>
                      <a:pt x="20" y="7"/>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3200"/>
              </a:p>
            </p:txBody>
          </p:sp>
          <p:sp>
            <p:nvSpPr>
              <p:cNvPr id="261" name="Freeform 636"/>
              <p:cNvSpPr/>
              <p:nvPr/>
            </p:nvSpPr>
            <p:spPr bwMode="auto">
              <a:xfrm>
                <a:off x="6092573" y="4826313"/>
                <a:ext cx="234698" cy="231936"/>
              </a:xfrm>
              <a:custGeom>
                <a:avLst/>
                <a:gdLst>
                  <a:gd name="T0" fmla="*/ 20 w 65"/>
                  <a:gd name="T1" fmla="*/ 7 h 64"/>
                  <a:gd name="T2" fmla="*/ 58 w 65"/>
                  <a:gd name="T3" fmla="*/ 20 h 64"/>
                  <a:gd name="T4" fmla="*/ 45 w 65"/>
                  <a:gd name="T5" fmla="*/ 57 h 64"/>
                  <a:gd name="T6" fmla="*/ 7 w 65"/>
                  <a:gd name="T7" fmla="*/ 44 h 64"/>
                  <a:gd name="T8" fmla="*/ 20 w 65"/>
                  <a:gd name="T9" fmla="*/ 7 h 64"/>
                </a:gdLst>
                <a:ahLst/>
                <a:cxnLst>
                  <a:cxn ang="0">
                    <a:pos x="T0" y="T1"/>
                  </a:cxn>
                  <a:cxn ang="0">
                    <a:pos x="T2" y="T3"/>
                  </a:cxn>
                  <a:cxn ang="0">
                    <a:pos x="T4" y="T5"/>
                  </a:cxn>
                  <a:cxn ang="0">
                    <a:pos x="T6" y="T7"/>
                  </a:cxn>
                  <a:cxn ang="0">
                    <a:pos x="T8" y="T9"/>
                  </a:cxn>
                </a:cxnLst>
                <a:rect l="0" t="0" r="r" b="b"/>
                <a:pathLst>
                  <a:path w="65" h="64">
                    <a:moveTo>
                      <a:pt x="20" y="7"/>
                    </a:moveTo>
                    <a:cubicBezTo>
                      <a:pt x="34" y="0"/>
                      <a:pt x="51" y="6"/>
                      <a:pt x="58" y="20"/>
                    </a:cubicBezTo>
                    <a:cubicBezTo>
                      <a:pt x="65" y="34"/>
                      <a:pt x="59" y="51"/>
                      <a:pt x="45" y="57"/>
                    </a:cubicBezTo>
                    <a:cubicBezTo>
                      <a:pt x="31" y="64"/>
                      <a:pt x="14" y="58"/>
                      <a:pt x="7" y="44"/>
                    </a:cubicBezTo>
                    <a:cubicBezTo>
                      <a:pt x="0" y="30"/>
                      <a:pt x="6" y="13"/>
                      <a:pt x="20" y="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p>
            </p:txBody>
          </p:sp>
          <p:sp>
            <p:nvSpPr>
              <p:cNvPr id="262" name="Freeform 637"/>
              <p:cNvSpPr/>
              <p:nvPr/>
            </p:nvSpPr>
            <p:spPr bwMode="auto">
              <a:xfrm>
                <a:off x="3527472" y="3553427"/>
                <a:ext cx="234698" cy="234698"/>
              </a:xfrm>
              <a:custGeom>
                <a:avLst/>
                <a:gdLst>
                  <a:gd name="T0" fmla="*/ 20 w 65"/>
                  <a:gd name="T1" fmla="*/ 58 h 65"/>
                  <a:gd name="T2" fmla="*/ 58 w 65"/>
                  <a:gd name="T3" fmla="*/ 45 h 65"/>
                  <a:gd name="T4" fmla="*/ 45 w 65"/>
                  <a:gd name="T5" fmla="*/ 7 h 65"/>
                  <a:gd name="T6" fmla="*/ 7 w 65"/>
                  <a:gd name="T7" fmla="*/ 20 h 65"/>
                  <a:gd name="T8" fmla="*/ 20 w 65"/>
                  <a:gd name="T9" fmla="*/ 58 h 65"/>
                </a:gdLst>
                <a:ahLst/>
                <a:cxnLst>
                  <a:cxn ang="0">
                    <a:pos x="T0" y="T1"/>
                  </a:cxn>
                  <a:cxn ang="0">
                    <a:pos x="T2" y="T3"/>
                  </a:cxn>
                  <a:cxn ang="0">
                    <a:pos x="T4" y="T5"/>
                  </a:cxn>
                  <a:cxn ang="0">
                    <a:pos x="T6" y="T7"/>
                  </a:cxn>
                  <a:cxn ang="0">
                    <a:pos x="T8" y="T9"/>
                  </a:cxn>
                </a:cxnLst>
                <a:rect l="0" t="0" r="r" b="b"/>
                <a:pathLst>
                  <a:path w="65" h="65">
                    <a:moveTo>
                      <a:pt x="20" y="58"/>
                    </a:moveTo>
                    <a:cubicBezTo>
                      <a:pt x="34" y="65"/>
                      <a:pt x="51" y="59"/>
                      <a:pt x="58" y="45"/>
                    </a:cubicBezTo>
                    <a:cubicBezTo>
                      <a:pt x="65" y="31"/>
                      <a:pt x="59" y="14"/>
                      <a:pt x="45" y="7"/>
                    </a:cubicBezTo>
                    <a:cubicBezTo>
                      <a:pt x="31" y="0"/>
                      <a:pt x="14" y="6"/>
                      <a:pt x="7" y="20"/>
                    </a:cubicBezTo>
                    <a:cubicBezTo>
                      <a:pt x="0" y="34"/>
                      <a:pt x="6" y="51"/>
                      <a:pt x="20" y="5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p>
            </p:txBody>
          </p:sp>
          <p:sp>
            <p:nvSpPr>
              <p:cNvPr id="263" name="Freeform 258"/>
              <p:cNvSpPr/>
              <p:nvPr/>
            </p:nvSpPr>
            <p:spPr bwMode="auto">
              <a:xfrm>
                <a:off x="6115825" y="1621975"/>
                <a:ext cx="339500" cy="334168"/>
              </a:xfrm>
              <a:custGeom>
                <a:avLst/>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96" name="组合 295"/>
            <p:cNvGrpSpPr/>
            <p:nvPr/>
          </p:nvGrpSpPr>
          <p:grpSpPr>
            <a:xfrm>
              <a:off x="3784898" y="2743150"/>
              <a:ext cx="1441315" cy="1446837"/>
              <a:chOff x="5377394" y="2845049"/>
              <a:chExt cx="1441315" cy="1446837"/>
            </a:xfrm>
          </p:grpSpPr>
          <p:sp>
            <p:nvSpPr>
              <p:cNvPr id="265" name="Oval 565"/>
              <p:cNvSpPr>
                <a:spLocks noChangeArrowheads="1"/>
              </p:cNvSpPr>
              <p:nvPr/>
            </p:nvSpPr>
            <p:spPr bwMode="auto">
              <a:xfrm>
                <a:off x="5377394" y="2845049"/>
                <a:ext cx="1441315" cy="1446837"/>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文本框 393"/>
              <p:cNvSpPr txBox="1"/>
              <p:nvPr/>
            </p:nvSpPr>
            <p:spPr>
              <a:xfrm>
                <a:off x="5420657" y="3187799"/>
                <a:ext cx="1350198" cy="781464"/>
              </a:xfrm>
              <a:prstGeom prst="rect">
                <a:avLst/>
              </a:prstGeom>
              <a:noFill/>
            </p:spPr>
            <p:txBody>
              <a:bodyPr wrap="square"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集成</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600" b="1" dirty="0" smtClean="0">
                    <a:solidFill>
                      <a:schemeClr val="bg1"/>
                    </a:solidFill>
                    <a:latin typeface="微软雅黑" panose="020B0503020204020204" pitchFamily="34" charset="-122"/>
                    <a:ea typeface="微软雅黑" panose="020B0503020204020204" pitchFamily="34" charset="-122"/>
                  </a:rPr>
                  <a:t>电路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292" name="组合 291"/>
            <p:cNvGrpSpPr/>
            <p:nvPr/>
          </p:nvGrpSpPr>
          <p:grpSpPr>
            <a:xfrm>
              <a:off x="2514817" y="1789322"/>
              <a:ext cx="1350198" cy="1143112"/>
              <a:chOff x="4107313" y="1891221"/>
              <a:chExt cx="1350198" cy="1143112"/>
            </a:xfrm>
          </p:grpSpPr>
          <p:sp>
            <p:nvSpPr>
              <p:cNvPr id="268" name="Oval 578"/>
              <p:cNvSpPr>
                <a:spLocks noChangeArrowheads="1"/>
              </p:cNvSpPr>
              <p:nvPr/>
            </p:nvSpPr>
            <p:spPr bwMode="auto">
              <a:xfrm>
                <a:off x="4206716" y="1891221"/>
                <a:ext cx="1145874" cy="1143112"/>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69" name="文本框 394"/>
              <p:cNvSpPr txBox="1"/>
              <p:nvPr/>
            </p:nvSpPr>
            <p:spPr>
              <a:xfrm>
                <a:off x="4107313" y="2266826"/>
                <a:ext cx="1350198" cy="452426"/>
              </a:xfrm>
              <a:prstGeom prst="rect">
                <a:avLst/>
              </a:prstGeom>
              <a:noFill/>
            </p:spPr>
            <p:txBody>
              <a:bodyPr wrap="square"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大数据</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295" name="组合 294"/>
            <p:cNvGrpSpPr/>
            <p:nvPr/>
          </p:nvGrpSpPr>
          <p:grpSpPr>
            <a:xfrm>
              <a:off x="1466230" y="3818760"/>
              <a:ext cx="1350198" cy="994010"/>
              <a:chOff x="3058726" y="3920659"/>
              <a:chExt cx="1350198" cy="994010"/>
            </a:xfrm>
          </p:grpSpPr>
          <p:sp>
            <p:nvSpPr>
              <p:cNvPr id="271" name="Oval 527"/>
              <p:cNvSpPr>
                <a:spLocks noChangeArrowheads="1"/>
              </p:cNvSpPr>
              <p:nvPr/>
            </p:nvSpPr>
            <p:spPr bwMode="auto">
              <a:xfrm>
                <a:off x="3257528" y="3920659"/>
                <a:ext cx="994011" cy="99401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72" name="文本框 395"/>
              <p:cNvSpPr txBox="1"/>
              <p:nvPr/>
            </p:nvSpPr>
            <p:spPr>
              <a:xfrm>
                <a:off x="3058726" y="4147750"/>
                <a:ext cx="1350198" cy="452426"/>
              </a:xfrm>
              <a:prstGeom prst="rect">
                <a:avLst/>
              </a:prstGeom>
              <a:noFill/>
            </p:spPr>
            <p:txBody>
              <a:bodyPr wrap="square"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新能源</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293" name="组合 292"/>
            <p:cNvGrpSpPr/>
            <p:nvPr/>
          </p:nvGrpSpPr>
          <p:grpSpPr>
            <a:xfrm>
              <a:off x="5273196" y="4206702"/>
              <a:ext cx="1350198" cy="1143112"/>
              <a:chOff x="6865692" y="4308601"/>
              <a:chExt cx="1350198" cy="1143112"/>
            </a:xfrm>
          </p:grpSpPr>
          <p:sp>
            <p:nvSpPr>
              <p:cNvPr id="274" name="Oval 545"/>
              <p:cNvSpPr>
                <a:spLocks noChangeArrowheads="1"/>
              </p:cNvSpPr>
              <p:nvPr/>
            </p:nvSpPr>
            <p:spPr bwMode="auto">
              <a:xfrm>
                <a:off x="6956291" y="4308601"/>
                <a:ext cx="1145874" cy="1143112"/>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75" name="文本框 396"/>
              <p:cNvSpPr txBox="1"/>
              <p:nvPr/>
            </p:nvSpPr>
            <p:spPr>
              <a:xfrm>
                <a:off x="6865692" y="4521020"/>
                <a:ext cx="1350198" cy="781464"/>
              </a:xfrm>
              <a:prstGeom prst="rect">
                <a:avLst/>
              </a:prstGeom>
              <a:noFill/>
            </p:spPr>
            <p:txBody>
              <a:bodyPr wrap="square"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智能</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600" b="1" dirty="0" smtClean="0">
                    <a:solidFill>
                      <a:schemeClr val="bg1"/>
                    </a:solidFill>
                    <a:latin typeface="微软雅黑" panose="020B0503020204020204" pitchFamily="34" charset="-122"/>
                    <a:ea typeface="微软雅黑" panose="020B0503020204020204" pitchFamily="34" charset="-122"/>
                  </a:rPr>
                  <a:t>电网</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294" name="组合 293"/>
            <p:cNvGrpSpPr/>
            <p:nvPr/>
          </p:nvGrpSpPr>
          <p:grpSpPr>
            <a:xfrm>
              <a:off x="6016504" y="2113756"/>
              <a:ext cx="1350198" cy="999533"/>
              <a:chOff x="7609000" y="2215655"/>
              <a:chExt cx="1350198" cy="999533"/>
            </a:xfrm>
          </p:grpSpPr>
          <p:sp>
            <p:nvSpPr>
              <p:cNvPr id="277" name="Oval 481"/>
              <p:cNvSpPr>
                <a:spLocks noChangeArrowheads="1"/>
              </p:cNvSpPr>
              <p:nvPr/>
            </p:nvSpPr>
            <p:spPr bwMode="auto">
              <a:xfrm>
                <a:off x="7785924" y="2215655"/>
                <a:ext cx="994011" cy="999533"/>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78" name="文本框 397"/>
              <p:cNvSpPr txBox="1"/>
              <p:nvPr/>
            </p:nvSpPr>
            <p:spPr>
              <a:xfrm>
                <a:off x="7609000" y="2552565"/>
                <a:ext cx="1350198" cy="452426"/>
              </a:xfrm>
              <a:prstGeom prst="rect">
                <a:avLst/>
              </a:prstGeom>
              <a:noFill/>
            </p:spPr>
            <p:txBody>
              <a:bodyPr wrap="square"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云计算</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grpSp>
        <p:nvGrpSpPr>
          <p:cNvPr id="306" name="组合 305"/>
          <p:cNvGrpSpPr/>
          <p:nvPr/>
        </p:nvGrpSpPr>
        <p:grpSpPr>
          <a:xfrm>
            <a:off x="9793313" y="367818"/>
            <a:ext cx="976161" cy="1070222"/>
            <a:chOff x="3689350" y="833438"/>
            <a:chExt cx="4794250" cy="5256213"/>
          </a:xfrm>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p:grpSpPr>
        <p:sp>
          <p:nvSpPr>
            <p:cNvPr id="307" name="Rectangle 161"/>
            <p:cNvSpPr>
              <a:spLocks noChangeArrowheads="1"/>
            </p:cNvSpPr>
            <p:nvPr/>
          </p:nvSpPr>
          <p:spPr bwMode="auto">
            <a:xfrm>
              <a:off x="7883525" y="4991101"/>
              <a:ext cx="600075" cy="973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8" name="Freeform 162"/>
            <p:cNvSpPr/>
            <p:nvPr/>
          </p:nvSpPr>
          <p:spPr bwMode="auto">
            <a:xfrm>
              <a:off x="3689350" y="4281488"/>
              <a:ext cx="4129088" cy="1808163"/>
            </a:xfrm>
            <a:custGeom>
              <a:avLst/>
              <a:gdLst>
                <a:gd name="T0" fmla="*/ 1099 w 1099"/>
                <a:gd name="T1" fmla="*/ 210 h 481"/>
                <a:gd name="T2" fmla="*/ 1099 w 1099"/>
                <a:gd name="T3" fmla="*/ 423 h 481"/>
                <a:gd name="T4" fmla="*/ 825 w 1099"/>
                <a:gd name="T5" fmla="*/ 450 h 481"/>
                <a:gd name="T6" fmla="*/ 476 w 1099"/>
                <a:gd name="T7" fmla="*/ 450 h 481"/>
                <a:gd name="T8" fmla="*/ 264 w 1099"/>
                <a:gd name="T9" fmla="*/ 369 h 481"/>
                <a:gd name="T10" fmla="*/ 97 w 1099"/>
                <a:gd name="T11" fmla="*/ 241 h 481"/>
                <a:gd name="T12" fmla="*/ 27 w 1099"/>
                <a:gd name="T13" fmla="*/ 105 h 481"/>
                <a:gd name="T14" fmla="*/ 9 w 1099"/>
                <a:gd name="T15" fmla="*/ 33 h 481"/>
                <a:gd name="T16" fmla="*/ 86 w 1099"/>
                <a:gd name="T17" fmla="*/ 35 h 481"/>
                <a:gd name="T18" fmla="*/ 163 w 1099"/>
                <a:gd name="T19" fmla="*/ 167 h 481"/>
                <a:gd name="T20" fmla="*/ 346 w 1099"/>
                <a:gd name="T21" fmla="*/ 268 h 481"/>
                <a:gd name="T22" fmla="*/ 528 w 1099"/>
                <a:gd name="T23" fmla="*/ 268 h 481"/>
                <a:gd name="T24" fmla="*/ 633 w 1099"/>
                <a:gd name="T25" fmla="*/ 217 h 481"/>
                <a:gd name="T26" fmla="*/ 505 w 1099"/>
                <a:gd name="T27" fmla="*/ 217 h 481"/>
                <a:gd name="T28" fmla="*/ 404 w 1099"/>
                <a:gd name="T29" fmla="*/ 147 h 481"/>
                <a:gd name="T30" fmla="*/ 478 w 1099"/>
                <a:gd name="T31" fmla="*/ 105 h 481"/>
                <a:gd name="T32" fmla="*/ 540 w 1099"/>
                <a:gd name="T33" fmla="*/ 105 h 481"/>
                <a:gd name="T34" fmla="*/ 723 w 1099"/>
                <a:gd name="T35" fmla="*/ 105 h 481"/>
                <a:gd name="T36" fmla="*/ 797 w 1099"/>
                <a:gd name="T37" fmla="*/ 124 h 481"/>
                <a:gd name="T38" fmla="*/ 945 w 1099"/>
                <a:gd name="T39" fmla="*/ 190 h 481"/>
                <a:gd name="T40" fmla="*/ 1047 w 1099"/>
                <a:gd name="T41" fmla="*/ 210 h 481"/>
                <a:gd name="T42" fmla="*/ 1099 w 1099"/>
                <a:gd name="T43" fmla="*/ 21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9" h="481">
                  <a:moveTo>
                    <a:pt x="1099" y="210"/>
                  </a:moveTo>
                  <a:cubicBezTo>
                    <a:pt x="1099" y="423"/>
                    <a:pt x="1099" y="423"/>
                    <a:pt x="1099" y="423"/>
                  </a:cubicBezTo>
                  <a:cubicBezTo>
                    <a:pt x="1099" y="423"/>
                    <a:pt x="892" y="431"/>
                    <a:pt x="825" y="450"/>
                  </a:cubicBezTo>
                  <a:cubicBezTo>
                    <a:pt x="825" y="450"/>
                    <a:pt x="664" y="481"/>
                    <a:pt x="476" y="450"/>
                  </a:cubicBezTo>
                  <a:cubicBezTo>
                    <a:pt x="412" y="440"/>
                    <a:pt x="264" y="369"/>
                    <a:pt x="264" y="369"/>
                  </a:cubicBezTo>
                  <a:cubicBezTo>
                    <a:pt x="97" y="241"/>
                    <a:pt x="97" y="241"/>
                    <a:pt x="97" y="241"/>
                  </a:cubicBezTo>
                  <a:cubicBezTo>
                    <a:pt x="97" y="241"/>
                    <a:pt x="62" y="179"/>
                    <a:pt x="27" y="105"/>
                  </a:cubicBezTo>
                  <a:cubicBezTo>
                    <a:pt x="19" y="87"/>
                    <a:pt x="0" y="53"/>
                    <a:pt x="9" y="33"/>
                  </a:cubicBezTo>
                  <a:cubicBezTo>
                    <a:pt x="24" y="0"/>
                    <a:pt x="66" y="13"/>
                    <a:pt x="86" y="35"/>
                  </a:cubicBezTo>
                  <a:cubicBezTo>
                    <a:pt x="163" y="167"/>
                    <a:pt x="163" y="167"/>
                    <a:pt x="163" y="167"/>
                  </a:cubicBezTo>
                  <a:cubicBezTo>
                    <a:pt x="346" y="268"/>
                    <a:pt x="346" y="268"/>
                    <a:pt x="346" y="268"/>
                  </a:cubicBezTo>
                  <a:cubicBezTo>
                    <a:pt x="346" y="268"/>
                    <a:pt x="451" y="268"/>
                    <a:pt x="528" y="268"/>
                  </a:cubicBezTo>
                  <a:cubicBezTo>
                    <a:pt x="606" y="268"/>
                    <a:pt x="633" y="217"/>
                    <a:pt x="633" y="217"/>
                  </a:cubicBezTo>
                  <a:cubicBezTo>
                    <a:pt x="633" y="217"/>
                    <a:pt x="583" y="217"/>
                    <a:pt x="505" y="217"/>
                  </a:cubicBezTo>
                  <a:cubicBezTo>
                    <a:pt x="427" y="217"/>
                    <a:pt x="404" y="202"/>
                    <a:pt x="404" y="147"/>
                  </a:cubicBezTo>
                  <a:cubicBezTo>
                    <a:pt x="404" y="93"/>
                    <a:pt x="478" y="105"/>
                    <a:pt x="478" y="105"/>
                  </a:cubicBezTo>
                  <a:cubicBezTo>
                    <a:pt x="540" y="105"/>
                    <a:pt x="540" y="105"/>
                    <a:pt x="540" y="105"/>
                  </a:cubicBezTo>
                  <a:cubicBezTo>
                    <a:pt x="540" y="105"/>
                    <a:pt x="676" y="105"/>
                    <a:pt x="723" y="105"/>
                  </a:cubicBezTo>
                  <a:cubicBezTo>
                    <a:pt x="771" y="105"/>
                    <a:pt x="797" y="124"/>
                    <a:pt x="797" y="124"/>
                  </a:cubicBezTo>
                  <a:cubicBezTo>
                    <a:pt x="945" y="190"/>
                    <a:pt x="945" y="190"/>
                    <a:pt x="945" y="190"/>
                  </a:cubicBezTo>
                  <a:cubicBezTo>
                    <a:pt x="945" y="190"/>
                    <a:pt x="995" y="210"/>
                    <a:pt x="1047" y="210"/>
                  </a:cubicBezTo>
                  <a:cubicBezTo>
                    <a:pt x="1099" y="210"/>
                    <a:pt x="1099" y="210"/>
                    <a:pt x="1099"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63"/>
            <p:cNvSpPr/>
            <p:nvPr/>
          </p:nvSpPr>
          <p:spPr bwMode="auto">
            <a:xfrm>
              <a:off x="7319963" y="3703638"/>
              <a:ext cx="258763" cy="292100"/>
            </a:xfrm>
            <a:custGeom>
              <a:avLst/>
              <a:gdLst>
                <a:gd name="T0" fmla="*/ 69 w 69"/>
                <a:gd name="T1" fmla="*/ 31 h 78"/>
                <a:gd name="T2" fmla="*/ 69 w 69"/>
                <a:gd name="T3" fmla="*/ 78 h 78"/>
                <a:gd name="T4" fmla="*/ 5 w 69"/>
                <a:gd name="T5" fmla="*/ 78 h 78"/>
                <a:gd name="T6" fmla="*/ 12 w 69"/>
                <a:gd name="T7" fmla="*/ 66 h 78"/>
                <a:gd name="T8" fmla="*/ 0 w 69"/>
                <a:gd name="T9" fmla="*/ 21 h 78"/>
                <a:gd name="T10" fmla="*/ 30 w 69"/>
                <a:gd name="T11" fmla="*/ 0 h 78"/>
                <a:gd name="T12" fmla="*/ 69 w 69"/>
                <a:gd name="T13" fmla="*/ 31 h 78"/>
              </a:gdLst>
              <a:ahLst/>
              <a:cxnLst>
                <a:cxn ang="0">
                  <a:pos x="T0" y="T1"/>
                </a:cxn>
                <a:cxn ang="0">
                  <a:pos x="T2" y="T3"/>
                </a:cxn>
                <a:cxn ang="0">
                  <a:pos x="T4" y="T5"/>
                </a:cxn>
                <a:cxn ang="0">
                  <a:pos x="T6" y="T7"/>
                </a:cxn>
                <a:cxn ang="0">
                  <a:pos x="T8" y="T9"/>
                </a:cxn>
                <a:cxn ang="0">
                  <a:pos x="T10" y="T11"/>
                </a:cxn>
                <a:cxn ang="0">
                  <a:pos x="T12" y="T13"/>
                </a:cxn>
              </a:cxnLst>
              <a:rect l="0" t="0" r="r" b="b"/>
              <a:pathLst>
                <a:path w="69" h="78">
                  <a:moveTo>
                    <a:pt x="69" y="31"/>
                  </a:moveTo>
                  <a:cubicBezTo>
                    <a:pt x="69" y="63"/>
                    <a:pt x="69" y="78"/>
                    <a:pt x="69" y="78"/>
                  </a:cubicBezTo>
                  <a:cubicBezTo>
                    <a:pt x="5" y="78"/>
                    <a:pt x="5" y="78"/>
                    <a:pt x="5" y="78"/>
                  </a:cubicBezTo>
                  <a:cubicBezTo>
                    <a:pt x="12" y="66"/>
                    <a:pt x="12" y="66"/>
                    <a:pt x="12" y="66"/>
                  </a:cubicBezTo>
                  <a:cubicBezTo>
                    <a:pt x="0" y="21"/>
                    <a:pt x="0" y="21"/>
                    <a:pt x="0" y="21"/>
                  </a:cubicBezTo>
                  <a:cubicBezTo>
                    <a:pt x="13" y="20"/>
                    <a:pt x="25" y="12"/>
                    <a:pt x="30" y="0"/>
                  </a:cubicBezTo>
                  <a:cubicBezTo>
                    <a:pt x="49" y="5"/>
                    <a:pt x="69" y="15"/>
                    <a:pt x="6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64"/>
            <p:cNvSpPr>
              <a:spLocks noEditPoints="1"/>
            </p:cNvSpPr>
            <p:nvPr/>
          </p:nvSpPr>
          <p:spPr bwMode="auto">
            <a:xfrm>
              <a:off x="5053013" y="833438"/>
              <a:ext cx="2454275" cy="2452688"/>
            </a:xfrm>
            <a:custGeom>
              <a:avLst/>
              <a:gdLst>
                <a:gd name="T0" fmla="*/ 653 w 653"/>
                <a:gd name="T1" fmla="*/ 282 h 653"/>
                <a:gd name="T2" fmla="*/ 653 w 653"/>
                <a:gd name="T3" fmla="*/ 371 h 653"/>
                <a:gd name="T4" fmla="*/ 605 w 653"/>
                <a:gd name="T5" fmla="*/ 371 h 653"/>
                <a:gd name="T6" fmla="*/ 555 w 653"/>
                <a:gd name="T7" fmla="*/ 492 h 653"/>
                <a:gd name="T8" fmla="*/ 589 w 653"/>
                <a:gd name="T9" fmla="*/ 526 h 653"/>
                <a:gd name="T10" fmla="*/ 526 w 653"/>
                <a:gd name="T11" fmla="*/ 589 h 653"/>
                <a:gd name="T12" fmla="*/ 492 w 653"/>
                <a:gd name="T13" fmla="*/ 555 h 653"/>
                <a:gd name="T14" fmla="*/ 371 w 653"/>
                <a:gd name="T15" fmla="*/ 605 h 653"/>
                <a:gd name="T16" fmla="*/ 371 w 653"/>
                <a:gd name="T17" fmla="*/ 653 h 653"/>
                <a:gd name="T18" fmla="*/ 282 w 653"/>
                <a:gd name="T19" fmla="*/ 653 h 653"/>
                <a:gd name="T20" fmla="*/ 282 w 653"/>
                <a:gd name="T21" fmla="*/ 605 h 653"/>
                <a:gd name="T22" fmla="*/ 161 w 653"/>
                <a:gd name="T23" fmla="*/ 555 h 653"/>
                <a:gd name="T24" fmla="*/ 127 w 653"/>
                <a:gd name="T25" fmla="*/ 589 h 653"/>
                <a:gd name="T26" fmla="*/ 64 w 653"/>
                <a:gd name="T27" fmla="*/ 526 h 653"/>
                <a:gd name="T28" fmla="*/ 98 w 653"/>
                <a:gd name="T29" fmla="*/ 492 h 653"/>
                <a:gd name="T30" fmla="*/ 48 w 653"/>
                <a:gd name="T31" fmla="*/ 371 h 653"/>
                <a:gd name="T32" fmla="*/ 0 w 653"/>
                <a:gd name="T33" fmla="*/ 371 h 653"/>
                <a:gd name="T34" fmla="*/ 0 w 653"/>
                <a:gd name="T35" fmla="*/ 282 h 653"/>
                <a:gd name="T36" fmla="*/ 48 w 653"/>
                <a:gd name="T37" fmla="*/ 282 h 653"/>
                <a:gd name="T38" fmla="*/ 98 w 653"/>
                <a:gd name="T39" fmla="*/ 161 h 653"/>
                <a:gd name="T40" fmla="*/ 64 w 653"/>
                <a:gd name="T41" fmla="*/ 127 h 653"/>
                <a:gd name="T42" fmla="*/ 127 w 653"/>
                <a:gd name="T43" fmla="*/ 64 h 653"/>
                <a:gd name="T44" fmla="*/ 161 w 653"/>
                <a:gd name="T45" fmla="*/ 98 h 653"/>
                <a:gd name="T46" fmla="*/ 282 w 653"/>
                <a:gd name="T47" fmla="*/ 48 h 653"/>
                <a:gd name="T48" fmla="*/ 282 w 653"/>
                <a:gd name="T49" fmla="*/ 0 h 653"/>
                <a:gd name="T50" fmla="*/ 371 w 653"/>
                <a:gd name="T51" fmla="*/ 0 h 653"/>
                <a:gd name="T52" fmla="*/ 371 w 653"/>
                <a:gd name="T53" fmla="*/ 48 h 653"/>
                <a:gd name="T54" fmla="*/ 492 w 653"/>
                <a:gd name="T55" fmla="*/ 98 h 653"/>
                <a:gd name="T56" fmla="*/ 526 w 653"/>
                <a:gd name="T57" fmla="*/ 64 h 653"/>
                <a:gd name="T58" fmla="*/ 589 w 653"/>
                <a:gd name="T59" fmla="*/ 127 h 653"/>
                <a:gd name="T60" fmla="*/ 555 w 653"/>
                <a:gd name="T61" fmla="*/ 161 h 653"/>
                <a:gd name="T62" fmla="*/ 605 w 653"/>
                <a:gd name="T63" fmla="*/ 282 h 653"/>
                <a:gd name="T64" fmla="*/ 653 w 653"/>
                <a:gd name="T65" fmla="*/ 282 h 653"/>
                <a:gd name="T66" fmla="*/ 583 w 653"/>
                <a:gd name="T67" fmla="*/ 326 h 653"/>
                <a:gd name="T68" fmla="*/ 326 w 653"/>
                <a:gd name="T69" fmla="*/ 70 h 653"/>
                <a:gd name="T70" fmla="*/ 70 w 653"/>
                <a:gd name="T71" fmla="*/ 326 h 653"/>
                <a:gd name="T72" fmla="*/ 326 w 653"/>
                <a:gd name="T73" fmla="*/ 583 h 653"/>
                <a:gd name="T74" fmla="*/ 583 w 653"/>
                <a:gd name="T75" fmla="*/ 326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3" h="653">
                  <a:moveTo>
                    <a:pt x="653" y="282"/>
                  </a:moveTo>
                  <a:cubicBezTo>
                    <a:pt x="653" y="371"/>
                    <a:pt x="653" y="371"/>
                    <a:pt x="653" y="371"/>
                  </a:cubicBezTo>
                  <a:cubicBezTo>
                    <a:pt x="605" y="371"/>
                    <a:pt x="605" y="371"/>
                    <a:pt x="605" y="371"/>
                  </a:cubicBezTo>
                  <a:cubicBezTo>
                    <a:pt x="598" y="416"/>
                    <a:pt x="580" y="457"/>
                    <a:pt x="555" y="492"/>
                  </a:cubicBezTo>
                  <a:cubicBezTo>
                    <a:pt x="589" y="526"/>
                    <a:pt x="589" y="526"/>
                    <a:pt x="589" y="526"/>
                  </a:cubicBezTo>
                  <a:cubicBezTo>
                    <a:pt x="526" y="589"/>
                    <a:pt x="526" y="589"/>
                    <a:pt x="526" y="589"/>
                  </a:cubicBezTo>
                  <a:cubicBezTo>
                    <a:pt x="492" y="555"/>
                    <a:pt x="492" y="555"/>
                    <a:pt x="492" y="555"/>
                  </a:cubicBezTo>
                  <a:cubicBezTo>
                    <a:pt x="457" y="580"/>
                    <a:pt x="416" y="598"/>
                    <a:pt x="371" y="605"/>
                  </a:cubicBezTo>
                  <a:cubicBezTo>
                    <a:pt x="371" y="653"/>
                    <a:pt x="371" y="653"/>
                    <a:pt x="371" y="653"/>
                  </a:cubicBezTo>
                  <a:cubicBezTo>
                    <a:pt x="282" y="653"/>
                    <a:pt x="282" y="653"/>
                    <a:pt x="282" y="653"/>
                  </a:cubicBezTo>
                  <a:cubicBezTo>
                    <a:pt x="282" y="605"/>
                    <a:pt x="282" y="605"/>
                    <a:pt x="282" y="605"/>
                  </a:cubicBezTo>
                  <a:cubicBezTo>
                    <a:pt x="237" y="598"/>
                    <a:pt x="196" y="580"/>
                    <a:pt x="161" y="555"/>
                  </a:cubicBezTo>
                  <a:cubicBezTo>
                    <a:pt x="127" y="589"/>
                    <a:pt x="127" y="589"/>
                    <a:pt x="127" y="589"/>
                  </a:cubicBezTo>
                  <a:cubicBezTo>
                    <a:pt x="64" y="526"/>
                    <a:pt x="64" y="526"/>
                    <a:pt x="64" y="526"/>
                  </a:cubicBezTo>
                  <a:cubicBezTo>
                    <a:pt x="98" y="492"/>
                    <a:pt x="98" y="492"/>
                    <a:pt x="98" y="492"/>
                  </a:cubicBezTo>
                  <a:cubicBezTo>
                    <a:pt x="73" y="457"/>
                    <a:pt x="55" y="416"/>
                    <a:pt x="48" y="371"/>
                  </a:cubicBezTo>
                  <a:cubicBezTo>
                    <a:pt x="0" y="371"/>
                    <a:pt x="0" y="371"/>
                    <a:pt x="0" y="371"/>
                  </a:cubicBezTo>
                  <a:cubicBezTo>
                    <a:pt x="0" y="282"/>
                    <a:pt x="0" y="282"/>
                    <a:pt x="0" y="282"/>
                  </a:cubicBezTo>
                  <a:cubicBezTo>
                    <a:pt x="48" y="282"/>
                    <a:pt x="48" y="282"/>
                    <a:pt x="48" y="282"/>
                  </a:cubicBezTo>
                  <a:cubicBezTo>
                    <a:pt x="55" y="237"/>
                    <a:pt x="73" y="196"/>
                    <a:pt x="98" y="161"/>
                  </a:cubicBezTo>
                  <a:cubicBezTo>
                    <a:pt x="64" y="127"/>
                    <a:pt x="64" y="127"/>
                    <a:pt x="64" y="127"/>
                  </a:cubicBezTo>
                  <a:cubicBezTo>
                    <a:pt x="127" y="64"/>
                    <a:pt x="127" y="64"/>
                    <a:pt x="127" y="64"/>
                  </a:cubicBezTo>
                  <a:cubicBezTo>
                    <a:pt x="161" y="98"/>
                    <a:pt x="161" y="98"/>
                    <a:pt x="161" y="98"/>
                  </a:cubicBezTo>
                  <a:cubicBezTo>
                    <a:pt x="196" y="73"/>
                    <a:pt x="237" y="55"/>
                    <a:pt x="282" y="48"/>
                  </a:cubicBezTo>
                  <a:cubicBezTo>
                    <a:pt x="282" y="0"/>
                    <a:pt x="282" y="0"/>
                    <a:pt x="282" y="0"/>
                  </a:cubicBezTo>
                  <a:cubicBezTo>
                    <a:pt x="371" y="0"/>
                    <a:pt x="371" y="0"/>
                    <a:pt x="371" y="0"/>
                  </a:cubicBezTo>
                  <a:cubicBezTo>
                    <a:pt x="371" y="48"/>
                    <a:pt x="371" y="48"/>
                    <a:pt x="371" y="48"/>
                  </a:cubicBezTo>
                  <a:cubicBezTo>
                    <a:pt x="416" y="55"/>
                    <a:pt x="457" y="73"/>
                    <a:pt x="492" y="98"/>
                  </a:cubicBezTo>
                  <a:cubicBezTo>
                    <a:pt x="526" y="64"/>
                    <a:pt x="526" y="64"/>
                    <a:pt x="526" y="64"/>
                  </a:cubicBezTo>
                  <a:cubicBezTo>
                    <a:pt x="589" y="127"/>
                    <a:pt x="589" y="127"/>
                    <a:pt x="589" y="127"/>
                  </a:cubicBezTo>
                  <a:cubicBezTo>
                    <a:pt x="555" y="161"/>
                    <a:pt x="555" y="161"/>
                    <a:pt x="555" y="161"/>
                  </a:cubicBezTo>
                  <a:cubicBezTo>
                    <a:pt x="580" y="196"/>
                    <a:pt x="598" y="237"/>
                    <a:pt x="605" y="282"/>
                  </a:cubicBezTo>
                  <a:lnTo>
                    <a:pt x="653" y="282"/>
                  </a:lnTo>
                  <a:close/>
                  <a:moveTo>
                    <a:pt x="583" y="326"/>
                  </a:moveTo>
                  <a:cubicBezTo>
                    <a:pt x="583" y="185"/>
                    <a:pt x="468" y="70"/>
                    <a:pt x="326" y="70"/>
                  </a:cubicBezTo>
                  <a:cubicBezTo>
                    <a:pt x="185" y="70"/>
                    <a:pt x="70" y="185"/>
                    <a:pt x="70" y="326"/>
                  </a:cubicBezTo>
                  <a:cubicBezTo>
                    <a:pt x="70" y="468"/>
                    <a:pt x="185" y="583"/>
                    <a:pt x="326" y="583"/>
                  </a:cubicBezTo>
                  <a:cubicBezTo>
                    <a:pt x="468" y="583"/>
                    <a:pt x="583" y="468"/>
                    <a:pt x="583" y="3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65"/>
            <p:cNvSpPr>
              <a:spLocks noEditPoints="1"/>
            </p:cNvSpPr>
            <p:nvPr/>
          </p:nvSpPr>
          <p:spPr bwMode="auto">
            <a:xfrm>
              <a:off x="7153275" y="3421063"/>
              <a:ext cx="304800" cy="301625"/>
            </a:xfrm>
            <a:custGeom>
              <a:avLst/>
              <a:gdLst>
                <a:gd name="T0" fmla="*/ 40 w 81"/>
                <a:gd name="T1" fmla="*/ 0 h 80"/>
                <a:gd name="T2" fmla="*/ 81 w 81"/>
                <a:gd name="T3" fmla="*/ 40 h 80"/>
                <a:gd name="T4" fmla="*/ 40 w 81"/>
                <a:gd name="T5" fmla="*/ 80 h 80"/>
                <a:gd name="T6" fmla="*/ 0 w 81"/>
                <a:gd name="T7" fmla="*/ 40 h 80"/>
                <a:gd name="T8" fmla="*/ 40 w 81"/>
                <a:gd name="T9" fmla="*/ 0 h 80"/>
                <a:gd name="T10" fmla="*/ 48 w 81"/>
                <a:gd name="T11" fmla="*/ 67 h 80"/>
                <a:gd name="T12" fmla="*/ 74 w 81"/>
                <a:gd name="T13" fmla="*/ 39 h 80"/>
                <a:gd name="T14" fmla="*/ 63 w 81"/>
                <a:gd name="T15" fmla="*/ 16 h 80"/>
                <a:gd name="T16" fmla="*/ 66 w 81"/>
                <a:gd name="T17" fmla="*/ 32 h 80"/>
                <a:gd name="T18" fmla="*/ 48 w 81"/>
                <a:gd name="T19"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0">
                  <a:moveTo>
                    <a:pt x="40" y="0"/>
                  </a:moveTo>
                  <a:cubicBezTo>
                    <a:pt x="63" y="0"/>
                    <a:pt x="81" y="18"/>
                    <a:pt x="81" y="40"/>
                  </a:cubicBezTo>
                  <a:cubicBezTo>
                    <a:pt x="81" y="62"/>
                    <a:pt x="63" y="80"/>
                    <a:pt x="40" y="80"/>
                  </a:cubicBezTo>
                  <a:cubicBezTo>
                    <a:pt x="18" y="80"/>
                    <a:pt x="0" y="62"/>
                    <a:pt x="0" y="40"/>
                  </a:cubicBezTo>
                  <a:cubicBezTo>
                    <a:pt x="0" y="18"/>
                    <a:pt x="18" y="0"/>
                    <a:pt x="40" y="0"/>
                  </a:cubicBezTo>
                  <a:close/>
                  <a:moveTo>
                    <a:pt x="48" y="67"/>
                  </a:moveTo>
                  <a:cubicBezTo>
                    <a:pt x="63" y="66"/>
                    <a:pt x="74" y="53"/>
                    <a:pt x="74" y="39"/>
                  </a:cubicBezTo>
                  <a:cubicBezTo>
                    <a:pt x="74" y="30"/>
                    <a:pt x="69" y="21"/>
                    <a:pt x="63" y="16"/>
                  </a:cubicBezTo>
                  <a:cubicBezTo>
                    <a:pt x="65" y="21"/>
                    <a:pt x="66" y="26"/>
                    <a:pt x="66" y="32"/>
                  </a:cubicBezTo>
                  <a:cubicBezTo>
                    <a:pt x="66" y="46"/>
                    <a:pt x="59" y="59"/>
                    <a:pt x="48"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66"/>
            <p:cNvSpPr/>
            <p:nvPr/>
          </p:nvSpPr>
          <p:spPr bwMode="auto">
            <a:xfrm>
              <a:off x="7040563" y="3703638"/>
              <a:ext cx="260350" cy="292100"/>
            </a:xfrm>
            <a:custGeom>
              <a:avLst/>
              <a:gdLst>
                <a:gd name="T0" fmla="*/ 69 w 69"/>
                <a:gd name="T1" fmla="*/ 21 h 78"/>
                <a:gd name="T2" fmla="*/ 56 w 69"/>
                <a:gd name="T3" fmla="*/ 66 h 78"/>
                <a:gd name="T4" fmla="*/ 64 w 69"/>
                <a:gd name="T5" fmla="*/ 78 h 78"/>
                <a:gd name="T6" fmla="*/ 0 w 69"/>
                <a:gd name="T7" fmla="*/ 78 h 78"/>
                <a:gd name="T8" fmla="*/ 0 w 69"/>
                <a:gd name="T9" fmla="*/ 31 h 78"/>
                <a:gd name="T10" fmla="*/ 39 w 69"/>
                <a:gd name="T11" fmla="*/ 0 h 78"/>
                <a:gd name="T12" fmla="*/ 69 w 69"/>
                <a:gd name="T13" fmla="*/ 21 h 78"/>
              </a:gdLst>
              <a:ahLst/>
              <a:cxnLst>
                <a:cxn ang="0">
                  <a:pos x="T0" y="T1"/>
                </a:cxn>
                <a:cxn ang="0">
                  <a:pos x="T2" y="T3"/>
                </a:cxn>
                <a:cxn ang="0">
                  <a:pos x="T4" y="T5"/>
                </a:cxn>
                <a:cxn ang="0">
                  <a:pos x="T6" y="T7"/>
                </a:cxn>
                <a:cxn ang="0">
                  <a:pos x="T8" y="T9"/>
                </a:cxn>
                <a:cxn ang="0">
                  <a:pos x="T10" y="T11"/>
                </a:cxn>
                <a:cxn ang="0">
                  <a:pos x="T12" y="T13"/>
                </a:cxn>
              </a:cxnLst>
              <a:rect l="0" t="0" r="r" b="b"/>
              <a:pathLst>
                <a:path w="69" h="78">
                  <a:moveTo>
                    <a:pt x="69" y="21"/>
                  </a:moveTo>
                  <a:cubicBezTo>
                    <a:pt x="56" y="66"/>
                    <a:pt x="56" y="66"/>
                    <a:pt x="56" y="66"/>
                  </a:cubicBezTo>
                  <a:cubicBezTo>
                    <a:pt x="64" y="78"/>
                    <a:pt x="64" y="78"/>
                    <a:pt x="64" y="78"/>
                  </a:cubicBezTo>
                  <a:cubicBezTo>
                    <a:pt x="0" y="78"/>
                    <a:pt x="0" y="78"/>
                    <a:pt x="0" y="78"/>
                  </a:cubicBezTo>
                  <a:cubicBezTo>
                    <a:pt x="0" y="78"/>
                    <a:pt x="0" y="63"/>
                    <a:pt x="0" y="31"/>
                  </a:cubicBezTo>
                  <a:cubicBezTo>
                    <a:pt x="0" y="15"/>
                    <a:pt x="20" y="5"/>
                    <a:pt x="39" y="0"/>
                  </a:cubicBezTo>
                  <a:cubicBezTo>
                    <a:pt x="44" y="12"/>
                    <a:pt x="56" y="20"/>
                    <a:pt x="6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67"/>
            <p:cNvSpPr/>
            <p:nvPr/>
          </p:nvSpPr>
          <p:spPr bwMode="auto">
            <a:xfrm>
              <a:off x="6886575" y="3921126"/>
              <a:ext cx="846138" cy="349250"/>
            </a:xfrm>
            <a:custGeom>
              <a:avLst/>
              <a:gdLst>
                <a:gd name="T0" fmla="*/ 93 w 225"/>
                <a:gd name="T1" fmla="*/ 72 h 93"/>
                <a:gd name="T2" fmla="*/ 42 w 225"/>
                <a:gd name="T3" fmla="*/ 51 h 93"/>
                <a:gd name="T4" fmla="*/ 27 w 225"/>
                <a:gd name="T5" fmla="*/ 65 h 93"/>
                <a:gd name="T6" fmla="*/ 0 w 225"/>
                <a:gd name="T7" fmla="*/ 38 h 93"/>
                <a:gd name="T8" fmla="*/ 15 w 225"/>
                <a:gd name="T9" fmla="*/ 24 h 93"/>
                <a:gd name="T10" fmla="*/ 3 w 225"/>
                <a:gd name="T11" fmla="*/ 5 h 93"/>
                <a:gd name="T12" fmla="*/ 13 w 225"/>
                <a:gd name="T13" fmla="*/ 0 h 93"/>
                <a:gd name="T14" fmla="*/ 28 w 225"/>
                <a:gd name="T15" fmla="*/ 23 h 93"/>
                <a:gd name="T16" fmla="*/ 112 w 225"/>
                <a:gd name="T17" fmla="*/ 63 h 93"/>
                <a:gd name="T18" fmla="*/ 194 w 225"/>
                <a:gd name="T19" fmla="*/ 27 h 93"/>
                <a:gd name="T20" fmla="*/ 211 w 225"/>
                <a:gd name="T21" fmla="*/ 0 h 93"/>
                <a:gd name="T22" fmla="*/ 221 w 225"/>
                <a:gd name="T23" fmla="*/ 5 h 93"/>
                <a:gd name="T24" fmla="*/ 210 w 225"/>
                <a:gd name="T25" fmla="*/ 24 h 93"/>
                <a:gd name="T26" fmla="*/ 225 w 225"/>
                <a:gd name="T27" fmla="*/ 38 h 93"/>
                <a:gd name="T28" fmla="*/ 198 w 225"/>
                <a:gd name="T29" fmla="*/ 65 h 93"/>
                <a:gd name="T30" fmla="*/ 183 w 225"/>
                <a:gd name="T31" fmla="*/ 51 h 93"/>
                <a:gd name="T32" fmla="*/ 132 w 225"/>
                <a:gd name="T33" fmla="*/ 72 h 93"/>
                <a:gd name="T34" fmla="*/ 132 w 225"/>
                <a:gd name="T35" fmla="*/ 93 h 93"/>
                <a:gd name="T36" fmla="*/ 93 w 225"/>
                <a:gd name="T37" fmla="*/ 93 h 93"/>
                <a:gd name="T38" fmla="*/ 93 w 225"/>
                <a:gd name="T39"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5" h="93">
                  <a:moveTo>
                    <a:pt x="93" y="72"/>
                  </a:moveTo>
                  <a:cubicBezTo>
                    <a:pt x="74" y="69"/>
                    <a:pt x="57" y="61"/>
                    <a:pt x="42" y="51"/>
                  </a:cubicBezTo>
                  <a:cubicBezTo>
                    <a:pt x="27" y="65"/>
                    <a:pt x="27" y="65"/>
                    <a:pt x="27" y="65"/>
                  </a:cubicBezTo>
                  <a:cubicBezTo>
                    <a:pt x="0" y="38"/>
                    <a:pt x="0" y="38"/>
                    <a:pt x="0" y="38"/>
                  </a:cubicBezTo>
                  <a:cubicBezTo>
                    <a:pt x="15" y="24"/>
                    <a:pt x="15" y="24"/>
                    <a:pt x="15" y="24"/>
                  </a:cubicBezTo>
                  <a:cubicBezTo>
                    <a:pt x="10" y="18"/>
                    <a:pt x="7" y="11"/>
                    <a:pt x="3" y="5"/>
                  </a:cubicBezTo>
                  <a:cubicBezTo>
                    <a:pt x="13" y="0"/>
                    <a:pt x="13" y="0"/>
                    <a:pt x="13" y="0"/>
                  </a:cubicBezTo>
                  <a:cubicBezTo>
                    <a:pt x="17" y="8"/>
                    <a:pt x="22" y="16"/>
                    <a:pt x="28" y="23"/>
                  </a:cubicBezTo>
                  <a:cubicBezTo>
                    <a:pt x="48" y="47"/>
                    <a:pt x="78" y="63"/>
                    <a:pt x="112" y="63"/>
                  </a:cubicBezTo>
                  <a:cubicBezTo>
                    <a:pt x="145" y="63"/>
                    <a:pt x="174" y="49"/>
                    <a:pt x="194" y="27"/>
                  </a:cubicBezTo>
                  <a:cubicBezTo>
                    <a:pt x="201" y="19"/>
                    <a:pt x="207" y="10"/>
                    <a:pt x="211" y="0"/>
                  </a:cubicBezTo>
                  <a:cubicBezTo>
                    <a:pt x="221" y="5"/>
                    <a:pt x="221" y="5"/>
                    <a:pt x="221" y="5"/>
                  </a:cubicBezTo>
                  <a:cubicBezTo>
                    <a:pt x="218" y="11"/>
                    <a:pt x="214" y="18"/>
                    <a:pt x="210" y="24"/>
                  </a:cubicBezTo>
                  <a:cubicBezTo>
                    <a:pt x="225" y="38"/>
                    <a:pt x="225" y="38"/>
                    <a:pt x="225" y="38"/>
                  </a:cubicBezTo>
                  <a:cubicBezTo>
                    <a:pt x="198" y="65"/>
                    <a:pt x="198" y="65"/>
                    <a:pt x="198" y="65"/>
                  </a:cubicBezTo>
                  <a:cubicBezTo>
                    <a:pt x="183" y="51"/>
                    <a:pt x="183" y="51"/>
                    <a:pt x="183" y="51"/>
                  </a:cubicBezTo>
                  <a:cubicBezTo>
                    <a:pt x="168" y="61"/>
                    <a:pt x="151" y="69"/>
                    <a:pt x="132" y="72"/>
                  </a:cubicBezTo>
                  <a:cubicBezTo>
                    <a:pt x="132" y="93"/>
                    <a:pt x="132" y="93"/>
                    <a:pt x="132" y="93"/>
                  </a:cubicBezTo>
                  <a:cubicBezTo>
                    <a:pt x="93" y="93"/>
                    <a:pt x="93" y="93"/>
                    <a:pt x="93" y="93"/>
                  </a:cubicBezTo>
                  <a:lnTo>
                    <a:pt x="93"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68"/>
            <p:cNvSpPr/>
            <p:nvPr/>
          </p:nvSpPr>
          <p:spPr bwMode="auto">
            <a:xfrm>
              <a:off x="6300788" y="1966913"/>
              <a:ext cx="604838" cy="681038"/>
            </a:xfrm>
            <a:custGeom>
              <a:avLst/>
              <a:gdLst>
                <a:gd name="T0" fmla="*/ 161 w 161"/>
                <a:gd name="T1" fmla="*/ 73 h 181"/>
                <a:gd name="T2" fmla="*/ 161 w 161"/>
                <a:gd name="T3" fmla="*/ 181 h 181"/>
                <a:gd name="T4" fmla="*/ 12 w 161"/>
                <a:gd name="T5" fmla="*/ 181 h 181"/>
                <a:gd name="T6" fmla="*/ 30 w 161"/>
                <a:gd name="T7" fmla="*/ 154 h 181"/>
                <a:gd name="T8" fmla="*/ 0 w 161"/>
                <a:gd name="T9" fmla="*/ 48 h 181"/>
                <a:gd name="T10" fmla="*/ 71 w 161"/>
                <a:gd name="T11" fmla="*/ 0 h 181"/>
                <a:gd name="T12" fmla="*/ 161 w 161"/>
                <a:gd name="T13" fmla="*/ 73 h 181"/>
              </a:gdLst>
              <a:ahLst/>
              <a:cxnLst>
                <a:cxn ang="0">
                  <a:pos x="T0" y="T1"/>
                </a:cxn>
                <a:cxn ang="0">
                  <a:pos x="T2" y="T3"/>
                </a:cxn>
                <a:cxn ang="0">
                  <a:pos x="T4" y="T5"/>
                </a:cxn>
                <a:cxn ang="0">
                  <a:pos x="T6" y="T7"/>
                </a:cxn>
                <a:cxn ang="0">
                  <a:pos x="T8" y="T9"/>
                </a:cxn>
                <a:cxn ang="0">
                  <a:pos x="T10" y="T11"/>
                </a:cxn>
                <a:cxn ang="0">
                  <a:pos x="T12" y="T13"/>
                </a:cxn>
              </a:cxnLst>
              <a:rect l="0" t="0" r="r" b="b"/>
              <a:pathLst>
                <a:path w="161" h="181">
                  <a:moveTo>
                    <a:pt x="161" y="73"/>
                  </a:moveTo>
                  <a:cubicBezTo>
                    <a:pt x="161" y="146"/>
                    <a:pt x="161" y="181"/>
                    <a:pt x="161" y="181"/>
                  </a:cubicBezTo>
                  <a:cubicBezTo>
                    <a:pt x="12" y="181"/>
                    <a:pt x="12" y="181"/>
                    <a:pt x="12" y="181"/>
                  </a:cubicBezTo>
                  <a:cubicBezTo>
                    <a:pt x="30" y="154"/>
                    <a:pt x="30" y="154"/>
                    <a:pt x="30" y="154"/>
                  </a:cubicBezTo>
                  <a:cubicBezTo>
                    <a:pt x="0" y="48"/>
                    <a:pt x="0" y="48"/>
                    <a:pt x="0" y="48"/>
                  </a:cubicBezTo>
                  <a:cubicBezTo>
                    <a:pt x="31" y="46"/>
                    <a:pt x="58" y="27"/>
                    <a:pt x="71" y="0"/>
                  </a:cubicBezTo>
                  <a:cubicBezTo>
                    <a:pt x="115" y="12"/>
                    <a:pt x="161" y="34"/>
                    <a:pt x="16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69"/>
            <p:cNvSpPr/>
            <p:nvPr/>
          </p:nvSpPr>
          <p:spPr bwMode="auto">
            <a:xfrm>
              <a:off x="6781800" y="3217863"/>
              <a:ext cx="1052513" cy="722313"/>
            </a:xfrm>
            <a:custGeom>
              <a:avLst/>
              <a:gdLst>
                <a:gd name="T0" fmla="*/ 21 w 280"/>
                <a:gd name="T1" fmla="*/ 159 h 192"/>
                <a:gd name="T2" fmla="*/ 0 w 280"/>
                <a:gd name="T3" fmla="*/ 159 h 192"/>
                <a:gd name="T4" fmla="*/ 0 w 280"/>
                <a:gd name="T5" fmla="*/ 121 h 192"/>
                <a:gd name="T6" fmla="*/ 21 w 280"/>
                <a:gd name="T7" fmla="*/ 121 h 192"/>
                <a:gd name="T8" fmla="*/ 43 w 280"/>
                <a:gd name="T9" fmla="*/ 69 h 192"/>
                <a:gd name="T10" fmla="*/ 28 w 280"/>
                <a:gd name="T11" fmla="*/ 54 h 192"/>
                <a:gd name="T12" fmla="*/ 55 w 280"/>
                <a:gd name="T13" fmla="*/ 27 h 192"/>
                <a:gd name="T14" fmla="*/ 70 w 280"/>
                <a:gd name="T15" fmla="*/ 42 h 192"/>
                <a:gd name="T16" fmla="*/ 121 w 280"/>
                <a:gd name="T17" fmla="*/ 21 h 192"/>
                <a:gd name="T18" fmla="*/ 121 w 280"/>
                <a:gd name="T19" fmla="*/ 0 h 192"/>
                <a:gd name="T20" fmla="*/ 160 w 280"/>
                <a:gd name="T21" fmla="*/ 0 h 192"/>
                <a:gd name="T22" fmla="*/ 160 w 280"/>
                <a:gd name="T23" fmla="*/ 21 h 192"/>
                <a:gd name="T24" fmla="*/ 211 w 280"/>
                <a:gd name="T25" fmla="*/ 42 h 192"/>
                <a:gd name="T26" fmla="*/ 226 w 280"/>
                <a:gd name="T27" fmla="*/ 27 h 192"/>
                <a:gd name="T28" fmla="*/ 253 w 280"/>
                <a:gd name="T29" fmla="*/ 54 h 192"/>
                <a:gd name="T30" fmla="*/ 238 w 280"/>
                <a:gd name="T31" fmla="*/ 69 h 192"/>
                <a:gd name="T32" fmla="*/ 260 w 280"/>
                <a:gd name="T33" fmla="*/ 121 h 192"/>
                <a:gd name="T34" fmla="*/ 280 w 280"/>
                <a:gd name="T35" fmla="*/ 121 h 192"/>
                <a:gd name="T36" fmla="*/ 280 w 280"/>
                <a:gd name="T37" fmla="*/ 159 h 192"/>
                <a:gd name="T38" fmla="*/ 260 w 280"/>
                <a:gd name="T39" fmla="*/ 159 h 192"/>
                <a:gd name="T40" fmla="*/ 249 w 280"/>
                <a:gd name="T41" fmla="*/ 192 h 192"/>
                <a:gd name="T42" fmla="*/ 239 w 280"/>
                <a:gd name="T43" fmla="*/ 187 h 192"/>
                <a:gd name="T44" fmla="*/ 250 w 280"/>
                <a:gd name="T45" fmla="*/ 140 h 192"/>
                <a:gd name="T46" fmla="*/ 140 w 280"/>
                <a:gd name="T47" fmla="*/ 30 h 192"/>
                <a:gd name="T48" fmla="*/ 30 w 280"/>
                <a:gd name="T49" fmla="*/ 140 h 192"/>
                <a:gd name="T50" fmla="*/ 41 w 280"/>
                <a:gd name="T51" fmla="*/ 187 h 192"/>
                <a:gd name="T52" fmla="*/ 31 w 280"/>
                <a:gd name="T53" fmla="*/ 192 h 192"/>
                <a:gd name="T54" fmla="*/ 21 w 280"/>
                <a:gd name="T55" fmla="*/ 15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0" h="192">
                  <a:moveTo>
                    <a:pt x="21" y="159"/>
                  </a:moveTo>
                  <a:cubicBezTo>
                    <a:pt x="0" y="159"/>
                    <a:pt x="0" y="159"/>
                    <a:pt x="0" y="159"/>
                  </a:cubicBezTo>
                  <a:cubicBezTo>
                    <a:pt x="0" y="121"/>
                    <a:pt x="0" y="121"/>
                    <a:pt x="0" y="121"/>
                  </a:cubicBezTo>
                  <a:cubicBezTo>
                    <a:pt x="21" y="121"/>
                    <a:pt x="21" y="121"/>
                    <a:pt x="21" y="121"/>
                  </a:cubicBezTo>
                  <a:cubicBezTo>
                    <a:pt x="24" y="102"/>
                    <a:pt x="32" y="84"/>
                    <a:pt x="43" y="69"/>
                  </a:cubicBezTo>
                  <a:cubicBezTo>
                    <a:pt x="28" y="54"/>
                    <a:pt x="28" y="54"/>
                    <a:pt x="28" y="54"/>
                  </a:cubicBezTo>
                  <a:cubicBezTo>
                    <a:pt x="55" y="27"/>
                    <a:pt x="55" y="27"/>
                    <a:pt x="55" y="27"/>
                  </a:cubicBezTo>
                  <a:cubicBezTo>
                    <a:pt x="70" y="42"/>
                    <a:pt x="70" y="42"/>
                    <a:pt x="70" y="42"/>
                  </a:cubicBezTo>
                  <a:cubicBezTo>
                    <a:pt x="85" y="31"/>
                    <a:pt x="102" y="24"/>
                    <a:pt x="121" y="21"/>
                  </a:cubicBezTo>
                  <a:cubicBezTo>
                    <a:pt x="121" y="0"/>
                    <a:pt x="121" y="0"/>
                    <a:pt x="121" y="0"/>
                  </a:cubicBezTo>
                  <a:cubicBezTo>
                    <a:pt x="160" y="0"/>
                    <a:pt x="160" y="0"/>
                    <a:pt x="160" y="0"/>
                  </a:cubicBezTo>
                  <a:cubicBezTo>
                    <a:pt x="160" y="21"/>
                    <a:pt x="160" y="21"/>
                    <a:pt x="160" y="21"/>
                  </a:cubicBezTo>
                  <a:cubicBezTo>
                    <a:pt x="179" y="24"/>
                    <a:pt x="196" y="31"/>
                    <a:pt x="211" y="42"/>
                  </a:cubicBezTo>
                  <a:cubicBezTo>
                    <a:pt x="226" y="27"/>
                    <a:pt x="226" y="27"/>
                    <a:pt x="226" y="27"/>
                  </a:cubicBezTo>
                  <a:cubicBezTo>
                    <a:pt x="253" y="54"/>
                    <a:pt x="253" y="54"/>
                    <a:pt x="253" y="54"/>
                  </a:cubicBezTo>
                  <a:cubicBezTo>
                    <a:pt x="238" y="69"/>
                    <a:pt x="238" y="69"/>
                    <a:pt x="238" y="69"/>
                  </a:cubicBezTo>
                  <a:cubicBezTo>
                    <a:pt x="249" y="84"/>
                    <a:pt x="257" y="102"/>
                    <a:pt x="260" y="121"/>
                  </a:cubicBezTo>
                  <a:cubicBezTo>
                    <a:pt x="280" y="121"/>
                    <a:pt x="280" y="121"/>
                    <a:pt x="280" y="121"/>
                  </a:cubicBezTo>
                  <a:cubicBezTo>
                    <a:pt x="280" y="159"/>
                    <a:pt x="280" y="159"/>
                    <a:pt x="280" y="159"/>
                  </a:cubicBezTo>
                  <a:cubicBezTo>
                    <a:pt x="260" y="159"/>
                    <a:pt x="260" y="159"/>
                    <a:pt x="260" y="159"/>
                  </a:cubicBezTo>
                  <a:cubicBezTo>
                    <a:pt x="258" y="171"/>
                    <a:pt x="254" y="182"/>
                    <a:pt x="249" y="192"/>
                  </a:cubicBezTo>
                  <a:cubicBezTo>
                    <a:pt x="239" y="187"/>
                    <a:pt x="239" y="187"/>
                    <a:pt x="239" y="187"/>
                  </a:cubicBezTo>
                  <a:cubicBezTo>
                    <a:pt x="246" y="173"/>
                    <a:pt x="250" y="157"/>
                    <a:pt x="250" y="140"/>
                  </a:cubicBezTo>
                  <a:cubicBezTo>
                    <a:pt x="250" y="79"/>
                    <a:pt x="201" y="30"/>
                    <a:pt x="140" y="30"/>
                  </a:cubicBezTo>
                  <a:cubicBezTo>
                    <a:pt x="80" y="30"/>
                    <a:pt x="30" y="79"/>
                    <a:pt x="30" y="140"/>
                  </a:cubicBezTo>
                  <a:cubicBezTo>
                    <a:pt x="30" y="157"/>
                    <a:pt x="34" y="173"/>
                    <a:pt x="41" y="187"/>
                  </a:cubicBezTo>
                  <a:cubicBezTo>
                    <a:pt x="31" y="192"/>
                    <a:pt x="31" y="192"/>
                    <a:pt x="31" y="192"/>
                  </a:cubicBezTo>
                  <a:cubicBezTo>
                    <a:pt x="26" y="182"/>
                    <a:pt x="23" y="171"/>
                    <a:pt x="21"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70"/>
            <p:cNvSpPr>
              <a:spLocks noEditPoints="1"/>
            </p:cNvSpPr>
            <p:nvPr/>
          </p:nvSpPr>
          <p:spPr bwMode="auto">
            <a:xfrm>
              <a:off x="5921375" y="1306513"/>
              <a:ext cx="703263" cy="701675"/>
            </a:xfrm>
            <a:custGeom>
              <a:avLst/>
              <a:gdLst>
                <a:gd name="T0" fmla="*/ 93 w 187"/>
                <a:gd name="T1" fmla="*/ 0 h 187"/>
                <a:gd name="T2" fmla="*/ 187 w 187"/>
                <a:gd name="T3" fmla="*/ 94 h 187"/>
                <a:gd name="T4" fmla="*/ 93 w 187"/>
                <a:gd name="T5" fmla="*/ 187 h 187"/>
                <a:gd name="T6" fmla="*/ 0 w 187"/>
                <a:gd name="T7" fmla="*/ 94 h 187"/>
                <a:gd name="T8" fmla="*/ 93 w 187"/>
                <a:gd name="T9" fmla="*/ 0 h 187"/>
                <a:gd name="T10" fmla="*/ 171 w 187"/>
                <a:gd name="T11" fmla="*/ 90 h 187"/>
                <a:gd name="T12" fmla="*/ 146 w 187"/>
                <a:gd name="T13" fmla="*/ 38 h 187"/>
                <a:gd name="T14" fmla="*/ 152 w 187"/>
                <a:gd name="T15" fmla="*/ 75 h 187"/>
                <a:gd name="T16" fmla="*/ 111 w 187"/>
                <a:gd name="T17" fmla="*/ 158 h 187"/>
                <a:gd name="T18" fmla="*/ 171 w 187"/>
                <a:gd name="T19" fmla="*/ 9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7">
                  <a:moveTo>
                    <a:pt x="93" y="0"/>
                  </a:moveTo>
                  <a:cubicBezTo>
                    <a:pt x="145" y="0"/>
                    <a:pt x="187" y="42"/>
                    <a:pt x="187" y="94"/>
                  </a:cubicBezTo>
                  <a:cubicBezTo>
                    <a:pt x="187" y="145"/>
                    <a:pt x="145" y="187"/>
                    <a:pt x="93" y="187"/>
                  </a:cubicBezTo>
                  <a:cubicBezTo>
                    <a:pt x="42" y="187"/>
                    <a:pt x="0" y="145"/>
                    <a:pt x="0" y="94"/>
                  </a:cubicBezTo>
                  <a:cubicBezTo>
                    <a:pt x="0" y="42"/>
                    <a:pt x="42" y="0"/>
                    <a:pt x="93" y="0"/>
                  </a:cubicBezTo>
                  <a:close/>
                  <a:moveTo>
                    <a:pt x="171" y="90"/>
                  </a:moveTo>
                  <a:cubicBezTo>
                    <a:pt x="171" y="69"/>
                    <a:pt x="161" y="50"/>
                    <a:pt x="146" y="38"/>
                  </a:cubicBezTo>
                  <a:cubicBezTo>
                    <a:pt x="150" y="49"/>
                    <a:pt x="152" y="61"/>
                    <a:pt x="152" y="75"/>
                  </a:cubicBezTo>
                  <a:cubicBezTo>
                    <a:pt x="152" y="108"/>
                    <a:pt x="136" y="138"/>
                    <a:pt x="111" y="158"/>
                  </a:cubicBezTo>
                  <a:cubicBezTo>
                    <a:pt x="145" y="153"/>
                    <a:pt x="171" y="125"/>
                    <a:pt x="171"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71"/>
            <p:cNvSpPr/>
            <p:nvPr/>
          </p:nvSpPr>
          <p:spPr bwMode="auto">
            <a:xfrm>
              <a:off x="5651500" y="1966913"/>
              <a:ext cx="604838" cy="681038"/>
            </a:xfrm>
            <a:custGeom>
              <a:avLst/>
              <a:gdLst>
                <a:gd name="T0" fmla="*/ 161 w 161"/>
                <a:gd name="T1" fmla="*/ 48 h 181"/>
                <a:gd name="T2" fmla="*/ 132 w 161"/>
                <a:gd name="T3" fmla="*/ 154 h 181"/>
                <a:gd name="T4" fmla="*/ 150 w 161"/>
                <a:gd name="T5" fmla="*/ 181 h 181"/>
                <a:gd name="T6" fmla="*/ 0 w 161"/>
                <a:gd name="T7" fmla="*/ 181 h 181"/>
                <a:gd name="T8" fmla="*/ 0 w 161"/>
                <a:gd name="T9" fmla="*/ 73 h 181"/>
                <a:gd name="T10" fmla="*/ 91 w 161"/>
                <a:gd name="T11" fmla="*/ 0 h 181"/>
                <a:gd name="T12" fmla="*/ 161 w 161"/>
                <a:gd name="T13" fmla="*/ 48 h 181"/>
              </a:gdLst>
              <a:ahLst/>
              <a:cxnLst>
                <a:cxn ang="0">
                  <a:pos x="T0" y="T1"/>
                </a:cxn>
                <a:cxn ang="0">
                  <a:pos x="T2" y="T3"/>
                </a:cxn>
                <a:cxn ang="0">
                  <a:pos x="T4" y="T5"/>
                </a:cxn>
                <a:cxn ang="0">
                  <a:pos x="T6" y="T7"/>
                </a:cxn>
                <a:cxn ang="0">
                  <a:pos x="T8" y="T9"/>
                </a:cxn>
                <a:cxn ang="0">
                  <a:pos x="T10" y="T11"/>
                </a:cxn>
                <a:cxn ang="0">
                  <a:pos x="T12" y="T13"/>
                </a:cxn>
              </a:cxnLst>
              <a:rect l="0" t="0" r="r" b="b"/>
              <a:pathLst>
                <a:path w="161" h="181">
                  <a:moveTo>
                    <a:pt x="161" y="48"/>
                  </a:moveTo>
                  <a:cubicBezTo>
                    <a:pt x="132" y="154"/>
                    <a:pt x="132" y="154"/>
                    <a:pt x="132" y="154"/>
                  </a:cubicBezTo>
                  <a:cubicBezTo>
                    <a:pt x="150" y="181"/>
                    <a:pt x="150" y="181"/>
                    <a:pt x="150" y="181"/>
                  </a:cubicBezTo>
                  <a:cubicBezTo>
                    <a:pt x="0" y="181"/>
                    <a:pt x="0" y="181"/>
                    <a:pt x="0" y="181"/>
                  </a:cubicBezTo>
                  <a:cubicBezTo>
                    <a:pt x="0" y="181"/>
                    <a:pt x="0" y="146"/>
                    <a:pt x="0" y="73"/>
                  </a:cubicBezTo>
                  <a:cubicBezTo>
                    <a:pt x="0" y="34"/>
                    <a:pt x="47" y="12"/>
                    <a:pt x="91" y="0"/>
                  </a:cubicBezTo>
                  <a:cubicBezTo>
                    <a:pt x="104" y="27"/>
                    <a:pt x="130" y="46"/>
                    <a:pt x="16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172"/>
            <p:cNvSpPr>
              <a:spLocks noEditPoints="1"/>
            </p:cNvSpPr>
            <p:nvPr/>
          </p:nvSpPr>
          <p:spPr bwMode="auto">
            <a:xfrm>
              <a:off x="4071938" y="2914651"/>
              <a:ext cx="1579563" cy="1577975"/>
            </a:xfrm>
            <a:custGeom>
              <a:avLst/>
              <a:gdLst>
                <a:gd name="T0" fmla="*/ 420 w 420"/>
                <a:gd name="T1" fmla="*/ 182 h 420"/>
                <a:gd name="T2" fmla="*/ 420 w 420"/>
                <a:gd name="T3" fmla="*/ 239 h 420"/>
                <a:gd name="T4" fmla="*/ 389 w 420"/>
                <a:gd name="T5" fmla="*/ 239 h 420"/>
                <a:gd name="T6" fmla="*/ 357 w 420"/>
                <a:gd name="T7" fmla="*/ 317 h 420"/>
                <a:gd name="T8" fmla="*/ 379 w 420"/>
                <a:gd name="T9" fmla="*/ 339 h 420"/>
                <a:gd name="T10" fmla="*/ 339 w 420"/>
                <a:gd name="T11" fmla="*/ 379 h 420"/>
                <a:gd name="T12" fmla="*/ 317 w 420"/>
                <a:gd name="T13" fmla="*/ 357 h 420"/>
                <a:gd name="T14" fmla="*/ 239 w 420"/>
                <a:gd name="T15" fmla="*/ 389 h 420"/>
                <a:gd name="T16" fmla="*/ 239 w 420"/>
                <a:gd name="T17" fmla="*/ 420 h 420"/>
                <a:gd name="T18" fmla="*/ 181 w 420"/>
                <a:gd name="T19" fmla="*/ 420 h 420"/>
                <a:gd name="T20" fmla="*/ 181 w 420"/>
                <a:gd name="T21" fmla="*/ 389 h 420"/>
                <a:gd name="T22" fmla="*/ 104 w 420"/>
                <a:gd name="T23" fmla="*/ 357 h 420"/>
                <a:gd name="T24" fmla="*/ 82 w 420"/>
                <a:gd name="T25" fmla="*/ 379 h 420"/>
                <a:gd name="T26" fmla="*/ 41 w 420"/>
                <a:gd name="T27" fmla="*/ 339 h 420"/>
                <a:gd name="T28" fmla="*/ 63 w 420"/>
                <a:gd name="T29" fmla="*/ 317 h 420"/>
                <a:gd name="T30" fmla="*/ 31 w 420"/>
                <a:gd name="T31" fmla="*/ 239 h 420"/>
                <a:gd name="T32" fmla="*/ 0 w 420"/>
                <a:gd name="T33" fmla="*/ 239 h 420"/>
                <a:gd name="T34" fmla="*/ 0 w 420"/>
                <a:gd name="T35" fmla="*/ 182 h 420"/>
                <a:gd name="T36" fmla="*/ 31 w 420"/>
                <a:gd name="T37" fmla="*/ 182 h 420"/>
                <a:gd name="T38" fmla="*/ 63 w 420"/>
                <a:gd name="T39" fmla="*/ 104 h 420"/>
                <a:gd name="T40" fmla="*/ 41 w 420"/>
                <a:gd name="T41" fmla="*/ 82 h 420"/>
                <a:gd name="T42" fmla="*/ 82 w 420"/>
                <a:gd name="T43" fmla="*/ 41 h 420"/>
                <a:gd name="T44" fmla="*/ 104 w 420"/>
                <a:gd name="T45" fmla="*/ 63 h 420"/>
                <a:gd name="T46" fmla="*/ 181 w 420"/>
                <a:gd name="T47" fmla="*/ 31 h 420"/>
                <a:gd name="T48" fmla="*/ 181 w 420"/>
                <a:gd name="T49" fmla="*/ 0 h 420"/>
                <a:gd name="T50" fmla="*/ 239 w 420"/>
                <a:gd name="T51" fmla="*/ 0 h 420"/>
                <a:gd name="T52" fmla="*/ 239 w 420"/>
                <a:gd name="T53" fmla="*/ 31 h 420"/>
                <a:gd name="T54" fmla="*/ 317 w 420"/>
                <a:gd name="T55" fmla="*/ 63 h 420"/>
                <a:gd name="T56" fmla="*/ 338 w 420"/>
                <a:gd name="T57" fmla="*/ 41 h 420"/>
                <a:gd name="T58" fmla="*/ 379 w 420"/>
                <a:gd name="T59" fmla="*/ 82 h 420"/>
                <a:gd name="T60" fmla="*/ 357 w 420"/>
                <a:gd name="T61" fmla="*/ 104 h 420"/>
                <a:gd name="T62" fmla="*/ 389 w 420"/>
                <a:gd name="T63" fmla="*/ 182 h 420"/>
                <a:gd name="T64" fmla="*/ 420 w 420"/>
                <a:gd name="T65" fmla="*/ 182 h 420"/>
                <a:gd name="T66" fmla="*/ 375 w 420"/>
                <a:gd name="T67" fmla="*/ 210 h 420"/>
                <a:gd name="T68" fmla="*/ 210 w 420"/>
                <a:gd name="T69" fmla="*/ 45 h 420"/>
                <a:gd name="T70" fmla="*/ 45 w 420"/>
                <a:gd name="T71" fmla="*/ 210 h 420"/>
                <a:gd name="T72" fmla="*/ 210 w 420"/>
                <a:gd name="T73" fmla="*/ 375 h 420"/>
                <a:gd name="T74" fmla="*/ 375 w 420"/>
                <a:gd name="T75" fmla="*/ 2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0" h="420">
                  <a:moveTo>
                    <a:pt x="420" y="182"/>
                  </a:moveTo>
                  <a:cubicBezTo>
                    <a:pt x="420" y="239"/>
                    <a:pt x="420" y="239"/>
                    <a:pt x="420" y="239"/>
                  </a:cubicBezTo>
                  <a:cubicBezTo>
                    <a:pt x="389" y="239"/>
                    <a:pt x="389" y="239"/>
                    <a:pt x="389" y="239"/>
                  </a:cubicBezTo>
                  <a:cubicBezTo>
                    <a:pt x="385" y="268"/>
                    <a:pt x="374" y="294"/>
                    <a:pt x="357" y="317"/>
                  </a:cubicBezTo>
                  <a:cubicBezTo>
                    <a:pt x="379" y="339"/>
                    <a:pt x="379" y="339"/>
                    <a:pt x="379" y="339"/>
                  </a:cubicBezTo>
                  <a:cubicBezTo>
                    <a:pt x="339" y="379"/>
                    <a:pt x="339" y="379"/>
                    <a:pt x="339" y="379"/>
                  </a:cubicBezTo>
                  <a:cubicBezTo>
                    <a:pt x="317" y="357"/>
                    <a:pt x="317" y="357"/>
                    <a:pt x="317" y="357"/>
                  </a:cubicBezTo>
                  <a:cubicBezTo>
                    <a:pt x="294" y="374"/>
                    <a:pt x="268" y="385"/>
                    <a:pt x="239" y="389"/>
                  </a:cubicBezTo>
                  <a:cubicBezTo>
                    <a:pt x="239" y="420"/>
                    <a:pt x="239" y="420"/>
                    <a:pt x="239" y="420"/>
                  </a:cubicBezTo>
                  <a:cubicBezTo>
                    <a:pt x="181" y="420"/>
                    <a:pt x="181" y="420"/>
                    <a:pt x="181" y="420"/>
                  </a:cubicBezTo>
                  <a:cubicBezTo>
                    <a:pt x="181" y="389"/>
                    <a:pt x="181" y="389"/>
                    <a:pt x="181" y="389"/>
                  </a:cubicBezTo>
                  <a:cubicBezTo>
                    <a:pt x="153" y="385"/>
                    <a:pt x="126" y="374"/>
                    <a:pt x="104" y="357"/>
                  </a:cubicBezTo>
                  <a:cubicBezTo>
                    <a:pt x="82" y="379"/>
                    <a:pt x="82" y="379"/>
                    <a:pt x="82" y="379"/>
                  </a:cubicBezTo>
                  <a:cubicBezTo>
                    <a:pt x="41" y="339"/>
                    <a:pt x="41" y="339"/>
                    <a:pt x="41" y="339"/>
                  </a:cubicBezTo>
                  <a:cubicBezTo>
                    <a:pt x="63" y="317"/>
                    <a:pt x="63" y="317"/>
                    <a:pt x="63" y="317"/>
                  </a:cubicBezTo>
                  <a:cubicBezTo>
                    <a:pt x="47" y="294"/>
                    <a:pt x="36" y="268"/>
                    <a:pt x="31" y="239"/>
                  </a:cubicBezTo>
                  <a:cubicBezTo>
                    <a:pt x="0" y="239"/>
                    <a:pt x="0" y="239"/>
                    <a:pt x="0" y="239"/>
                  </a:cubicBezTo>
                  <a:cubicBezTo>
                    <a:pt x="0" y="182"/>
                    <a:pt x="0" y="182"/>
                    <a:pt x="0" y="182"/>
                  </a:cubicBezTo>
                  <a:cubicBezTo>
                    <a:pt x="31" y="182"/>
                    <a:pt x="31" y="182"/>
                    <a:pt x="31" y="182"/>
                  </a:cubicBezTo>
                  <a:cubicBezTo>
                    <a:pt x="36" y="153"/>
                    <a:pt x="47" y="126"/>
                    <a:pt x="63" y="104"/>
                  </a:cubicBezTo>
                  <a:cubicBezTo>
                    <a:pt x="41" y="82"/>
                    <a:pt x="41" y="82"/>
                    <a:pt x="41" y="82"/>
                  </a:cubicBezTo>
                  <a:cubicBezTo>
                    <a:pt x="82" y="41"/>
                    <a:pt x="82" y="41"/>
                    <a:pt x="82" y="41"/>
                  </a:cubicBezTo>
                  <a:cubicBezTo>
                    <a:pt x="104" y="63"/>
                    <a:pt x="104" y="63"/>
                    <a:pt x="104" y="63"/>
                  </a:cubicBezTo>
                  <a:cubicBezTo>
                    <a:pt x="126" y="47"/>
                    <a:pt x="153" y="36"/>
                    <a:pt x="181" y="31"/>
                  </a:cubicBezTo>
                  <a:cubicBezTo>
                    <a:pt x="181" y="0"/>
                    <a:pt x="181" y="0"/>
                    <a:pt x="181" y="0"/>
                  </a:cubicBezTo>
                  <a:cubicBezTo>
                    <a:pt x="239" y="0"/>
                    <a:pt x="239" y="0"/>
                    <a:pt x="239" y="0"/>
                  </a:cubicBezTo>
                  <a:cubicBezTo>
                    <a:pt x="239" y="31"/>
                    <a:pt x="239" y="31"/>
                    <a:pt x="239" y="31"/>
                  </a:cubicBezTo>
                  <a:cubicBezTo>
                    <a:pt x="268" y="36"/>
                    <a:pt x="294" y="47"/>
                    <a:pt x="317" y="63"/>
                  </a:cubicBezTo>
                  <a:cubicBezTo>
                    <a:pt x="338" y="41"/>
                    <a:pt x="338" y="41"/>
                    <a:pt x="338" y="41"/>
                  </a:cubicBezTo>
                  <a:cubicBezTo>
                    <a:pt x="379" y="82"/>
                    <a:pt x="379" y="82"/>
                    <a:pt x="379" y="82"/>
                  </a:cubicBezTo>
                  <a:cubicBezTo>
                    <a:pt x="357" y="104"/>
                    <a:pt x="357" y="104"/>
                    <a:pt x="357" y="104"/>
                  </a:cubicBezTo>
                  <a:cubicBezTo>
                    <a:pt x="373" y="126"/>
                    <a:pt x="385" y="153"/>
                    <a:pt x="389" y="182"/>
                  </a:cubicBezTo>
                  <a:lnTo>
                    <a:pt x="420" y="182"/>
                  </a:lnTo>
                  <a:close/>
                  <a:moveTo>
                    <a:pt x="375" y="210"/>
                  </a:moveTo>
                  <a:cubicBezTo>
                    <a:pt x="375" y="119"/>
                    <a:pt x="301" y="45"/>
                    <a:pt x="210" y="45"/>
                  </a:cubicBezTo>
                  <a:cubicBezTo>
                    <a:pt x="119" y="45"/>
                    <a:pt x="45" y="119"/>
                    <a:pt x="45" y="210"/>
                  </a:cubicBezTo>
                  <a:cubicBezTo>
                    <a:pt x="45" y="301"/>
                    <a:pt x="119" y="375"/>
                    <a:pt x="210" y="375"/>
                  </a:cubicBezTo>
                  <a:cubicBezTo>
                    <a:pt x="301" y="375"/>
                    <a:pt x="375" y="301"/>
                    <a:pt x="375"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173"/>
            <p:cNvSpPr/>
            <p:nvPr/>
          </p:nvSpPr>
          <p:spPr bwMode="auto">
            <a:xfrm>
              <a:off x="4876800" y="3646488"/>
              <a:ext cx="390525" cy="436563"/>
            </a:xfrm>
            <a:custGeom>
              <a:avLst/>
              <a:gdLst>
                <a:gd name="T0" fmla="*/ 104 w 104"/>
                <a:gd name="T1" fmla="*/ 46 h 116"/>
                <a:gd name="T2" fmla="*/ 104 w 104"/>
                <a:gd name="T3" fmla="*/ 116 h 116"/>
                <a:gd name="T4" fmla="*/ 8 w 104"/>
                <a:gd name="T5" fmla="*/ 116 h 116"/>
                <a:gd name="T6" fmla="*/ 19 w 104"/>
                <a:gd name="T7" fmla="*/ 99 h 116"/>
                <a:gd name="T8" fmla="*/ 0 w 104"/>
                <a:gd name="T9" fmla="*/ 30 h 116"/>
                <a:gd name="T10" fmla="*/ 45 w 104"/>
                <a:gd name="T11" fmla="*/ 0 h 116"/>
                <a:gd name="T12" fmla="*/ 104 w 104"/>
                <a:gd name="T13" fmla="*/ 46 h 116"/>
              </a:gdLst>
              <a:ahLst/>
              <a:cxnLst>
                <a:cxn ang="0">
                  <a:pos x="T0" y="T1"/>
                </a:cxn>
                <a:cxn ang="0">
                  <a:pos x="T2" y="T3"/>
                </a:cxn>
                <a:cxn ang="0">
                  <a:pos x="T4" y="T5"/>
                </a:cxn>
                <a:cxn ang="0">
                  <a:pos x="T6" y="T7"/>
                </a:cxn>
                <a:cxn ang="0">
                  <a:pos x="T8" y="T9"/>
                </a:cxn>
                <a:cxn ang="0">
                  <a:pos x="T10" y="T11"/>
                </a:cxn>
                <a:cxn ang="0">
                  <a:pos x="T12" y="T13"/>
                </a:cxn>
              </a:cxnLst>
              <a:rect l="0" t="0" r="r" b="b"/>
              <a:pathLst>
                <a:path w="104" h="116">
                  <a:moveTo>
                    <a:pt x="104" y="46"/>
                  </a:moveTo>
                  <a:cubicBezTo>
                    <a:pt x="104" y="94"/>
                    <a:pt x="104" y="116"/>
                    <a:pt x="104" y="116"/>
                  </a:cubicBezTo>
                  <a:cubicBezTo>
                    <a:pt x="8" y="116"/>
                    <a:pt x="8" y="116"/>
                    <a:pt x="8" y="116"/>
                  </a:cubicBezTo>
                  <a:cubicBezTo>
                    <a:pt x="19" y="99"/>
                    <a:pt x="19" y="99"/>
                    <a:pt x="19" y="99"/>
                  </a:cubicBezTo>
                  <a:cubicBezTo>
                    <a:pt x="0" y="30"/>
                    <a:pt x="0" y="30"/>
                    <a:pt x="0" y="30"/>
                  </a:cubicBezTo>
                  <a:cubicBezTo>
                    <a:pt x="20" y="29"/>
                    <a:pt x="37" y="17"/>
                    <a:pt x="45" y="0"/>
                  </a:cubicBezTo>
                  <a:cubicBezTo>
                    <a:pt x="74" y="7"/>
                    <a:pt x="104" y="21"/>
                    <a:pt x="10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174"/>
            <p:cNvSpPr>
              <a:spLocks noEditPoints="1"/>
            </p:cNvSpPr>
            <p:nvPr/>
          </p:nvSpPr>
          <p:spPr bwMode="auto">
            <a:xfrm>
              <a:off x="4632325" y="3217863"/>
              <a:ext cx="450850" cy="455613"/>
            </a:xfrm>
            <a:custGeom>
              <a:avLst/>
              <a:gdLst>
                <a:gd name="T0" fmla="*/ 71 w 120"/>
                <a:gd name="T1" fmla="*/ 102 h 121"/>
                <a:gd name="T2" fmla="*/ 110 w 120"/>
                <a:gd name="T3" fmla="*/ 58 h 121"/>
                <a:gd name="T4" fmla="*/ 93 w 120"/>
                <a:gd name="T5" fmla="*/ 24 h 121"/>
                <a:gd name="T6" fmla="*/ 98 w 120"/>
                <a:gd name="T7" fmla="*/ 48 h 121"/>
                <a:gd name="T8" fmla="*/ 71 w 120"/>
                <a:gd name="T9" fmla="*/ 102 h 121"/>
                <a:gd name="T10" fmla="*/ 60 w 120"/>
                <a:gd name="T11" fmla="*/ 0 h 121"/>
                <a:gd name="T12" fmla="*/ 120 w 120"/>
                <a:gd name="T13" fmla="*/ 61 h 121"/>
                <a:gd name="T14" fmla="*/ 60 w 120"/>
                <a:gd name="T15" fmla="*/ 121 h 121"/>
                <a:gd name="T16" fmla="*/ 0 w 120"/>
                <a:gd name="T17" fmla="*/ 61 h 121"/>
                <a:gd name="T18" fmla="*/ 60 w 120"/>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1">
                  <a:moveTo>
                    <a:pt x="71" y="102"/>
                  </a:moveTo>
                  <a:cubicBezTo>
                    <a:pt x="93" y="99"/>
                    <a:pt x="110" y="81"/>
                    <a:pt x="110" y="58"/>
                  </a:cubicBezTo>
                  <a:cubicBezTo>
                    <a:pt x="110" y="45"/>
                    <a:pt x="103" y="32"/>
                    <a:pt x="93" y="24"/>
                  </a:cubicBezTo>
                  <a:cubicBezTo>
                    <a:pt x="96" y="32"/>
                    <a:pt x="98" y="40"/>
                    <a:pt x="98" y="48"/>
                  </a:cubicBezTo>
                  <a:cubicBezTo>
                    <a:pt x="98" y="70"/>
                    <a:pt x="87" y="89"/>
                    <a:pt x="71" y="102"/>
                  </a:cubicBezTo>
                  <a:close/>
                  <a:moveTo>
                    <a:pt x="60" y="0"/>
                  </a:moveTo>
                  <a:cubicBezTo>
                    <a:pt x="93" y="0"/>
                    <a:pt x="120" y="27"/>
                    <a:pt x="120" y="61"/>
                  </a:cubicBezTo>
                  <a:cubicBezTo>
                    <a:pt x="120" y="94"/>
                    <a:pt x="93" y="121"/>
                    <a:pt x="60" y="121"/>
                  </a:cubicBezTo>
                  <a:cubicBezTo>
                    <a:pt x="27" y="121"/>
                    <a:pt x="0" y="94"/>
                    <a:pt x="0" y="61"/>
                  </a:cubicBezTo>
                  <a:cubicBezTo>
                    <a:pt x="0" y="27"/>
                    <a:pt x="27"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75"/>
            <p:cNvSpPr/>
            <p:nvPr/>
          </p:nvSpPr>
          <p:spPr bwMode="auto">
            <a:xfrm>
              <a:off x="4459288" y="3646488"/>
              <a:ext cx="387350" cy="436563"/>
            </a:xfrm>
            <a:custGeom>
              <a:avLst/>
              <a:gdLst>
                <a:gd name="T0" fmla="*/ 103 w 103"/>
                <a:gd name="T1" fmla="*/ 30 h 116"/>
                <a:gd name="T2" fmla="*/ 84 w 103"/>
                <a:gd name="T3" fmla="*/ 99 h 116"/>
                <a:gd name="T4" fmla="*/ 96 w 103"/>
                <a:gd name="T5" fmla="*/ 116 h 116"/>
                <a:gd name="T6" fmla="*/ 0 w 103"/>
                <a:gd name="T7" fmla="*/ 116 h 116"/>
                <a:gd name="T8" fmla="*/ 0 w 103"/>
                <a:gd name="T9" fmla="*/ 46 h 116"/>
                <a:gd name="T10" fmla="*/ 58 w 103"/>
                <a:gd name="T11" fmla="*/ 0 h 116"/>
                <a:gd name="T12" fmla="*/ 103 w 103"/>
                <a:gd name="T13" fmla="*/ 30 h 116"/>
              </a:gdLst>
              <a:ahLst/>
              <a:cxnLst>
                <a:cxn ang="0">
                  <a:pos x="T0" y="T1"/>
                </a:cxn>
                <a:cxn ang="0">
                  <a:pos x="T2" y="T3"/>
                </a:cxn>
                <a:cxn ang="0">
                  <a:pos x="T4" y="T5"/>
                </a:cxn>
                <a:cxn ang="0">
                  <a:pos x="T6" y="T7"/>
                </a:cxn>
                <a:cxn ang="0">
                  <a:pos x="T8" y="T9"/>
                </a:cxn>
                <a:cxn ang="0">
                  <a:pos x="T10" y="T11"/>
                </a:cxn>
                <a:cxn ang="0">
                  <a:pos x="T12" y="T13"/>
                </a:cxn>
              </a:cxnLst>
              <a:rect l="0" t="0" r="r" b="b"/>
              <a:pathLst>
                <a:path w="103" h="116">
                  <a:moveTo>
                    <a:pt x="103" y="30"/>
                  </a:moveTo>
                  <a:cubicBezTo>
                    <a:pt x="84" y="99"/>
                    <a:pt x="84" y="99"/>
                    <a:pt x="84" y="99"/>
                  </a:cubicBezTo>
                  <a:cubicBezTo>
                    <a:pt x="96" y="116"/>
                    <a:pt x="96" y="116"/>
                    <a:pt x="96" y="116"/>
                  </a:cubicBezTo>
                  <a:cubicBezTo>
                    <a:pt x="0" y="116"/>
                    <a:pt x="0" y="116"/>
                    <a:pt x="0" y="116"/>
                  </a:cubicBezTo>
                  <a:cubicBezTo>
                    <a:pt x="0" y="116"/>
                    <a:pt x="0" y="94"/>
                    <a:pt x="0" y="46"/>
                  </a:cubicBezTo>
                  <a:cubicBezTo>
                    <a:pt x="0" y="21"/>
                    <a:pt x="30" y="7"/>
                    <a:pt x="58" y="0"/>
                  </a:cubicBezTo>
                  <a:cubicBezTo>
                    <a:pt x="66" y="17"/>
                    <a:pt x="83" y="29"/>
                    <a:pt x="10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0" name="TextBox 9"/>
          <p:cNvSpPr txBox="1"/>
          <p:nvPr/>
        </p:nvSpPr>
        <p:spPr>
          <a:xfrm>
            <a:off x="838622" y="169476"/>
            <a:ext cx="7389110" cy="565604"/>
          </a:xfrm>
          <a:prstGeom prst="rect">
            <a:avLst/>
          </a:prstGeom>
          <a:noFill/>
        </p:spPr>
        <p:txBody>
          <a:bodyPr wrap="square" rtlCol="0">
            <a:spAutoFit/>
          </a:bodyPr>
          <a:lstStyle/>
          <a:p>
            <a:pPr algn="ct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（一）深化结构调整，推动产业向中高端迈进</a:t>
            </a:r>
          </a:p>
        </p:txBody>
      </p:sp>
      <p:sp>
        <p:nvSpPr>
          <p:cNvPr id="301" name="矩形 300"/>
          <p:cNvSpPr/>
          <p:nvPr/>
        </p:nvSpPr>
        <p:spPr>
          <a:xfrm>
            <a:off x="6311230" y="2471985"/>
            <a:ext cx="5199786" cy="3693319"/>
          </a:xfrm>
          <a:prstGeom prst="rect">
            <a:avLst/>
          </a:prstGeom>
        </p:spPr>
        <p:txBody>
          <a:bodyPr wrap="square">
            <a:spAutoFit/>
          </a:bodyPr>
          <a:lstStyle/>
          <a:p>
            <a:pPr>
              <a:lnSpc>
                <a:spcPct val="150000"/>
              </a:lnSpc>
            </a:pPr>
            <a:r>
              <a:rPr lang="zh-CN" altLang="zh-CN" dirty="0">
                <a:latin typeface="微软雅黑" panose="020B0503020204020204" pitchFamily="34" charset="-122"/>
                <a:ea typeface="微软雅黑" panose="020B0503020204020204" pitchFamily="34" charset="-122"/>
              </a:rPr>
              <a:t>重点发展</a:t>
            </a:r>
            <a:r>
              <a:rPr lang="zh-CN" altLang="zh-CN" b="1" dirty="0">
                <a:latin typeface="微软雅黑" panose="020B0503020204020204" pitchFamily="34" charset="-122"/>
                <a:ea typeface="微软雅黑" panose="020B0503020204020204" pitchFamily="34" charset="-122"/>
              </a:rPr>
              <a:t>集成电路及专用设备、软件及信息服务、云计算大数据和物联网、智能制造装备、先进轨道交通装备、航空航天、节能环保、新能源、智能电网、新能源汽车、新材料、生物医药和医疗器械</a:t>
            </a:r>
            <a:r>
              <a:rPr lang="zh-CN" altLang="zh-CN" dirty="0">
                <a:latin typeface="微软雅黑" panose="020B0503020204020204" pitchFamily="34" charset="-122"/>
                <a:ea typeface="微软雅黑" panose="020B0503020204020204" pitchFamily="34" charset="-122"/>
              </a:rPr>
              <a:t>等特色</a:t>
            </a:r>
            <a:r>
              <a:rPr lang="zh-CN" altLang="zh-CN" dirty="0" smtClean="0">
                <a:latin typeface="微软雅黑" panose="020B0503020204020204" pitchFamily="34" charset="-122"/>
                <a:ea typeface="微软雅黑" panose="020B0503020204020204" pitchFamily="34" charset="-122"/>
              </a:rPr>
              <a:t>产业</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推动传统</a:t>
            </a:r>
            <a:r>
              <a:rPr lang="zh-CN" altLang="zh-CN" dirty="0">
                <a:latin typeface="微软雅黑" panose="020B0503020204020204" pitchFamily="34" charset="-122"/>
                <a:ea typeface="微软雅黑" panose="020B0503020204020204" pitchFamily="34" charset="-122"/>
              </a:rPr>
              <a:t>产业智能化、绿色化、品牌化发展</a:t>
            </a:r>
            <a:r>
              <a:rPr lang="zh-CN" altLang="zh-CN" dirty="0" smtClean="0">
                <a:latin typeface="微软雅黑" panose="020B0503020204020204" pitchFamily="34" charset="-122"/>
                <a:ea typeface="微软雅黑" panose="020B0503020204020204" pitchFamily="34" charset="-122"/>
              </a:rPr>
              <a:t>。配套</a:t>
            </a:r>
            <a:r>
              <a:rPr lang="zh-CN" altLang="zh-CN" dirty="0">
                <a:latin typeface="微软雅黑" panose="020B0503020204020204" pitchFamily="34" charset="-122"/>
                <a:ea typeface="微软雅黑" panose="020B0503020204020204" pitchFamily="34" charset="-122"/>
              </a:rPr>
              <a:t>发展工业设计、现代物流、科技</a:t>
            </a:r>
            <a:r>
              <a:rPr lang="zh-CN" altLang="zh-CN" dirty="0" smtClean="0">
                <a:latin typeface="微软雅黑" panose="020B0503020204020204" pitchFamily="34" charset="-122"/>
                <a:ea typeface="微软雅黑" panose="020B0503020204020204" pitchFamily="34" charset="-122"/>
              </a:rPr>
              <a:t>服务、信息技术服务、金融服务、商务服务、电子商务、节能环保服务等</a:t>
            </a:r>
            <a:r>
              <a:rPr lang="zh-CN" altLang="zh-CN" dirty="0">
                <a:latin typeface="微软雅黑" panose="020B0503020204020204" pitchFamily="34" charset="-122"/>
                <a:ea typeface="微软雅黑" panose="020B0503020204020204" pitchFamily="34" charset="-122"/>
              </a:rPr>
              <a:t>生产性服务业。</a:t>
            </a:r>
          </a:p>
          <a:p>
            <a:pPr>
              <a:lnSpc>
                <a:spcPct val="15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2" name="矩形 301"/>
          <p:cNvSpPr/>
          <p:nvPr/>
        </p:nvSpPr>
        <p:spPr>
          <a:xfrm>
            <a:off x="6326440" y="1628800"/>
            <a:ext cx="4463081" cy="461665"/>
          </a:xfrm>
          <a:prstGeom prst="rect">
            <a:avLst/>
          </a:prstGeom>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ln>
            <a:noFill/>
          </a:ln>
        </p:spPr>
        <p:txBody>
          <a:bodyPr wrap="none">
            <a:spAutoFit/>
          </a:bodyPr>
          <a:lstStyle/>
          <a:p>
            <a:r>
              <a:rPr lang="en-US" altLang="zh-CN" sz="2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聚焦</a:t>
            </a:r>
            <a:r>
              <a:rPr lang="zh-CN" altLang="zh-CN"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重点领域，发展高端产业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03" name="KSO_Shape"/>
          <p:cNvSpPr/>
          <p:nvPr/>
        </p:nvSpPr>
        <p:spPr bwMode="auto">
          <a:xfrm>
            <a:off x="918435" y="2800121"/>
            <a:ext cx="262902" cy="288905"/>
          </a:xfrm>
          <a:custGeom>
            <a:avLst/>
            <a:gdLst>
              <a:gd name="T0" fmla="*/ 1799698 w 3272"/>
              <a:gd name="T1" fmla="*/ 900199 h 3272"/>
              <a:gd name="T2" fmla="*/ 899849 w 3272"/>
              <a:gd name="T3" fmla="*/ 0 h 3272"/>
              <a:gd name="T4" fmla="*/ 0 w 3272"/>
              <a:gd name="T5" fmla="*/ 900199 h 3272"/>
              <a:gd name="T6" fmla="*/ 899849 w 3272"/>
              <a:gd name="T7" fmla="*/ 1800397 h 3272"/>
              <a:gd name="T8" fmla="*/ 1012055 w 3272"/>
              <a:gd name="T9" fmla="*/ 1800397 h 3272"/>
              <a:gd name="T10" fmla="*/ 1124811 w 3272"/>
              <a:gd name="T11" fmla="*/ 1687597 h 3272"/>
              <a:gd name="T12" fmla="*/ 1012055 w 3272"/>
              <a:gd name="T13" fmla="*/ 1575347 h 3272"/>
              <a:gd name="T14" fmla="*/ 899849 w 3272"/>
              <a:gd name="T15" fmla="*/ 1575347 h 3272"/>
              <a:gd name="T16" fmla="*/ 224962 w 3272"/>
              <a:gd name="T17" fmla="*/ 900199 h 3272"/>
              <a:gd name="T18" fmla="*/ 899849 w 3272"/>
              <a:gd name="T19" fmla="*/ 225050 h 3272"/>
              <a:gd name="T20" fmla="*/ 1584636 w 3272"/>
              <a:gd name="T21" fmla="*/ 900199 h 3272"/>
              <a:gd name="T22" fmla="*/ 1584636 w 3272"/>
              <a:gd name="T23" fmla="*/ 1237498 h 3272"/>
              <a:gd name="T24" fmla="*/ 1461980 w 3272"/>
              <a:gd name="T25" fmla="*/ 1350298 h 3272"/>
              <a:gd name="T26" fmla="*/ 1334373 w 3272"/>
              <a:gd name="T27" fmla="*/ 1237498 h 3272"/>
              <a:gd name="T28" fmla="*/ 1334373 w 3272"/>
              <a:gd name="T29" fmla="*/ 900199 h 3272"/>
              <a:gd name="T30" fmla="*/ 899849 w 3272"/>
              <a:gd name="T31" fmla="*/ 450099 h 3272"/>
              <a:gd name="T32" fmla="*/ 449925 w 3272"/>
              <a:gd name="T33" fmla="*/ 900199 h 3272"/>
              <a:gd name="T34" fmla="*/ 899849 w 3272"/>
              <a:gd name="T35" fmla="*/ 1350298 h 3272"/>
              <a:gd name="T36" fmla="*/ 1129762 w 3272"/>
              <a:gd name="T37" fmla="*/ 1285369 h 3272"/>
              <a:gd name="T38" fmla="*/ 1461980 w 3272"/>
              <a:gd name="T39" fmla="*/ 1575347 h 3272"/>
              <a:gd name="T40" fmla="*/ 1799698 w 3272"/>
              <a:gd name="T41" fmla="*/ 1237498 h 3272"/>
              <a:gd name="T42" fmla="*/ 1799698 w 3272"/>
              <a:gd name="T43" fmla="*/ 900199 h 3272"/>
              <a:gd name="T44" fmla="*/ 899849 w 3272"/>
              <a:gd name="T45" fmla="*/ 1125248 h 3272"/>
              <a:gd name="T46" fmla="*/ 674887 w 3272"/>
              <a:gd name="T47" fmla="*/ 900199 h 3272"/>
              <a:gd name="T48" fmla="*/ 899849 w 3272"/>
              <a:gd name="T49" fmla="*/ 675149 h 3272"/>
              <a:gd name="T50" fmla="*/ 1124811 w 3272"/>
              <a:gd name="T51" fmla="*/ 900199 h 3272"/>
              <a:gd name="T52" fmla="*/ 899849 w 3272"/>
              <a:gd name="T53" fmla="*/ 1125248 h 3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72" h="3272">
                <a:moveTo>
                  <a:pt x="3272" y="1636"/>
                </a:moveTo>
                <a:cubicBezTo>
                  <a:pt x="3272" y="733"/>
                  <a:pt x="2539" y="0"/>
                  <a:pt x="1636" y="0"/>
                </a:cubicBezTo>
                <a:cubicBezTo>
                  <a:pt x="733" y="0"/>
                  <a:pt x="0" y="733"/>
                  <a:pt x="0" y="1636"/>
                </a:cubicBezTo>
                <a:cubicBezTo>
                  <a:pt x="0" y="2539"/>
                  <a:pt x="733" y="3272"/>
                  <a:pt x="1636" y="3272"/>
                </a:cubicBezTo>
                <a:cubicBezTo>
                  <a:pt x="1840" y="3272"/>
                  <a:pt x="1840" y="3272"/>
                  <a:pt x="1840" y="3272"/>
                </a:cubicBezTo>
                <a:cubicBezTo>
                  <a:pt x="1953" y="3272"/>
                  <a:pt x="2045" y="3180"/>
                  <a:pt x="2045" y="3067"/>
                </a:cubicBezTo>
                <a:cubicBezTo>
                  <a:pt x="2045" y="2955"/>
                  <a:pt x="1953" y="2863"/>
                  <a:pt x="1840" y="2863"/>
                </a:cubicBezTo>
                <a:cubicBezTo>
                  <a:pt x="1636" y="2863"/>
                  <a:pt x="1636" y="2863"/>
                  <a:pt x="1636" y="2863"/>
                </a:cubicBezTo>
                <a:cubicBezTo>
                  <a:pt x="959" y="2863"/>
                  <a:pt x="409" y="2314"/>
                  <a:pt x="409" y="1636"/>
                </a:cubicBezTo>
                <a:cubicBezTo>
                  <a:pt x="409" y="958"/>
                  <a:pt x="959" y="409"/>
                  <a:pt x="1636" y="409"/>
                </a:cubicBezTo>
                <a:cubicBezTo>
                  <a:pt x="2314" y="409"/>
                  <a:pt x="2881" y="958"/>
                  <a:pt x="2881" y="1636"/>
                </a:cubicBezTo>
                <a:cubicBezTo>
                  <a:pt x="2881" y="2249"/>
                  <a:pt x="2881" y="2249"/>
                  <a:pt x="2881" y="2249"/>
                </a:cubicBezTo>
                <a:cubicBezTo>
                  <a:pt x="2881" y="2362"/>
                  <a:pt x="2771" y="2454"/>
                  <a:pt x="2658" y="2454"/>
                </a:cubicBezTo>
                <a:cubicBezTo>
                  <a:pt x="2546" y="2454"/>
                  <a:pt x="2426" y="2362"/>
                  <a:pt x="2426" y="2249"/>
                </a:cubicBezTo>
                <a:cubicBezTo>
                  <a:pt x="2426" y="1636"/>
                  <a:pt x="2426" y="1636"/>
                  <a:pt x="2426" y="1636"/>
                </a:cubicBezTo>
                <a:cubicBezTo>
                  <a:pt x="2426" y="1185"/>
                  <a:pt x="2087" y="818"/>
                  <a:pt x="1636" y="818"/>
                </a:cubicBezTo>
                <a:cubicBezTo>
                  <a:pt x="1184" y="818"/>
                  <a:pt x="818" y="1185"/>
                  <a:pt x="818" y="1636"/>
                </a:cubicBezTo>
                <a:cubicBezTo>
                  <a:pt x="818" y="2087"/>
                  <a:pt x="1184" y="2454"/>
                  <a:pt x="1636" y="2454"/>
                </a:cubicBezTo>
                <a:cubicBezTo>
                  <a:pt x="1789" y="2454"/>
                  <a:pt x="1931" y="2409"/>
                  <a:pt x="2054" y="2336"/>
                </a:cubicBezTo>
                <a:cubicBezTo>
                  <a:pt x="2096" y="2633"/>
                  <a:pt x="2349" y="2863"/>
                  <a:pt x="2658" y="2863"/>
                </a:cubicBezTo>
                <a:cubicBezTo>
                  <a:pt x="2997" y="2863"/>
                  <a:pt x="3272" y="2588"/>
                  <a:pt x="3272" y="2249"/>
                </a:cubicBezTo>
                <a:lnTo>
                  <a:pt x="3272" y="1636"/>
                </a:lnTo>
                <a:close/>
                <a:moveTo>
                  <a:pt x="1636" y="2045"/>
                </a:moveTo>
                <a:cubicBezTo>
                  <a:pt x="1410" y="2045"/>
                  <a:pt x="1227" y="1862"/>
                  <a:pt x="1227" y="1636"/>
                </a:cubicBezTo>
                <a:cubicBezTo>
                  <a:pt x="1227" y="1410"/>
                  <a:pt x="1410" y="1227"/>
                  <a:pt x="1636" y="1227"/>
                </a:cubicBezTo>
                <a:cubicBezTo>
                  <a:pt x="1862" y="1227"/>
                  <a:pt x="2045" y="1410"/>
                  <a:pt x="2045" y="1636"/>
                </a:cubicBezTo>
                <a:cubicBezTo>
                  <a:pt x="2045" y="1862"/>
                  <a:pt x="1862" y="2045"/>
                  <a:pt x="1636" y="2045"/>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396942" y="929816"/>
            <a:ext cx="5242880" cy="5235488"/>
            <a:chOff x="6180918" y="787449"/>
            <a:chExt cx="5818411" cy="5709727"/>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24596" t="1412" r="15581" b="19654"/>
            <a:stretch>
              <a:fillRect/>
            </a:stretch>
          </p:blipFill>
          <p:spPr>
            <a:xfrm>
              <a:off x="9068916" y="1914120"/>
              <a:ext cx="2930413" cy="3456384"/>
            </a:xfrm>
            <a:prstGeom prst="flowChartDelay">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17923" t="9450" r="19197" b="22301"/>
            <a:stretch>
              <a:fillRect/>
            </a:stretch>
          </p:blipFill>
          <p:spPr>
            <a:xfrm>
              <a:off x="6180918" y="1914120"/>
              <a:ext cx="2811933" cy="3456384"/>
            </a:xfrm>
            <a:prstGeom prst="flowChartDelay">
              <a:avLst/>
            </a:prstGeom>
          </p:spPr>
        </p:pic>
        <p:pic>
          <p:nvPicPr>
            <p:cNvPr id="2" name="图片 1"/>
            <p:cNvPicPr>
              <a:picLocks noChangeAspect="1"/>
            </p:cNvPicPr>
            <p:nvPr/>
          </p:nvPicPr>
          <p:blipFill rotWithShape="1">
            <a:blip r:embed="rId5">
              <a:grayscl/>
              <a:extLst>
                <a:ext uri="{BEBA8EAE-BF5A-486C-A8C5-ECC9F3942E4B}">
                  <a14:imgProps xmlns:a14="http://schemas.microsoft.com/office/drawing/2010/main">
                    <a14:imgLayer r:embed="rId6">
                      <a14:imgEffect>
                        <a14:colorTemperature colorTemp="2000"/>
                      </a14:imgEffect>
                      <a14:imgEffect>
                        <a14:saturation sat="66000"/>
                      </a14:imgEffect>
                    </a14:imgLayer>
                  </a14:imgProps>
                </a:ext>
              </a:extLst>
            </a:blip>
            <a:srcRect b="72279"/>
            <a:stretch>
              <a:fillRect/>
            </a:stretch>
          </p:blipFill>
          <p:spPr>
            <a:xfrm rot="5400000">
              <a:off x="3743646" y="3224771"/>
              <a:ext cx="5709727" cy="835083"/>
            </a:xfrm>
            <a:prstGeom prst="rect">
              <a:avLst/>
            </a:prstGeom>
          </p:spPr>
        </p:pic>
        <p:pic>
          <p:nvPicPr>
            <p:cNvPr id="5" name="图片 4"/>
            <p:cNvPicPr>
              <a:picLocks noChangeAspect="1"/>
            </p:cNvPicPr>
            <p:nvPr/>
          </p:nvPicPr>
          <p:blipFill rotWithShape="1">
            <a:blip r:embed="rId5">
              <a:grayscl/>
              <a:extLst>
                <a:ext uri="{BEBA8EAE-BF5A-486C-A8C5-ECC9F3942E4B}">
                  <a14:imgProps xmlns:a14="http://schemas.microsoft.com/office/drawing/2010/main">
                    <a14:imgLayer r:embed="rId6">
                      <a14:imgEffect>
                        <a14:colorTemperature colorTemp="2000"/>
                      </a14:imgEffect>
                      <a14:imgEffect>
                        <a14:saturation sat="66000"/>
                      </a14:imgEffect>
                    </a14:imgLayer>
                  </a14:imgProps>
                </a:ext>
              </a:extLst>
            </a:blip>
            <a:srcRect b="72279"/>
            <a:stretch>
              <a:fillRect/>
            </a:stretch>
          </p:blipFill>
          <p:spPr>
            <a:xfrm rot="5400000">
              <a:off x="6631595" y="3224771"/>
              <a:ext cx="5709727" cy="835083"/>
            </a:xfrm>
            <a:prstGeom prst="rect">
              <a:avLst/>
            </a:prstGeom>
          </p:spPr>
        </p:pic>
      </p:grpSp>
      <p:sp>
        <p:nvSpPr>
          <p:cNvPr id="6" name="矩形 5"/>
          <p:cNvSpPr/>
          <p:nvPr/>
        </p:nvSpPr>
        <p:spPr>
          <a:xfrm>
            <a:off x="463372" y="2255961"/>
            <a:ext cx="5199786" cy="3000821"/>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实施企业制造装备升级计划和企业互联网化提升计划，实现大中型企业关键装备核心工序“数控一代”全覆盖和关键环节互联网应用全覆盖。进入国家两化融合贯标试点企业达到</a:t>
            </a:r>
            <a:r>
              <a:rPr lang="en-US" altLang="zh-CN" b="1" dirty="0">
                <a:latin typeface="微软雅黑" panose="020B0503020204020204" pitchFamily="34" charset="-122"/>
                <a:ea typeface="微软雅黑" panose="020B0503020204020204" pitchFamily="34" charset="-122"/>
              </a:rPr>
              <a:t>500</a:t>
            </a:r>
            <a:r>
              <a:rPr lang="zh-CN" altLang="en-US" b="1" dirty="0">
                <a:latin typeface="微软雅黑" panose="020B0503020204020204" pitchFamily="34" charset="-122"/>
                <a:ea typeface="微软雅黑" panose="020B0503020204020204" pitchFamily="34" charset="-122"/>
              </a:rPr>
              <a:t>家</a:t>
            </a:r>
            <a:r>
              <a:rPr lang="zh-CN" altLang="en-US" dirty="0">
                <a:latin typeface="微软雅黑" panose="020B0503020204020204" pitchFamily="34" charset="-122"/>
                <a:ea typeface="微软雅黑" panose="020B0503020204020204" pitchFamily="34" charset="-122"/>
              </a:rPr>
              <a:t>。支持制造企业建设基于互联网的“双创”平台，发展网络化制造、个性化定制、电子商务、在线增值服务等新业态新模式。</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TextBox 9"/>
          <p:cNvSpPr txBox="1"/>
          <p:nvPr/>
        </p:nvSpPr>
        <p:spPr>
          <a:xfrm>
            <a:off x="838622" y="169476"/>
            <a:ext cx="7389110" cy="565604"/>
          </a:xfrm>
          <a:prstGeom prst="rect">
            <a:avLst/>
          </a:prstGeom>
          <a:noFill/>
        </p:spPr>
        <p:txBody>
          <a:bodyPr wrap="square" rtlCol="0">
            <a:spAutoFit/>
          </a:bodyPr>
          <a:lstStyle/>
          <a:p>
            <a:pPr algn="ct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（一）深化结构调整，推动产业向中高端迈进</a:t>
            </a:r>
          </a:p>
        </p:txBody>
      </p:sp>
      <p:sp>
        <p:nvSpPr>
          <p:cNvPr id="12" name="矩形 11"/>
          <p:cNvSpPr/>
          <p:nvPr/>
        </p:nvSpPr>
        <p:spPr>
          <a:xfrm>
            <a:off x="478582" y="1412776"/>
            <a:ext cx="4463081" cy="461665"/>
          </a:xfrm>
          <a:prstGeom prst="rect">
            <a:avLst/>
          </a:prstGeom>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ln>
            <a:noFill/>
          </a:ln>
        </p:spPr>
        <p:txBody>
          <a:bodyPr wrap="none">
            <a:spAutoFit/>
          </a:bodyPr>
          <a:lstStyle/>
          <a:p>
            <a:r>
              <a:rPr lang="en-US" altLang="zh-CN"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2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促进两化融合，推行智能制造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90750" y="1128272"/>
            <a:ext cx="7944370" cy="2588760"/>
            <a:chOff x="1103164" y="1344296"/>
            <a:chExt cx="10345537" cy="3900854"/>
          </a:xfrm>
        </p:grpSpPr>
        <p:grpSp>
          <p:nvGrpSpPr>
            <p:cNvPr id="2" name="组合 1"/>
            <p:cNvGrpSpPr/>
            <p:nvPr/>
          </p:nvGrpSpPr>
          <p:grpSpPr>
            <a:xfrm>
              <a:off x="7607374" y="2054035"/>
              <a:ext cx="3841327" cy="3191115"/>
              <a:chOff x="6437858" y="1700808"/>
              <a:chExt cx="4679950" cy="3887787"/>
            </a:xfrm>
            <a:blipFill dpi="0" rotWithShape="1">
              <a:blip r:embed="rId3">
                <a:extLst>
                  <a:ext uri="{28A0092B-C50C-407E-A947-70E740481C1C}">
                    <a14:useLocalDpi xmlns:a14="http://schemas.microsoft.com/office/drawing/2010/main" val="0"/>
                  </a:ext>
                </a:extLst>
              </a:blip>
              <a:srcRect/>
              <a:stretch>
                <a:fillRect/>
              </a:stretch>
            </a:blipFill>
          </p:grpSpPr>
          <p:sp>
            <p:nvSpPr>
              <p:cNvPr id="3" name="梯形 2"/>
              <p:cNvSpPr/>
              <p:nvPr/>
            </p:nvSpPr>
            <p:spPr>
              <a:xfrm>
                <a:off x="6437858" y="1700808"/>
                <a:ext cx="4679950" cy="388778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4" name="组合 3"/>
              <p:cNvGrpSpPr/>
              <p:nvPr/>
            </p:nvGrpSpPr>
            <p:grpSpPr>
              <a:xfrm>
                <a:off x="9081839" y="2449595"/>
                <a:ext cx="482600" cy="39688"/>
                <a:chOff x="5938838" y="3484563"/>
                <a:chExt cx="482600" cy="39688"/>
              </a:xfrm>
              <a:grpFill/>
            </p:grpSpPr>
            <p:sp>
              <p:nvSpPr>
                <p:cNvPr id="8" name="Rectangle 176"/>
                <p:cNvSpPr>
                  <a:spLocks noChangeArrowheads="1"/>
                </p:cNvSpPr>
                <p:nvPr/>
              </p:nvSpPr>
              <p:spPr bwMode="auto">
                <a:xfrm>
                  <a:off x="5938838" y="352266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Rectangle 183"/>
                <p:cNvSpPr>
                  <a:spLocks noChangeArrowheads="1"/>
                </p:cNvSpPr>
                <p:nvPr/>
              </p:nvSpPr>
              <p:spPr bwMode="auto">
                <a:xfrm>
                  <a:off x="6419850" y="348456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Rectangle 184"/>
                <p:cNvSpPr>
                  <a:spLocks noChangeArrowheads="1"/>
                </p:cNvSpPr>
                <p:nvPr/>
              </p:nvSpPr>
              <p:spPr bwMode="auto">
                <a:xfrm>
                  <a:off x="6267450" y="352266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27" name="梯形 26"/>
            <p:cNvSpPr/>
            <p:nvPr/>
          </p:nvSpPr>
          <p:spPr>
            <a:xfrm>
              <a:off x="1103164" y="2065501"/>
              <a:ext cx="3817174" cy="3169976"/>
            </a:xfrm>
            <a:prstGeom prst="trapezoid">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34" name="组合 33"/>
            <p:cNvGrpSpPr/>
            <p:nvPr/>
          </p:nvGrpSpPr>
          <p:grpSpPr>
            <a:xfrm>
              <a:off x="3905011" y="1344296"/>
              <a:ext cx="4696969" cy="3891181"/>
              <a:chOff x="3935760" y="1556792"/>
              <a:chExt cx="4696969" cy="3891181"/>
            </a:xfrm>
            <a:blipFill dpi="0" rotWithShape="1">
              <a:blip r:embed="rId5">
                <a:extLst>
                  <a:ext uri="{28A0092B-C50C-407E-A947-70E740481C1C}">
                    <a14:useLocalDpi xmlns:a14="http://schemas.microsoft.com/office/drawing/2010/main" val="0"/>
                  </a:ext>
                </a:extLst>
              </a:blip>
              <a:srcRect/>
              <a:stretch>
                <a:fillRect/>
              </a:stretch>
            </a:blipFill>
          </p:grpSpPr>
          <p:sp>
            <p:nvSpPr>
              <p:cNvPr id="35" name="梯形 34"/>
              <p:cNvSpPr/>
              <p:nvPr/>
            </p:nvSpPr>
            <p:spPr>
              <a:xfrm flipV="1">
                <a:off x="3935760" y="1556792"/>
                <a:ext cx="4680520" cy="3888432"/>
              </a:xfrm>
              <a:prstGeom prst="trapezoid">
                <a:avLst/>
              </a:prstGeom>
              <a:grpFill/>
              <a:ln>
                <a:noFill/>
              </a:ln>
              <a:effectLst>
                <a:outerShdw blurRad="127000" dist="88900" algn="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6" name="梯形 35"/>
              <p:cNvSpPr/>
              <p:nvPr/>
            </p:nvSpPr>
            <p:spPr>
              <a:xfrm flipV="1">
                <a:off x="3952209" y="1559541"/>
                <a:ext cx="4680520" cy="3888432"/>
              </a:xfrm>
              <a:prstGeom prst="trapezoid">
                <a:avLst/>
              </a:prstGeom>
              <a:grpFill/>
              <a:ln>
                <a:noFill/>
              </a:ln>
              <a:effectLst>
                <a:outerShdw blurRad="127000" dist="127000" dir="10800000" algn="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7" name="梯形 36"/>
              <p:cNvSpPr/>
              <p:nvPr/>
            </p:nvSpPr>
            <p:spPr>
              <a:xfrm flipV="1">
                <a:off x="4265074" y="1816711"/>
                <a:ext cx="4054790" cy="3484497"/>
              </a:xfrm>
              <a:prstGeom prst="trapezoid">
                <a:avLst/>
              </a:pr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sp>
        <p:nvSpPr>
          <p:cNvPr id="17" name="TextBox 9"/>
          <p:cNvSpPr txBox="1"/>
          <p:nvPr/>
        </p:nvSpPr>
        <p:spPr>
          <a:xfrm>
            <a:off x="838622" y="169476"/>
            <a:ext cx="7389110" cy="565604"/>
          </a:xfrm>
          <a:prstGeom prst="rect">
            <a:avLst/>
          </a:prstGeom>
          <a:noFill/>
        </p:spPr>
        <p:txBody>
          <a:bodyPr wrap="square" rtlCol="0">
            <a:spAutoFit/>
          </a:bodyPr>
          <a:lstStyle/>
          <a:p>
            <a:pPr algn="ct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（一）深化结构调整，推动产业向中高端迈进</a:t>
            </a:r>
          </a:p>
        </p:txBody>
      </p:sp>
      <p:sp>
        <p:nvSpPr>
          <p:cNvPr id="18" name="矩形 17"/>
          <p:cNvSpPr/>
          <p:nvPr/>
        </p:nvSpPr>
        <p:spPr>
          <a:xfrm>
            <a:off x="759009" y="4913086"/>
            <a:ext cx="10672394" cy="1338828"/>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建立苏南地区服务型制造发展项目数据库和服务型制造评价指标体系。在总集成总承包、个性化定制、在线支持服务、全生命周期管理、专业化社会服务、融资租赁服务等领域取得突破性进展，实施一批重点项目。建设一批服务型制造集聚基地。</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矩形 18"/>
          <p:cNvSpPr/>
          <p:nvPr/>
        </p:nvSpPr>
        <p:spPr>
          <a:xfrm>
            <a:off x="912045" y="4221088"/>
            <a:ext cx="4463081" cy="461665"/>
          </a:xfrm>
          <a:prstGeom prst="rect">
            <a:avLst/>
          </a:prstGeom>
          <a:noFill/>
          <a:ln>
            <a:noFill/>
          </a:ln>
        </p:spPr>
        <p:txBody>
          <a:bodyPr wrap="none">
            <a:spAutoFit/>
          </a:bodyPr>
          <a:lstStyle/>
          <a:p>
            <a:r>
              <a:rPr lang="en-US" altLang="zh-CN" sz="2400" b="1"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创新业态模式，发展服务制造</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3678" y="0"/>
            <a:ext cx="1846735" cy="6957392"/>
          </a:xfrm>
          <a:prstGeom prst="rect">
            <a:avLst/>
          </a:prstGeom>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梯形 4"/>
          <p:cNvSpPr/>
          <p:nvPr/>
        </p:nvSpPr>
        <p:spPr>
          <a:xfrm>
            <a:off x="6095206" y="0"/>
            <a:ext cx="6095207" cy="6957392"/>
          </a:xfrm>
          <a:prstGeom prst="trapezoid">
            <a:avLst>
              <a:gd name="adj" fmla="val 21686"/>
            </a:avLst>
          </a:prstGeom>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a:off x="7535366" y="6021996"/>
            <a:ext cx="24270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470669" y="2260940"/>
            <a:ext cx="4088526" cy="3000821"/>
          </a:xfrm>
          <a:prstGeom prst="rect">
            <a:avLst/>
          </a:prstGeom>
        </p:spPr>
        <p:txBody>
          <a:bodyPr wrap="square">
            <a:spAutoFit/>
          </a:bodyPr>
          <a:lstStyle/>
          <a:p>
            <a:pP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严格固定资产项目节能评估，从源头上控制“两高一资”行业发展。开展</a:t>
            </a:r>
            <a:r>
              <a:rPr lang="zh-CN" altLang="en-US" dirty="0">
                <a:solidFill>
                  <a:schemeClr val="bg1"/>
                </a:solidFill>
                <a:latin typeface="微软雅黑" panose="020B0503020204020204" pitchFamily="34" charset="-122"/>
                <a:ea typeface="微软雅黑" panose="020B0503020204020204" pitchFamily="34" charset="-122"/>
              </a:rPr>
              <a:t>项目节能量交易试点。创建绿色工厂</a:t>
            </a:r>
            <a:r>
              <a:rPr lang="en-US" altLang="zh-CN" b="1" dirty="0">
                <a:solidFill>
                  <a:schemeClr val="bg1"/>
                </a:solidFill>
                <a:latin typeface="微软雅黑" panose="020B0503020204020204" pitchFamily="34" charset="-122"/>
                <a:ea typeface="微软雅黑" panose="020B0503020204020204" pitchFamily="34" charset="-122"/>
              </a:rPr>
              <a:t>80</a:t>
            </a:r>
            <a:r>
              <a:rPr lang="zh-CN" altLang="en-US" b="1" dirty="0">
                <a:solidFill>
                  <a:schemeClr val="bg1"/>
                </a:solidFill>
                <a:latin typeface="微软雅黑" panose="020B0503020204020204" pitchFamily="34" charset="-122"/>
                <a:ea typeface="微软雅黑" panose="020B0503020204020204" pitchFamily="34" charset="-122"/>
              </a:rPr>
              <a:t>家</a:t>
            </a:r>
            <a:r>
              <a:rPr lang="zh-CN" altLang="en-US" dirty="0">
                <a:solidFill>
                  <a:schemeClr val="bg1"/>
                </a:solidFill>
                <a:latin typeface="微软雅黑" panose="020B0503020204020204" pitchFamily="34" charset="-122"/>
                <a:ea typeface="微软雅黑" panose="020B0503020204020204" pitchFamily="34" charset="-122"/>
              </a:rPr>
              <a:t>、绿色工业园区</a:t>
            </a:r>
            <a:r>
              <a:rPr lang="en-US" altLang="zh-CN" b="1" dirty="0">
                <a:solidFill>
                  <a:schemeClr val="bg1"/>
                </a:solidFill>
                <a:latin typeface="微软雅黑" panose="020B0503020204020204" pitchFamily="34" charset="-122"/>
                <a:ea typeface="微软雅黑" panose="020B0503020204020204" pitchFamily="34" charset="-122"/>
              </a:rPr>
              <a:t>10</a:t>
            </a:r>
            <a:r>
              <a:rPr lang="zh-CN" altLang="en-US" b="1" dirty="0" smtClean="0">
                <a:solidFill>
                  <a:schemeClr val="bg1"/>
                </a:solidFill>
                <a:latin typeface="微软雅黑" panose="020B0503020204020204" pitchFamily="34" charset="-122"/>
                <a:ea typeface="微软雅黑" panose="020B0503020204020204" pitchFamily="34" charset="-122"/>
              </a:rPr>
              <a:t>家</a:t>
            </a:r>
            <a:r>
              <a:rPr lang="zh-CN" altLang="en-US"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钢铁、建材、化工、有色金属等行业实现</a:t>
            </a:r>
            <a:r>
              <a:rPr lang="zh-CN" altLang="en-US" b="1" dirty="0">
                <a:solidFill>
                  <a:schemeClr val="bg1"/>
                </a:solidFill>
                <a:latin typeface="微软雅黑" panose="020B0503020204020204" pitchFamily="34" charset="-122"/>
                <a:ea typeface="微软雅黑" panose="020B0503020204020204" pitchFamily="34" charset="-122"/>
              </a:rPr>
              <a:t>碳排放零增长</a:t>
            </a:r>
            <a:r>
              <a:rPr lang="zh-CN" altLang="en-US" dirty="0">
                <a:solidFill>
                  <a:schemeClr val="bg1"/>
                </a:solidFill>
                <a:latin typeface="微软雅黑" panose="020B0503020204020204" pitchFamily="34" charset="-122"/>
                <a:ea typeface="微软雅黑" panose="020B0503020204020204" pitchFamily="34" charset="-122"/>
              </a:rPr>
              <a:t>。实施沿江化工压减、转移、改造、提升</a:t>
            </a:r>
            <a:r>
              <a:rPr lang="zh-CN" altLang="en-US" dirty="0" smtClean="0">
                <a:solidFill>
                  <a:schemeClr val="bg1"/>
                </a:solidFill>
                <a:latin typeface="微软雅黑" panose="020B0503020204020204" pitchFamily="34" charset="-122"/>
                <a:ea typeface="微软雅黑" panose="020B0503020204020204" pitchFamily="34" charset="-122"/>
              </a:rPr>
              <a:t>计划。</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TextBox 9"/>
          <p:cNvSpPr txBox="1"/>
          <p:nvPr/>
        </p:nvSpPr>
        <p:spPr>
          <a:xfrm>
            <a:off x="838622" y="169476"/>
            <a:ext cx="7389110" cy="565604"/>
          </a:xfrm>
          <a:prstGeom prst="rect">
            <a:avLst/>
          </a:prstGeom>
          <a:noFill/>
        </p:spPr>
        <p:txBody>
          <a:bodyPr wrap="square" rtlCol="0">
            <a:spAutoFit/>
          </a:bodyPr>
          <a:lstStyle/>
          <a:p>
            <a:pPr algn="ct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（一）深化结构调整，推动产业向中高端迈进</a:t>
            </a:r>
          </a:p>
        </p:txBody>
      </p:sp>
      <p:sp>
        <p:nvSpPr>
          <p:cNvPr id="27" name="矩形 26"/>
          <p:cNvSpPr/>
          <p:nvPr/>
        </p:nvSpPr>
        <p:spPr>
          <a:xfrm>
            <a:off x="7442843" y="1628800"/>
            <a:ext cx="4463081" cy="461665"/>
          </a:xfrm>
          <a:prstGeom prst="rect">
            <a:avLst/>
          </a:prstGeom>
          <a:noFill/>
          <a:ln>
            <a:noFill/>
          </a:ln>
        </p:spPr>
        <p:txBody>
          <a:bodyPr wrap="none">
            <a:spAutoFit/>
          </a:bodyPr>
          <a:lstStyle/>
          <a:p>
            <a:r>
              <a:rPr lang="en-US" altLang="zh-CN"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高效利用资源，推进绿色制造</a:t>
            </a: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82" y="2427073"/>
            <a:ext cx="5544524" cy="2897014"/>
          </a:xfrm>
          <a:prstGeom prst="ellipse">
            <a:avLst/>
          </a:prstGeom>
          <a:ln w="28575" cap="rnd">
            <a:solidFill>
              <a:srgbClr val="5CB42E"/>
            </a:solidFill>
          </a:ln>
          <a:effectLst>
            <a:outerShdw blurRad="381000" dist="292100" dir="5400000" sx="-80000" sy="-18000" rotWithShape="0">
              <a:srgbClr val="000000">
                <a:alpha val="22000"/>
              </a:srgbClr>
            </a:outerShdw>
            <a:reflection blurRad="6350" stA="50000" endA="300" endPos="55500" dist="50800" dir="5400000" sy="-100000" algn="bl" rotWithShape="0"/>
          </a:effectLst>
          <a:scene3d>
            <a:camera prst="orthographicFront"/>
            <a:lightRig rig="contrasting" dir="t">
              <a:rot lat="0" lon="0" rev="3000000"/>
            </a:lightRig>
          </a:scene3d>
          <a:sp3d contourW="7620">
            <a:bevelT w="95250" h="31750"/>
            <a:contourClr>
              <a:srgbClr val="333333"/>
            </a:contourClr>
          </a:sp3d>
        </p:spPr>
      </p:pic>
      <p:sp>
        <p:nvSpPr>
          <p:cNvPr id="30" name="KSO_Shape"/>
          <p:cNvSpPr/>
          <p:nvPr/>
        </p:nvSpPr>
        <p:spPr bwMode="auto">
          <a:xfrm>
            <a:off x="9982901" y="5432236"/>
            <a:ext cx="1489429" cy="913225"/>
          </a:xfrm>
          <a:custGeom>
            <a:avLst/>
            <a:gdLst>
              <a:gd name="T0" fmla="*/ 1066662 w 2063518"/>
              <a:gd name="T1" fmla="*/ 654802 h 1276454"/>
              <a:gd name="T2" fmla="*/ 1500594 w 2063518"/>
              <a:gd name="T3" fmla="*/ 654802 h 1276454"/>
              <a:gd name="T4" fmla="*/ 1255790 w 2063518"/>
              <a:gd name="T5" fmla="*/ 314944 h 1276454"/>
              <a:gd name="T6" fmla="*/ 1323568 w 2063518"/>
              <a:gd name="T7" fmla="*/ 383500 h 1276454"/>
              <a:gd name="T8" fmla="*/ 1481023 w 2063518"/>
              <a:gd name="T9" fmla="*/ 376582 h 1276454"/>
              <a:gd name="T10" fmla="*/ 1488825 w 2063518"/>
              <a:gd name="T11" fmla="*/ 472615 h 1276454"/>
              <a:gd name="T12" fmla="*/ 1613893 w 2063518"/>
              <a:gd name="T13" fmla="*/ 568404 h 1276454"/>
              <a:gd name="T14" fmla="*/ 1558067 w 2063518"/>
              <a:gd name="T15" fmla="*/ 646977 h 1276454"/>
              <a:gd name="T16" fmla="*/ 1592227 w 2063518"/>
              <a:gd name="T17" fmla="*/ 800652 h 1276454"/>
              <a:gd name="T18" fmla="*/ 1498897 w 2063518"/>
              <a:gd name="T19" fmla="*/ 825001 h 1276454"/>
              <a:gd name="T20" fmla="*/ 1426167 w 2063518"/>
              <a:gd name="T21" fmla="*/ 964655 h 1276454"/>
              <a:gd name="T22" fmla="*/ 1339000 w 2063518"/>
              <a:gd name="T23" fmla="*/ 923387 h 1276454"/>
              <a:gd name="T24" fmla="*/ 1193410 w 2063518"/>
              <a:gd name="T25" fmla="*/ 983675 h 1276454"/>
              <a:gd name="T26" fmla="*/ 1153195 w 2063518"/>
              <a:gd name="T27" fmla="*/ 896101 h 1276454"/>
              <a:gd name="T28" fmla="*/ 1002868 w 2063518"/>
              <a:gd name="T29" fmla="*/ 848812 h 1276454"/>
              <a:gd name="T30" fmla="*/ 1028421 w 2063518"/>
              <a:gd name="T31" fmla="*/ 755906 h 1276454"/>
              <a:gd name="T32" fmla="*/ 943696 w 2063518"/>
              <a:gd name="T33" fmla="*/ 623169 h 1276454"/>
              <a:gd name="T34" fmla="*/ 1023061 w 2063518"/>
              <a:gd name="T35" fmla="*/ 568405 h 1276454"/>
              <a:gd name="T36" fmla="*/ 1043583 w 2063518"/>
              <a:gd name="T37" fmla="*/ 412329 h 1276454"/>
              <a:gd name="T38" fmla="*/ 1139624 w 2063518"/>
              <a:gd name="T39" fmla="*/ 421330 h 1276454"/>
              <a:gd name="T40" fmla="*/ 1255790 w 2063518"/>
              <a:gd name="T41" fmla="*/ 314944 h 1276454"/>
              <a:gd name="T42" fmla="*/ 184450 w 2063518"/>
              <a:gd name="T43" fmla="*/ 509786 h 1276454"/>
              <a:gd name="T44" fmla="*/ 835347 w 2063518"/>
              <a:gd name="T45" fmla="*/ 509786 h 1276454"/>
              <a:gd name="T46" fmla="*/ 468140 w 2063518"/>
              <a:gd name="T47" fmla="*/ 0 h 1276454"/>
              <a:gd name="T48" fmla="*/ 569807 w 2063518"/>
              <a:gd name="T49" fmla="*/ 102832 h 1276454"/>
              <a:gd name="T50" fmla="*/ 805989 w 2063518"/>
              <a:gd name="T51" fmla="*/ 92457 h 1276454"/>
              <a:gd name="T52" fmla="*/ 817693 w 2063518"/>
              <a:gd name="T53" fmla="*/ 236505 h 1276454"/>
              <a:gd name="T54" fmla="*/ 1005294 w 2063518"/>
              <a:gd name="T55" fmla="*/ 380190 h 1276454"/>
              <a:gd name="T56" fmla="*/ 921557 w 2063518"/>
              <a:gd name="T57" fmla="*/ 498048 h 1276454"/>
              <a:gd name="T58" fmla="*/ 972798 w 2063518"/>
              <a:gd name="T59" fmla="*/ 728561 h 1276454"/>
              <a:gd name="T60" fmla="*/ 832801 w 2063518"/>
              <a:gd name="T61" fmla="*/ 765085 h 1276454"/>
              <a:gd name="T62" fmla="*/ 723706 w 2063518"/>
              <a:gd name="T63" fmla="*/ 974565 h 1276454"/>
              <a:gd name="T64" fmla="*/ 592956 w 2063518"/>
              <a:gd name="T65" fmla="*/ 912666 h 1276454"/>
              <a:gd name="T66" fmla="*/ 374570 w 2063518"/>
              <a:gd name="T67" fmla="*/ 1003096 h 1276454"/>
              <a:gd name="T68" fmla="*/ 314247 w 2063518"/>
              <a:gd name="T69" fmla="*/ 871734 h 1276454"/>
              <a:gd name="T70" fmla="*/ 88757 w 2063518"/>
              <a:gd name="T71" fmla="*/ 800802 h 1276454"/>
              <a:gd name="T72" fmla="*/ 127086 w 2063518"/>
              <a:gd name="T73" fmla="*/ 661445 h 1276454"/>
              <a:gd name="T74" fmla="*/ 0 w 2063518"/>
              <a:gd name="T75" fmla="*/ 462338 h 1276454"/>
              <a:gd name="T76" fmla="*/ 119047 w 2063518"/>
              <a:gd name="T77" fmla="*/ 380191 h 1276454"/>
              <a:gd name="T78" fmla="*/ 149829 w 2063518"/>
              <a:gd name="T79" fmla="*/ 146078 h 1276454"/>
              <a:gd name="T80" fmla="*/ 293892 w 2063518"/>
              <a:gd name="T81" fmla="*/ 159579 h 1276454"/>
              <a:gd name="T82" fmla="*/ 468140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chemeClr val="bg1"/>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735343" y="2564904"/>
            <a:ext cx="6984778" cy="2677061"/>
            <a:chOff x="1702716" y="1472019"/>
            <a:chExt cx="8640962" cy="4335463"/>
          </a:xfrm>
        </p:grpSpPr>
        <p:sp>
          <p:nvSpPr>
            <p:cNvPr id="3" name="矩形 2"/>
            <p:cNvSpPr/>
            <p:nvPr/>
          </p:nvSpPr>
          <p:spPr>
            <a:xfrm>
              <a:off x="6298227" y="3662769"/>
              <a:ext cx="3037338" cy="210661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905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38821" y="1472019"/>
              <a:ext cx="3103780" cy="210661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905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5"/>
            <p:cNvGrpSpPr/>
            <p:nvPr/>
          </p:nvGrpSpPr>
          <p:grpSpPr bwMode="auto">
            <a:xfrm>
              <a:off x="5471139" y="1510119"/>
              <a:ext cx="4872539" cy="2106613"/>
              <a:chOff x="5831780" y="1788244"/>
              <a:chExt cx="3895118" cy="1684286"/>
            </a:xfrm>
            <a:solidFill>
              <a:srgbClr val="09C989"/>
            </a:solidFill>
          </p:grpSpPr>
          <p:sp>
            <p:nvSpPr>
              <p:cNvPr id="6" name="Rectangle 1"/>
              <p:cNvSpPr/>
              <p:nvPr/>
            </p:nvSpPr>
            <p:spPr bwMode="auto">
              <a:xfrm>
                <a:off x="6075438" y="1788244"/>
                <a:ext cx="3651460" cy="1684286"/>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7" name="等腰三角形 6"/>
              <p:cNvSpPr/>
              <p:nvPr/>
            </p:nvSpPr>
            <p:spPr>
              <a:xfrm rot="16200000">
                <a:off x="5812088" y="3002295"/>
                <a:ext cx="286849" cy="247465"/>
              </a:xfrm>
              <a:prstGeom prst="triangl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25"/>
            <p:cNvGrpSpPr/>
            <p:nvPr/>
          </p:nvGrpSpPr>
          <p:grpSpPr bwMode="auto">
            <a:xfrm>
              <a:off x="1702716" y="3624669"/>
              <a:ext cx="4886024" cy="2182813"/>
              <a:chOff x="5907365" y="1787673"/>
              <a:chExt cx="3905900" cy="1745210"/>
            </a:xfrm>
            <a:solidFill>
              <a:srgbClr val="05B32E"/>
            </a:solidFill>
          </p:grpSpPr>
          <p:sp>
            <p:nvSpPr>
              <p:cNvPr id="9" name="Rectangle 1"/>
              <p:cNvSpPr/>
              <p:nvPr/>
            </p:nvSpPr>
            <p:spPr bwMode="auto">
              <a:xfrm flipH="1">
                <a:off x="5907365" y="1787673"/>
                <a:ext cx="3663510" cy="174521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0" name="等腰三角形 9"/>
              <p:cNvSpPr/>
              <p:nvPr/>
            </p:nvSpPr>
            <p:spPr>
              <a:xfrm rot="5400000" flipH="1">
                <a:off x="9545474" y="3002357"/>
                <a:ext cx="288118" cy="247465"/>
              </a:xfrm>
              <a:prstGeom prst="triangl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TextBox 9"/>
          <p:cNvSpPr txBox="1"/>
          <p:nvPr/>
        </p:nvSpPr>
        <p:spPr>
          <a:xfrm>
            <a:off x="838622" y="169476"/>
            <a:ext cx="7389110" cy="565604"/>
          </a:xfrm>
          <a:prstGeom prst="rect">
            <a:avLst/>
          </a:prstGeom>
          <a:noFill/>
        </p:spPr>
        <p:txBody>
          <a:bodyPr wrap="square" rtlCol="0">
            <a:spAutoFit/>
          </a:bodyPr>
          <a:lstStyle/>
          <a:p>
            <a:pPr algn="ct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（一）深化结构调整，推动产业向中高端迈进</a:t>
            </a:r>
          </a:p>
        </p:txBody>
      </p:sp>
      <p:sp>
        <p:nvSpPr>
          <p:cNvPr id="19" name="矩形 18"/>
          <p:cNvSpPr/>
          <p:nvPr/>
        </p:nvSpPr>
        <p:spPr>
          <a:xfrm>
            <a:off x="334566" y="1250902"/>
            <a:ext cx="4463081" cy="461665"/>
          </a:xfrm>
          <a:prstGeom prst="rect">
            <a:avLst/>
          </a:prstGeom>
          <a:noFill/>
          <a:ln>
            <a:noFill/>
          </a:ln>
        </p:spPr>
        <p:txBody>
          <a:bodyPr wrap="none">
            <a:spAutoFit/>
          </a:bodyPr>
          <a:lstStyle/>
          <a:p>
            <a:r>
              <a:rPr lang="en-US" altLang="zh-CN" sz="2400" b="1"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2400"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深化开放合作，培育跨国企业</a:t>
            </a:r>
          </a:p>
        </p:txBody>
      </p:sp>
      <p:sp>
        <p:nvSpPr>
          <p:cNvPr id="20" name="矩形 19"/>
          <p:cNvSpPr/>
          <p:nvPr/>
        </p:nvSpPr>
        <p:spPr>
          <a:xfrm>
            <a:off x="334566" y="2038232"/>
            <a:ext cx="4165105" cy="3831818"/>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吸引跨国公司在苏南地区设立地区总部和功能性机构。探索对外商投资实行准入前国民待遇加负面清单管理</a:t>
            </a:r>
            <a:r>
              <a:rPr lang="zh-CN" altLang="en-US" dirty="0" smtClean="0">
                <a:latin typeface="微软雅黑" panose="020B0503020204020204" pitchFamily="34" charset="-122"/>
                <a:ea typeface="微软雅黑" panose="020B0503020204020204" pitchFamily="34" charset="-122"/>
              </a:rPr>
              <a:t>模式。鼓励加工</a:t>
            </a:r>
            <a:r>
              <a:rPr lang="zh-CN" altLang="en-US" dirty="0">
                <a:latin typeface="微软雅黑" panose="020B0503020204020204" pitchFamily="34" charset="-122"/>
                <a:ea typeface="微软雅黑" panose="020B0503020204020204" pitchFamily="34" charset="-122"/>
              </a:rPr>
              <a:t>贸易</a:t>
            </a:r>
            <a:r>
              <a:rPr lang="zh-CN" altLang="en-US" dirty="0" smtClean="0">
                <a:latin typeface="微软雅黑" panose="020B0503020204020204" pitchFamily="34" charset="-122"/>
                <a:ea typeface="微软雅黑" panose="020B0503020204020204" pitchFamily="34" charset="-122"/>
              </a:rPr>
              <a:t>企业向</a:t>
            </a:r>
            <a:r>
              <a:rPr lang="zh-CN" altLang="en-US" dirty="0">
                <a:latin typeface="微软雅黑" panose="020B0503020204020204" pitchFamily="34" charset="-122"/>
                <a:ea typeface="微软雅黑" panose="020B0503020204020204" pitchFamily="34" charset="-122"/>
              </a:rPr>
              <a:t>研发、设计、核心元器件制造、物流等高附加值环节拓展。培育一批在国际上有较强影响力的跨国企业（集团）。建立产业投资项目库，推动优势</a:t>
            </a:r>
            <a:r>
              <a:rPr lang="zh-CN" altLang="en-US" dirty="0" smtClean="0">
                <a:latin typeface="微软雅黑" panose="020B0503020204020204" pitchFamily="34" charset="-122"/>
                <a:ea typeface="微软雅黑" panose="020B0503020204020204" pitchFamily="34" charset="-122"/>
              </a:rPr>
              <a:t>企业在</a:t>
            </a:r>
            <a:r>
              <a:rPr lang="zh-CN" altLang="en-US" dirty="0">
                <a:latin typeface="微软雅黑" panose="020B0503020204020204" pitchFamily="34" charset="-122"/>
                <a:ea typeface="微软雅黑" panose="020B0503020204020204" pitchFamily="34" charset="-122"/>
              </a:rPr>
              <a:t>沿线重点国家建设省级境外产业集聚区。</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610930" y="1931889"/>
            <a:ext cx="4968552" cy="2361207"/>
            <a:chOff x="2998862" y="1931889"/>
            <a:chExt cx="5991449" cy="2941638"/>
          </a:xfrm>
        </p:grpSpPr>
        <p:grpSp>
          <p:nvGrpSpPr>
            <p:cNvPr id="2" name="组合 1"/>
            <p:cNvGrpSpPr/>
            <p:nvPr/>
          </p:nvGrpSpPr>
          <p:grpSpPr>
            <a:xfrm>
              <a:off x="2998862" y="2301458"/>
              <a:ext cx="2268537" cy="2227263"/>
              <a:chOff x="3032012" y="1199038"/>
              <a:chExt cx="2268537" cy="2227263"/>
            </a:xfrm>
          </p:grpSpPr>
          <p:sp>
            <p:nvSpPr>
              <p:cNvPr id="3" name="椭圆 2"/>
              <p:cNvSpPr/>
              <p:nvPr/>
            </p:nvSpPr>
            <p:spPr bwMode="auto">
              <a:xfrm>
                <a:off x="3032012" y="1199038"/>
                <a:ext cx="2268537" cy="22272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solidFill>
                    <a:srgbClr val="7EBEA7"/>
                  </a:solidFill>
                </a:endParaRPr>
              </a:p>
            </p:txBody>
          </p:sp>
          <p:sp>
            <p:nvSpPr>
              <p:cNvPr id="4" name="椭圆 3"/>
              <p:cNvSpPr/>
              <p:nvPr/>
            </p:nvSpPr>
            <p:spPr bwMode="auto">
              <a:xfrm>
                <a:off x="3223594" y="1387313"/>
                <a:ext cx="1885371" cy="185071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solidFill>
                    <a:srgbClr val="7EBEA7"/>
                  </a:solidFill>
                </a:endParaRPr>
              </a:p>
            </p:txBody>
          </p:sp>
        </p:grpSp>
        <p:grpSp>
          <p:nvGrpSpPr>
            <p:cNvPr id="5" name="组合 4"/>
            <p:cNvGrpSpPr/>
            <p:nvPr/>
          </p:nvGrpSpPr>
          <p:grpSpPr>
            <a:xfrm>
              <a:off x="6721774" y="2301458"/>
              <a:ext cx="2268537" cy="2227263"/>
              <a:chOff x="6754924" y="1199038"/>
              <a:chExt cx="2268537" cy="2227263"/>
            </a:xfrm>
          </p:grpSpPr>
          <p:sp>
            <p:nvSpPr>
              <p:cNvPr id="6" name="椭圆 5"/>
              <p:cNvSpPr/>
              <p:nvPr/>
            </p:nvSpPr>
            <p:spPr bwMode="auto">
              <a:xfrm>
                <a:off x="6754924" y="1199038"/>
                <a:ext cx="2268537" cy="2227263"/>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7" name="椭圆 6"/>
              <p:cNvSpPr/>
              <p:nvPr/>
            </p:nvSpPr>
            <p:spPr bwMode="auto">
              <a:xfrm>
                <a:off x="6902239" y="1345992"/>
                <a:ext cx="1973906" cy="193761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solidFill>
                    <a:srgbClr val="7EBEA7"/>
                  </a:solidFill>
                </a:endParaRPr>
              </a:p>
            </p:txBody>
          </p:sp>
        </p:grpSp>
        <p:grpSp>
          <p:nvGrpSpPr>
            <p:cNvPr id="13" name="组合 12"/>
            <p:cNvGrpSpPr/>
            <p:nvPr/>
          </p:nvGrpSpPr>
          <p:grpSpPr>
            <a:xfrm>
              <a:off x="4504718" y="1931889"/>
              <a:ext cx="2996729" cy="2941638"/>
              <a:chOff x="4537868" y="829469"/>
              <a:chExt cx="2996729" cy="2941638"/>
            </a:xfrm>
          </p:grpSpPr>
          <p:sp>
            <p:nvSpPr>
              <p:cNvPr id="14" name="椭圆 13"/>
              <p:cNvSpPr/>
              <p:nvPr/>
            </p:nvSpPr>
            <p:spPr bwMode="auto">
              <a:xfrm>
                <a:off x="4537868" y="829469"/>
                <a:ext cx="2996729" cy="294163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solidFill>
                    <a:srgbClr val="7EBEA7"/>
                  </a:solidFill>
                </a:endParaRPr>
              </a:p>
            </p:txBody>
          </p:sp>
          <p:sp>
            <p:nvSpPr>
              <p:cNvPr id="15" name="椭圆 14"/>
              <p:cNvSpPr/>
              <p:nvPr/>
            </p:nvSpPr>
            <p:spPr bwMode="auto">
              <a:xfrm>
                <a:off x="4734827" y="1007346"/>
                <a:ext cx="2611900" cy="2563884"/>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solidFill>
                    <a:srgbClr val="7EBEA7"/>
                  </a:solidFill>
                </a:endParaRPr>
              </a:p>
            </p:txBody>
          </p:sp>
        </p:grpSp>
      </p:grpSp>
      <p:sp>
        <p:nvSpPr>
          <p:cNvPr id="20" name="TextBox 9"/>
          <p:cNvSpPr txBox="1"/>
          <p:nvPr/>
        </p:nvSpPr>
        <p:spPr>
          <a:xfrm>
            <a:off x="838622" y="169476"/>
            <a:ext cx="7389110" cy="609398"/>
          </a:xfrm>
          <a:prstGeom prst="rect">
            <a:avLst/>
          </a:prstGeom>
          <a:noFill/>
        </p:spPr>
        <p:txBody>
          <a:bodyPr wrap="square" rtlCol="0">
            <a:spAutoFit/>
          </a:bodyPr>
          <a:lstStyle/>
          <a:p>
            <a:pPr algn="ctr">
              <a:lnSpc>
                <a:spcPct val="120000"/>
              </a:lnSpc>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（二）</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构建创新体系，加快实现新旧动能转换</a:t>
            </a:r>
          </a:p>
        </p:txBody>
      </p:sp>
      <p:sp>
        <p:nvSpPr>
          <p:cNvPr id="21" name="矩形 20"/>
          <p:cNvSpPr/>
          <p:nvPr/>
        </p:nvSpPr>
        <p:spPr>
          <a:xfrm>
            <a:off x="3863666" y="1223443"/>
            <a:ext cx="4463081" cy="461665"/>
          </a:xfrm>
          <a:prstGeom prst="rect">
            <a:avLst/>
          </a:prstGeom>
          <a:noFill/>
          <a:ln>
            <a:noFill/>
          </a:ln>
        </p:spPr>
        <p:txBody>
          <a:bodyPr wrap="none">
            <a:spAutoFit/>
          </a:bodyPr>
          <a:lstStyle/>
          <a:p>
            <a:r>
              <a:rPr lang="en-US" altLang="zh-CN" sz="2400" b="1"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b="1"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完善</a:t>
            </a:r>
            <a:r>
              <a:rPr lang="zh-CN" altLang="en-US" sz="2400"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协同机制，构建创新载体</a:t>
            </a:r>
          </a:p>
        </p:txBody>
      </p:sp>
      <p:sp>
        <p:nvSpPr>
          <p:cNvPr id="22" name="矩形 21"/>
          <p:cNvSpPr/>
          <p:nvPr/>
        </p:nvSpPr>
        <p:spPr>
          <a:xfrm>
            <a:off x="795883" y="4482986"/>
            <a:ext cx="10598647" cy="1754326"/>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发挥省产业技术研究院作用，重点规划建设纳米、碳纤维、石墨烯等新材料，高档数控机床及智能装备，集成电路芯片设计，智能电网及能源互联网创新中心。支持创新型企业和行业骨干企业牵头，与重点高校、科研院所、知识产权服务机构合作，建立技术中心、研发机构、高价值专利培育示范中心和中试推广基地。鼓励大型电子商务平台企业设立以互联网为主要业务载体或服务领域的众创空间。</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5807174" y="1606386"/>
            <a:ext cx="5589537" cy="2904221"/>
            <a:chOff x="3457998" y="1630488"/>
            <a:chExt cx="6885680" cy="3787026"/>
          </a:xfrm>
        </p:grpSpPr>
        <p:grpSp>
          <p:nvGrpSpPr>
            <p:cNvPr id="3" name="组合 2"/>
            <p:cNvGrpSpPr/>
            <p:nvPr/>
          </p:nvGrpSpPr>
          <p:grpSpPr>
            <a:xfrm>
              <a:off x="6569385" y="2023121"/>
              <a:ext cx="1132384" cy="1188158"/>
              <a:chOff x="6569385" y="2023121"/>
              <a:chExt cx="1132384" cy="1188158"/>
            </a:xfrm>
          </p:grpSpPr>
          <p:sp>
            <p:nvSpPr>
              <p:cNvPr id="4" name="Oval 6"/>
              <p:cNvSpPr>
                <a:spLocks noChangeArrowheads="1"/>
              </p:cNvSpPr>
              <p:nvPr/>
            </p:nvSpPr>
            <p:spPr bwMode="auto">
              <a:xfrm>
                <a:off x="6569385" y="2023121"/>
                <a:ext cx="1132384" cy="118815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 name="组合 4"/>
              <p:cNvGrpSpPr/>
              <p:nvPr/>
            </p:nvGrpSpPr>
            <p:grpSpPr>
              <a:xfrm>
                <a:off x="6904552" y="2742030"/>
                <a:ext cx="351493" cy="252223"/>
                <a:chOff x="3392759" y="950192"/>
                <a:chExt cx="351493" cy="252223"/>
              </a:xfrm>
              <a:effectLst/>
            </p:grpSpPr>
            <p:sp>
              <p:nvSpPr>
                <p:cNvPr id="6" name="Freeform 246"/>
                <p:cNvSpPr>
                  <a:spLocks noEditPoints="1"/>
                </p:cNvSpPr>
                <p:nvPr/>
              </p:nvSpPr>
              <p:spPr bwMode="auto">
                <a:xfrm>
                  <a:off x="3392759" y="962702"/>
                  <a:ext cx="239713" cy="239713"/>
                </a:xfrm>
                <a:custGeom>
                  <a:avLst/>
                  <a:gdLst>
                    <a:gd name="T0" fmla="*/ 57 w 64"/>
                    <a:gd name="T1" fmla="*/ 27 h 64"/>
                    <a:gd name="T2" fmla="*/ 56 w 64"/>
                    <a:gd name="T3" fmla="*/ 25 h 64"/>
                    <a:gd name="T4" fmla="*/ 54 w 64"/>
                    <a:gd name="T5" fmla="*/ 19 h 64"/>
                    <a:gd name="T6" fmla="*/ 56 w 64"/>
                    <a:gd name="T7" fmla="*/ 15 h 64"/>
                    <a:gd name="T8" fmla="*/ 53 w 64"/>
                    <a:gd name="T9" fmla="*/ 9 h 64"/>
                    <a:gd name="T10" fmla="*/ 50 w 64"/>
                    <a:gd name="T11" fmla="*/ 8 h 64"/>
                    <a:gd name="T12" fmla="*/ 45 w 64"/>
                    <a:gd name="T13" fmla="*/ 11 h 64"/>
                    <a:gd name="T14" fmla="*/ 39 w 64"/>
                    <a:gd name="T15" fmla="*/ 8 h 64"/>
                    <a:gd name="T16" fmla="*/ 38 w 64"/>
                    <a:gd name="T17" fmla="*/ 7 h 64"/>
                    <a:gd name="T18" fmla="*/ 35 w 64"/>
                    <a:gd name="T19" fmla="*/ 0 h 64"/>
                    <a:gd name="T20" fmla="*/ 28 w 64"/>
                    <a:gd name="T21" fmla="*/ 2 h 64"/>
                    <a:gd name="T22" fmla="*/ 26 w 64"/>
                    <a:gd name="T23" fmla="*/ 8 h 64"/>
                    <a:gd name="T24" fmla="*/ 20 w 64"/>
                    <a:gd name="T25" fmla="*/ 11 h 64"/>
                    <a:gd name="T26" fmla="*/ 18 w 64"/>
                    <a:gd name="T27" fmla="*/ 11 h 64"/>
                    <a:gd name="T28" fmla="*/ 12 w 64"/>
                    <a:gd name="T29" fmla="*/ 7 h 64"/>
                    <a:gd name="T30" fmla="*/ 7 w 64"/>
                    <a:gd name="T31" fmla="*/ 11 h 64"/>
                    <a:gd name="T32" fmla="*/ 10 w 64"/>
                    <a:gd name="T33" fmla="*/ 19 h 64"/>
                    <a:gd name="T34" fmla="*/ 10 w 64"/>
                    <a:gd name="T35" fmla="*/ 21 h 64"/>
                    <a:gd name="T36" fmla="*/ 8 w 64"/>
                    <a:gd name="T37" fmla="*/ 26 h 64"/>
                    <a:gd name="T38" fmla="*/ 2 w 64"/>
                    <a:gd name="T39" fmla="*/ 28 h 64"/>
                    <a:gd name="T40" fmla="*/ 0 w 64"/>
                    <a:gd name="T41" fmla="*/ 35 h 64"/>
                    <a:gd name="T42" fmla="*/ 7 w 64"/>
                    <a:gd name="T43" fmla="*/ 38 h 64"/>
                    <a:gd name="T44" fmla="*/ 9 w 64"/>
                    <a:gd name="T45" fmla="*/ 39 h 64"/>
                    <a:gd name="T46" fmla="*/ 11 w 64"/>
                    <a:gd name="T47" fmla="*/ 45 h 64"/>
                    <a:gd name="T48" fmla="*/ 8 w 64"/>
                    <a:gd name="T49" fmla="*/ 51 h 64"/>
                    <a:gd name="T50" fmla="*/ 11 w 64"/>
                    <a:gd name="T51" fmla="*/ 57 h 64"/>
                    <a:gd name="T52" fmla="*/ 14 w 64"/>
                    <a:gd name="T53" fmla="*/ 57 h 64"/>
                    <a:gd name="T54" fmla="*/ 20 w 64"/>
                    <a:gd name="T55" fmla="*/ 53 h 64"/>
                    <a:gd name="T56" fmla="*/ 25 w 64"/>
                    <a:gd name="T57" fmla="*/ 56 h 64"/>
                    <a:gd name="T58" fmla="*/ 26 w 64"/>
                    <a:gd name="T59" fmla="*/ 57 h 64"/>
                    <a:gd name="T60" fmla="*/ 30 w 64"/>
                    <a:gd name="T61" fmla="*/ 64 h 64"/>
                    <a:gd name="T62" fmla="*/ 37 w 64"/>
                    <a:gd name="T63" fmla="*/ 62 h 64"/>
                    <a:gd name="T64" fmla="*/ 38 w 64"/>
                    <a:gd name="T65" fmla="*/ 56 h 64"/>
                    <a:gd name="T66" fmla="*/ 44 w 64"/>
                    <a:gd name="T67" fmla="*/ 54 h 64"/>
                    <a:gd name="T68" fmla="*/ 46 w 64"/>
                    <a:gd name="T69" fmla="*/ 54 h 64"/>
                    <a:gd name="T70" fmla="*/ 51 w 64"/>
                    <a:gd name="T71" fmla="*/ 57 h 64"/>
                    <a:gd name="T72" fmla="*/ 55 w 64"/>
                    <a:gd name="T73" fmla="*/ 53 h 64"/>
                    <a:gd name="T74" fmla="*/ 54 w 64"/>
                    <a:gd name="T75" fmla="*/ 46 h 64"/>
                    <a:gd name="T76" fmla="*/ 54 w 64"/>
                    <a:gd name="T77" fmla="*/ 45 h 64"/>
                    <a:gd name="T78" fmla="*/ 56 w 64"/>
                    <a:gd name="T79" fmla="*/ 38 h 64"/>
                    <a:gd name="T80" fmla="*/ 62 w 64"/>
                    <a:gd name="T81" fmla="*/ 37 h 64"/>
                    <a:gd name="T82" fmla="*/ 64 w 64"/>
                    <a:gd name="T83" fmla="*/ 30 h 64"/>
                    <a:gd name="T84" fmla="*/ 32 w 64"/>
                    <a:gd name="T85" fmla="*/ 47 h 64"/>
                    <a:gd name="T86" fmla="*/ 32 w 64"/>
                    <a:gd name="T87" fmla="*/ 17 h 64"/>
                    <a:gd name="T88" fmla="*/ 32 w 64"/>
                    <a:gd name="T8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 h="64">
                      <a:moveTo>
                        <a:pt x="62" y="28"/>
                      </a:moveTo>
                      <a:cubicBezTo>
                        <a:pt x="57" y="27"/>
                        <a:pt x="57" y="27"/>
                        <a:pt x="57" y="27"/>
                      </a:cubicBezTo>
                      <a:cubicBezTo>
                        <a:pt x="56" y="26"/>
                        <a:pt x="56" y="26"/>
                        <a:pt x="56" y="26"/>
                      </a:cubicBezTo>
                      <a:cubicBezTo>
                        <a:pt x="56" y="25"/>
                        <a:pt x="56" y="25"/>
                        <a:pt x="56" y="25"/>
                      </a:cubicBezTo>
                      <a:cubicBezTo>
                        <a:pt x="56" y="23"/>
                        <a:pt x="55" y="22"/>
                        <a:pt x="54" y="20"/>
                      </a:cubicBezTo>
                      <a:cubicBezTo>
                        <a:pt x="54" y="19"/>
                        <a:pt x="54" y="19"/>
                        <a:pt x="54" y="19"/>
                      </a:cubicBezTo>
                      <a:cubicBezTo>
                        <a:pt x="54" y="18"/>
                        <a:pt x="54" y="18"/>
                        <a:pt x="54" y="18"/>
                      </a:cubicBezTo>
                      <a:cubicBezTo>
                        <a:pt x="56" y="15"/>
                        <a:pt x="56" y="15"/>
                        <a:pt x="56" y="15"/>
                      </a:cubicBezTo>
                      <a:cubicBezTo>
                        <a:pt x="57" y="14"/>
                        <a:pt x="57" y="13"/>
                        <a:pt x="56" y="12"/>
                      </a:cubicBezTo>
                      <a:cubicBezTo>
                        <a:pt x="53" y="9"/>
                        <a:pt x="53" y="9"/>
                        <a:pt x="53" y="9"/>
                      </a:cubicBezTo>
                      <a:cubicBezTo>
                        <a:pt x="53" y="8"/>
                        <a:pt x="52" y="8"/>
                        <a:pt x="51" y="8"/>
                      </a:cubicBezTo>
                      <a:cubicBezTo>
                        <a:pt x="51" y="8"/>
                        <a:pt x="50" y="8"/>
                        <a:pt x="50" y="8"/>
                      </a:cubicBezTo>
                      <a:cubicBezTo>
                        <a:pt x="46" y="11"/>
                        <a:pt x="46" y="11"/>
                        <a:pt x="46" y="11"/>
                      </a:cubicBezTo>
                      <a:cubicBezTo>
                        <a:pt x="45" y="11"/>
                        <a:pt x="45" y="11"/>
                        <a:pt x="45" y="11"/>
                      </a:cubicBezTo>
                      <a:cubicBezTo>
                        <a:pt x="45" y="11"/>
                        <a:pt x="45" y="11"/>
                        <a:pt x="45" y="11"/>
                      </a:cubicBezTo>
                      <a:cubicBezTo>
                        <a:pt x="43" y="10"/>
                        <a:pt x="41" y="9"/>
                        <a:pt x="39" y="8"/>
                      </a:cubicBezTo>
                      <a:cubicBezTo>
                        <a:pt x="38" y="8"/>
                        <a:pt x="38" y="8"/>
                        <a:pt x="38" y="8"/>
                      </a:cubicBezTo>
                      <a:cubicBezTo>
                        <a:pt x="38" y="7"/>
                        <a:pt x="38" y="7"/>
                        <a:pt x="38" y="7"/>
                      </a:cubicBezTo>
                      <a:cubicBezTo>
                        <a:pt x="37" y="2"/>
                        <a:pt x="37" y="2"/>
                        <a:pt x="37" y="2"/>
                      </a:cubicBezTo>
                      <a:cubicBezTo>
                        <a:pt x="37" y="1"/>
                        <a:pt x="36" y="0"/>
                        <a:pt x="35" y="0"/>
                      </a:cubicBezTo>
                      <a:cubicBezTo>
                        <a:pt x="30" y="0"/>
                        <a:pt x="30" y="0"/>
                        <a:pt x="30" y="0"/>
                      </a:cubicBezTo>
                      <a:cubicBezTo>
                        <a:pt x="29" y="0"/>
                        <a:pt x="28" y="1"/>
                        <a:pt x="28" y="2"/>
                      </a:cubicBezTo>
                      <a:cubicBezTo>
                        <a:pt x="26" y="7"/>
                        <a:pt x="26" y="7"/>
                        <a:pt x="26" y="7"/>
                      </a:cubicBezTo>
                      <a:cubicBezTo>
                        <a:pt x="26" y="8"/>
                        <a:pt x="26" y="8"/>
                        <a:pt x="26" y="8"/>
                      </a:cubicBezTo>
                      <a:cubicBezTo>
                        <a:pt x="25" y="8"/>
                        <a:pt x="25" y="8"/>
                        <a:pt x="25" y="8"/>
                      </a:cubicBezTo>
                      <a:cubicBezTo>
                        <a:pt x="24" y="9"/>
                        <a:pt x="22" y="10"/>
                        <a:pt x="20" y="11"/>
                      </a:cubicBezTo>
                      <a:cubicBezTo>
                        <a:pt x="19" y="11"/>
                        <a:pt x="19" y="11"/>
                        <a:pt x="19" y="11"/>
                      </a:cubicBezTo>
                      <a:cubicBezTo>
                        <a:pt x="18" y="11"/>
                        <a:pt x="18" y="11"/>
                        <a:pt x="18" y="11"/>
                      </a:cubicBezTo>
                      <a:cubicBezTo>
                        <a:pt x="14" y="8"/>
                        <a:pt x="14" y="8"/>
                        <a:pt x="14" y="8"/>
                      </a:cubicBezTo>
                      <a:cubicBezTo>
                        <a:pt x="13" y="7"/>
                        <a:pt x="13" y="7"/>
                        <a:pt x="12" y="7"/>
                      </a:cubicBezTo>
                      <a:cubicBezTo>
                        <a:pt x="11" y="7"/>
                        <a:pt x="11" y="7"/>
                        <a:pt x="10" y="8"/>
                      </a:cubicBezTo>
                      <a:cubicBezTo>
                        <a:pt x="7" y="11"/>
                        <a:pt x="7" y="11"/>
                        <a:pt x="7" y="11"/>
                      </a:cubicBezTo>
                      <a:cubicBezTo>
                        <a:pt x="6" y="12"/>
                        <a:pt x="6" y="13"/>
                        <a:pt x="7" y="14"/>
                      </a:cubicBezTo>
                      <a:cubicBezTo>
                        <a:pt x="10" y="19"/>
                        <a:pt x="10" y="19"/>
                        <a:pt x="10" y="19"/>
                      </a:cubicBezTo>
                      <a:cubicBezTo>
                        <a:pt x="11" y="20"/>
                        <a:pt x="11" y="20"/>
                        <a:pt x="11" y="20"/>
                      </a:cubicBezTo>
                      <a:cubicBezTo>
                        <a:pt x="10" y="21"/>
                        <a:pt x="10" y="21"/>
                        <a:pt x="10" y="21"/>
                      </a:cubicBezTo>
                      <a:cubicBezTo>
                        <a:pt x="10" y="22"/>
                        <a:pt x="9" y="24"/>
                        <a:pt x="9" y="25"/>
                      </a:cubicBezTo>
                      <a:cubicBezTo>
                        <a:pt x="8" y="26"/>
                        <a:pt x="8" y="26"/>
                        <a:pt x="8" y="26"/>
                      </a:cubicBezTo>
                      <a:cubicBezTo>
                        <a:pt x="7" y="26"/>
                        <a:pt x="7" y="26"/>
                        <a:pt x="7" y="26"/>
                      </a:cubicBezTo>
                      <a:cubicBezTo>
                        <a:pt x="2" y="28"/>
                        <a:pt x="2" y="28"/>
                        <a:pt x="2" y="28"/>
                      </a:cubicBezTo>
                      <a:cubicBezTo>
                        <a:pt x="1" y="28"/>
                        <a:pt x="0" y="29"/>
                        <a:pt x="0" y="30"/>
                      </a:cubicBezTo>
                      <a:cubicBezTo>
                        <a:pt x="0" y="35"/>
                        <a:pt x="0" y="35"/>
                        <a:pt x="0" y="35"/>
                      </a:cubicBezTo>
                      <a:cubicBezTo>
                        <a:pt x="0" y="36"/>
                        <a:pt x="1" y="37"/>
                        <a:pt x="2" y="37"/>
                      </a:cubicBezTo>
                      <a:cubicBezTo>
                        <a:pt x="7" y="38"/>
                        <a:pt x="7" y="38"/>
                        <a:pt x="7" y="38"/>
                      </a:cubicBezTo>
                      <a:cubicBezTo>
                        <a:pt x="9" y="38"/>
                        <a:pt x="9" y="38"/>
                        <a:pt x="9" y="38"/>
                      </a:cubicBezTo>
                      <a:cubicBezTo>
                        <a:pt x="9" y="39"/>
                        <a:pt x="9" y="39"/>
                        <a:pt x="9" y="39"/>
                      </a:cubicBezTo>
                      <a:cubicBezTo>
                        <a:pt x="9" y="41"/>
                        <a:pt x="10" y="42"/>
                        <a:pt x="11" y="44"/>
                      </a:cubicBezTo>
                      <a:cubicBezTo>
                        <a:pt x="11" y="45"/>
                        <a:pt x="11" y="45"/>
                        <a:pt x="11" y="45"/>
                      </a:cubicBezTo>
                      <a:cubicBezTo>
                        <a:pt x="11" y="46"/>
                        <a:pt x="11" y="46"/>
                        <a:pt x="11" y="46"/>
                      </a:cubicBezTo>
                      <a:cubicBezTo>
                        <a:pt x="8" y="51"/>
                        <a:pt x="8" y="51"/>
                        <a:pt x="8" y="51"/>
                      </a:cubicBezTo>
                      <a:cubicBezTo>
                        <a:pt x="7" y="52"/>
                        <a:pt x="7" y="53"/>
                        <a:pt x="8" y="54"/>
                      </a:cubicBezTo>
                      <a:cubicBezTo>
                        <a:pt x="11" y="57"/>
                        <a:pt x="11" y="57"/>
                        <a:pt x="11" y="57"/>
                      </a:cubicBezTo>
                      <a:cubicBezTo>
                        <a:pt x="11" y="57"/>
                        <a:pt x="12" y="58"/>
                        <a:pt x="13" y="58"/>
                      </a:cubicBezTo>
                      <a:cubicBezTo>
                        <a:pt x="13" y="58"/>
                        <a:pt x="14" y="58"/>
                        <a:pt x="14" y="57"/>
                      </a:cubicBezTo>
                      <a:cubicBezTo>
                        <a:pt x="19" y="54"/>
                        <a:pt x="19" y="54"/>
                        <a:pt x="19" y="54"/>
                      </a:cubicBezTo>
                      <a:cubicBezTo>
                        <a:pt x="20" y="53"/>
                        <a:pt x="20" y="53"/>
                        <a:pt x="20" y="53"/>
                      </a:cubicBezTo>
                      <a:cubicBezTo>
                        <a:pt x="21" y="54"/>
                        <a:pt x="21" y="54"/>
                        <a:pt x="21" y="54"/>
                      </a:cubicBezTo>
                      <a:cubicBezTo>
                        <a:pt x="22" y="55"/>
                        <a:pt x="24" y="55"/>
                        <a:pt x="25" y="56"/>
                      </a:cubicBezTo>
                      <a:cubicBezTo>
                        <a:pt x="26" y="56"/>
                        <a:pt x="26" y="56"/>
                        <a:pt x="26" y="56"/>
                      </a:cubicBezTo>
                      <a:cubicBezTo>
                        <a:pt x="26" y="57"/>
                        <a:pt x="26" y="57"/>
                        <a:pt x="26" y="57"/>
                      </a:cubicBezTo>
                      <a:cubicBezTo>
                        <a:pt x="28" y="62"/>
                        <a:pt x="28" y="62"/>
                        <a:pt x="28" y="62"/>
                      </a:cubicBezTo>
                      <a:cubicBezTo>
                        <a:pt x="28" y="63"/>
                        <a:pt x="29" y="64"/>
                        <a:pt x="30" y="64"/>
                      </a:cubicBezTo>
                      <a:cubicBezTo>
                        <a:pt x="35" y="64"/>
                        <a:pt x="35" y="64"/>
                        <a:pt x="35" y="64"/>
                      </a:cubicBezTo>
                      <a:cubicBezTo>
                        <a:pt x="36" y="64"/>
                        <a:pt x="37" y="63"/>
                        <a:pt x="37" y="62"/>
                      </a:cubicBezTo>
                      <a:cubicBezTo>
                        <a:pt x="38" y="57"/>
                        <a:pt x="38" y="57"/>
                        <a:pt x="38" y="57"/>
                      </a:cubicBezTo>
                      <a:cubicBezTo>
                        <a:pt x="38" y="56"/>
                        <a:pt x="38" y="56"/>
                        <a:pt x="38" y="56"/>
                      </a:cubicBezTo>
                      <a:cubicBezTo>
                        <a:pt x="39" y="56"/>
                        <a:pt x="39" y="56"/>
                        <a:pt x="39" y="56"/>
                      </a:cubicBezTo>
                      <a:cubicBezTo>
                        <a:pt x="41" y="55"/>
                        <a:pt x="42" y="55"/>
                        <a:pt x="44" y="54"/>
                      </a:cubicBezTo>
                      <a:cubicBezTo>
                        <a:pt x="45" y="53"/>
                        <a:pt x="45" y="53"/>
                        <a:pt x="45" y="53"/>
                      </a:cubicBezTo>
                      <a:cubicBezTo>
                        <a:pt x="46" y="54"/>
                        <a:pt x="46" y="54"/>
                        <a:pt x="46" y="54"/>
                      </a:cubicBezTo>
                      <a:cubicBezTo>
                        <a:pt x="49" y="56"/>
                        <a:pt x="49" y="56"/>
                        <a:pt x="49" y="56"/>
                      </a:cubicBezTo>
                      <a:cubicBezTo>
                        <a:pt x="49" y="57"/>
                        <a:pt x="50" y="57"/>
                        <a:pt x="51" y="57"/>
                      </a:cubicBezTo>
                      <a:cubicBezTo>
                        <a:pt x="51" y="57"/>
                        <a:pt x="52" y="57"/>
                        <a:pt x="52" y="56"/>
                      </a:cubicBezTo>
                      <a:cubicBezTo>
                        <a:pt x="55" y="53"/>
                        <a:pt x="55" y="53"/>
                        <a:pt x="55" y="53"/>
                      </a:cubicBezTo>
                      <a:cubicBezTo>
                        <a:pt x="56" y="52"/>
                        <a:pt x="56" y="51"/>
                        <a:pt x="56" y="50"/>
                      </a:cubicBezTo>
                      <a:cubicBezTo>
                        <a:pt x="54" y="46"/>
                        <a:pt x="54" y="46"/>
                        <a:pt x="54" y="46"/>
                      </a:cubicBezTo>
                      <a:cubicBezTo>
                        <a:pt x="53" y="45"/>
                        <a:pt x="53" y="45"/>
                        <a:pt x="53" y="45"/>
                      </a:cubicBezTo>
                      <a:cubicBezTo>
                        <a:pt x="54" y="45"/>
                        <a:pt x="54" y="45"/>
                        <a:pt x="54" y="45"/>
                      </a:cubicBezTo>
                      <a:cubicBezTo>
                        <a:pt x="55" y="43"/>
                        <a:pt x="56" y="41"/>
                        <a:pt x="56" y="39"/>
                      </a:cubicBezTo>
                      <a:cubicBezTo>
                        <a:pt x="56" y="38"/>
                        <a:pt x="56" y="38"/>
                        <a:pt x="56" y="38"/>
                      </a:cubicBezTo>
                      <a:cubicBezTo>
                        <a:pt x="57" y="38"/>
                        <a:pt x="57" y="38"/>
                        <a:pt x="57" y="38"/>
                      </a:cubicBezTo>
                      <a:cubicBezTo>
                        <a:pt x="62" y="37"/>
                        <a:pt x="62" y="37"/>
                        <a:pt x="62" y="37"/>
                      </a:cubicBezTo>
                      <a:cubicBezTo>
                        <a:pt x="63" y="37"/>
                        <a:pt x="64" y="36"/>
                        <a:pt x="64" y="35"/>
                      </a:cubicBezTo>
                      <a:cubicBezTo>
                        <a:pt x="64" y="30"/>
                        <a:pt x="64" y="30"/>
                        <a:pt x="64" y="30"/>
                      </a:cubicBezTo>
                      <a:cubicBezTo>
                        <a:pt x="64" y="29"/>
                        <a:pt x="63" y="28"/>
                        <a:pt x="62" y="28"/>
                      </a:cubicBezTo>
                      <a:close/>
                      <a:moveTo>
                        <a:pt x="32" y="47"/>
                      </a:moveTo>
                      <a:cubicBezTo>
                        <a:pt x="24" y="47"/>
                        <a:pt x="17" y="40"/>
                        <a:pt x="17" y="32"/>
                      </a:cubicBezTo>
                      <a:cubicBezTo>
                        <a:pt x="17" y="24"/>
                        <a:pt x="24" y="17"/>
                        <a:pt x="32" y="17"/>
                      </a:cubicBezTo>
                      <a:cubicBezTo>
                        <a:pt x="41" y="17"/>
                        <a:pt x="47" y="24"/>
                        <a:pt x="47" y="32"/>
                      </a:cubicBezTo>
                      <a:cubicBezTo>
                        <a:pt x="47" y="40"/>
                        <a:pt x="41" y="47"/>
                        <a:pt x="32" y="47"/>
                      </a:cubicBezTo>
                      <a:close/>
                    </a:path>
                  </a:pathLst>
                </a:custGeom>
                <a:solidFill>
                  <a:schemeClr val="bg1"/>
                </a:solidFill>
                <a:ln>
                  <a:noFill/>
                </a:ln>
                <a:effectLst>
                  <a:outerShdw blurRad="495300" dist="5715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Freeform 247"/>
                <p:cNvSpPr>
                  <a:spLocks noEditPoints="1"/>
                </p:cNvSpPr>
                <p:nvPr/>
              </p:nvSpPr>
              <p:spPr bwMode="auto">
                <a:xfrm>
                  <a:off x="3609314" y="950192"/>
                  <a:ext cx="134938" cy="134938"/>
                </a:xfrm>
                <a:custGeom>
                  <a:avLst/>
                  <a:gdLst>
                    <a:gd name="T0" fmla="*/ 32 w 36"/>
                    <a:gd name="T1" fmla="*/ 15 h 36"/>
                    <a:gd name="T2" fmla="*/ 32 w 36"/>
                    <a:gd name="T3" fmla="*/ 14 h 36"/>
                    <a:gd name="T4" fmla="*/ 30 w 36"/>
                    <a:gd name="T5" fmla="*/ 10 h 36"/>
                    <a:gd name="T6" fmla="*/ 32 w 36"/>
                    <a:gd name="T7" fmla="*/ 8 h 36"/>
                    <a:gd name="T8" fmla="*/ 30 w 36"/>
                    <a:gd name="T9" fmla="*/ 5 h 36"/>
                    <a:gd name="T10" fmla="*/ 28 w 36"/>
                    <a:gd name="T11" fmla="*/ 4 h 36"/>
                    <a:gd name="T12" fmla="*/ 26 w 36"/>
                    <a:gd name="T13" fmla="*/ 6 h 36"/>
                    <a:gd name="T14" fmla="*/ 22 w 36"/>
                    <a:gd name="T15" fmla="*/ 4 h 36"/>
                    <a:gd name="T16" fmla="*/ 21 w 36"/>
                    <a:gd name="T17" fmla="*/ 3 h 36"/>
                    <a:gd name="T18" fmla="*/ 19 w 36"/>
                    <a:gd name="T19" fmla="*/ 0 h 36"/>
                    <a:gd name="T20" fmla="*/ 16 w 36"/>
                    <a:gd name="T21" fmla="*/ 1 h 36"/>
                    <a:gd name="T22" fmla="*/ 15 w 36"/>
                    <a:gd name="T23" fmla="*/ 4 h 36"/>
                    <a:gd name="T24" fmla="*/ 11 w 36"/>
                    <a:gd name="T25" fmla="*/ 5 h 36"/>
                    <a:gd name="T26" fmla="*/ 10 w 36"/>
                    <a:gd name="T27" fmla="*/ 5 h 36"/>
                    <a:gd name="T28" fmla="*/ 7 w 36"/>
                    <a:gd name="T29" fmla="*/ 3 h 36"/>
                    <a:gd name="T30" fmla="*/ 4 w 36"/>
                    <a:gd name="T31" fmla="*/ 6 h 36"/>
                    <a:gd name="T32" fmla="*/ 6 w 36"/>
                    <a:gd name="T33" fmla="*/ 10 h 36"/>
                    <a:gd name="T34" fmla="*/ 6 w 36"/>
                    <a:gd name="T35" fmla="*/ 11 h 36"/>
                    <a:gd name="T36" fmla="*/ 4 w 36"/>
                    <a:gd name="T37" fmla="*/ 14 h 36"/>
                    <a:gd name="T38" fmla="*/ 1 w 36"/>
                    <a:gd name="T39" fmla="*/ 15 h 36"/>
                    <a:gd name="T40" fmla="*/ 0 w 36"/>
                    <a:gd name="T41" fmla="*/ 19 h 36"/>
                    <a:gd name="T42" fmla="*/ 4 w 36"/>
                    <a:gd name="T43" fmla="*/ 21 h 36"/>
                    <a:gd name="T44" fmla="*/ 5 w 36"/>
                    <a:gd name="T45" fmla="*/ 22 h 36"/>
                    <a:gd name="T46" fmla="*/ 6 w 36"/>
                    <a:gd name="T47" fmla="*/ 25 h 36"/>
                    <a:gd name="T48" fmla="*/ 4 w 36"/>
                    <a:gd name="T49" fmla="*/ 28 h 36"/>
                    <a:gd name="T50" fmla="*/ 6 w 36"/>
                    <a:gd name="T51" fmla="*/ 32 h 36"/>
                    <a:gd name="T52" fmla="*/ 8 w 36"/>
                    <a:gd name="T53" fmla="*/ 32 h 36"/>
                    <a:gd name="T54" fmla="*/ 11 w 36"/>
                    <a:gd name="T55" fmla="*/ 30 h 36"/>
                    <a:gd name="T56" fmla="*/ 14 w 36"/>
                    <a:gd name="T57" fmla="*/ 31 h 36"/>
                    <a:gd name="T58" fmla="*/ 14 w 36"/>
                    <a:gd name="T59" fmla="*/ 32 h 36"/>
                    <a:gd name="T60" fmla="*/ 17 w 36"/>
                    <a:gd name="T61" fmla="*/ 36 h 36"/>
                    <a:gd name="T62" fmla="*/ 21 w 36"/>
                    <a:gd name="T63" fmla="*/ 35 h 36"/>
                    <a:gd name="T64" fmla="*/ 21 w 36"/>
                    <a:gd name="T65" fmla="*/ 31 h 36"/>
                    <a:gd name="T66" fmla="*/ 24 w 36"/>
                    <a:gd name="T67" fmla="*/ 30 h 36"/>
                    <a:gd name="T68" fmla="*/ 26 w 36"/>
                    <a:gd name="T69" fmla="*/ 30 h 36"/>
                    <a:gd name="T70" fmla="*/ 28 w 36"/>
                    <a:gd name="T71" fmla="*/ 32 h 36"/>
                    <a:gd name="T72" fmla="*/ 31 w 36"/>
                    <a:gd name="T73" fmla="*/ 30 h 36"/>
                    <a:gd name="T74" fmla="*/ 30 w 36"/>
                    <a:gd name="T75" fmla="*/ 26 h 36"/>
                    <a:gd name="T76" fmla="*/ 30 w 36"/>
                    <a:gd name="T77" fmla="*/ 25 h 36"/>
                    <a:gd name="T78" fmla="*/ 32 w 36"/>
                    <a:gd name="T79" fmla="*/ 21 h 36"/>
                    <a:gd name="T80" fmla="*/ 35 w 36"/>
                    <a:gd name="T81" fmla="*/ 21 h 36"/>
                    <a:gd name="T82" fmla="*/ 36 w 36"/>
                    <a:gd name="T83" fmla="*/ 17 h 36"/>
                    <a:gd name="T84" fmla="*/ 18 w 36"/>
                    <a:gd name="T85" fmla="*/ 25 h 36"/>
                    <a:gd name="T86" fmla="*/ 18 w 36"/>
                    <a:gd name="T87" fmla="*/ 10 h 36"/>
                    <a:gd name="T88" fmla="*/ 18 w 36"/>
                    <a:gd name="T89"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 h="36">
                      <a:moveTo>
                        <a:pt x="35" y="15"/>
                      </a:moveTo>
                      <a:cubicBezTo>
                        <a:pt x="32" y="15"/>
                        <a:pt x="32" y="15"/>
                        <a:pt x="32" y="15"/>
                      </a:cubicBezTo>
                      <a:cubicBezTo>
                        <a:pt x="32" y="15"/>
                        <a:pt x="32" y="15"/>
                        <a:pt x="32" y="15"/>
                      </a:cubicBezTo>
                      <a:cubicBezTo>
                        <a:pt x="32" y="14"/>
                        <a:pt x="32" y="14"/>
                        <a:pt x="32" y="14"/>
                      </a:cubicBezTo>
                      <a:cubicBezTo>
                        <a:pt x="31" y="13"/>
                        <a:pt x="31" y="12"/>
                        <a:pt x="31" y="11"/>
                      </a:cubicBezTo>
                      <a:cubicBezTo>
                        <a:pt x="30" y="10"/>
                        <a:pt x="30" y="10"/>
                        <a:pt x="30" y="10"/>
                      </a:cubicBezTo>
                      <a:cubicBezTo>
                        <a:pt x="31" y="10"/>
                        <a:pt x="31" y="10"/>
                        <a:pt x="31" y="10"/>
                      </a:cubicBezTo>
                      <a:cubicBezTo>
                        <a:pt x="32" y="8"/>
                        <a:pt x="32" y="8"/>
                        <a:pt x="32" y="8"/>
                      </a:cubicBezTo>
                      <a:cubicBezTo>
                        <a:pt x="32" y="8"/>
                        <a:pt x="32" y="7"/>
                        <a:pt x="32" y="6"/>
                      </a:cubicBezTo>
                      <a:cubicBezTo>
                        <a:pt x="30" y="5"/>
                        <a:pt x="30" y="5"/>
                        <a:pt x="30" y="5"/>
                      </a:cubicBezTo>
                      <a:cubicBezTo>
                        <a:pt x="30" y="4"/>
                        <a:pt x="29" y="4"/>
                        <a:pt x="29" y="4"/>
                      </a:cubicBezTo>
                      <a:cubicBezTo>
                        <a:pt x="29" y="4"/>
                        <a:pt x="28" y="4"/>
                        <a:pt x="28" y="4"/>
                      </a:cubicBezTo>
                      <a:cubicBezTo>
                        <a:pt x="26" y="5"/>
                        <a:pt x="26" y="5"/>
                        <a:pt x="26" y="5"/>
                      </a:cubicBezTo>
                      <a:cubicBezTo>
                        <a:pt x="26" y="6"/>
                        <a:pt x="26" y="6"/>
                        <a:pt x="26" y="6"/>
                      </a:cubicBezTo>
                      <a:cubicBezTo>
                        <a:pt x="25" y="5"/>
                        <a:pt x="25" y="5"/>
                        <a:pt x="25" y="5"/>
                      </a:cubicBezTo>
                      <a:cubicBezTo>
                        <a:pt x="24" y="5"/>
                        <a:pt x="23" y="4"/>
                        <a:pt x="22" y="4"/>
                      </a:cubicBezTo>
                      <a:cubicBezTo>
                        <a:pt x="21" y="4"/>
                        <a:pt x="21" y="4"/>
                        <a:pt x="21" y="4"/>
                      </a:cubicBezTo>
                      <a:cubicBezTo>
                        <a:pt x="21" y="3"/>
                        <a:pt x="21" y="3"/>
                        <a:pt x="21" y="3"/>
                      </a:cubicBezTo>
                      <a:cubicBezTo>
                        <a:pt x="21" y="1"/>
                        <a:pt x="21" y="1"/>
                        <a:pt x="21" y="1"/>
                      </a:cubicBezTo>
                      <a:cubicBezTo>
                        <a:pt x="21" y="0"/>
                        <a:pt x="20" y="0"/>
                        <a:pt x="19" y="0"/>
                      </a:cubicBezTo>
                      <a:cubicBezTo>
                        <a:pt x="17" y="0"/>
                        <a:pt x="17" y="0"/>
                        <a:pt x="17" y="0"/>
                      </a:cubicBezTo>
                      <a:cubicBezTo>
                        <a:pt x="16" y="0"/>
                        <a:pt x="16" y="0"/>
                        <a:pt x="16" y="1"/>
                      </a:cubicBezTo>
                      <a:cubicBezTo>
                        <a:pt x="15" y="3"/>
                        <a:pt x="15" y="3"/>
                        <a:pt x="15" y="3"/>
                      </a:cubicBezTo>
                      <a:cubicBezTo>
                        <a:pt x="15" y="4"/>
                        <a:pt x="15" y="4"/>
                        <a:pt x="15" y="4"/>
                      </a:cubicBezTo>
                      <a:cubicBezTo>
                        <a:pt x="14" y="4"/>
                        <a:pt x="14" y="4"/>
                        <a:pt x="14" y="4"/>
                      </a:cubicBezTo>
                      <a:cubicBezTo>
                        <a:pt x="13" y="4"/>
                        <a:pt x="12" y="5"/>
                        <a:pt x="11" y="5"/>
                      </a:cubicBezTo>
                      <a:cubicBezTo>
                        <a:pt x="10" y="6"/>
                        <a:pt x="10" y="6"/>
                        <a:pt x="10" y="6"/>
                      </a:cubicBezTo>
                      <a:cubicBezTo>
                        <a:pt x="10" y="5"/>
                        <a:pt x="10" y="5"/>
                        <a:pt x="10" y="5"/>
                      </a:cubicBezTo>
                      <a:cubicBezTo>
                        <a:pt x="7" y="4"/>
                        <a:pt x="7" y="4"/>
                        <a:pt x="7" y="4"/>
                      </a:cubicBezTo>
                      <a:cubicBezTo>
                        <a:pt x="7" y="3"/>
                        <a:pt x="7" y="3"/>
                        <a:pt x="7" y="3"/>
                      </a:cubicBezTo>
                      <a:cubicBezTo>
                        <a:pt x="6" y="3"/>
                        <a:pt x="6" y="4"/>
                        <a:pt x="6" y="4"/>
                      </a:cubicBezTo>
                      <a:cubicBezTo>
                        <a:pt x="4" y="6"/>
                        <a:pt x="4" y="6"/>
                        <a:pt x="4" y="6"/>
                      </a:cubicBezTo>
                      <a:cubicBezTo>
                        <a:pt x="3" y="6"/>
                        <a:pt x="3" y="7"/>
                        <a:pt x="4" y="7"/>
                      </a:cubicBezTo>
                      <a:cubicBezTo>
                        <a:pt x="6" y="10"/>
                        <a:pt x="6" y="10"/>
                        <a:pt x="6" y="10"/>
                      </a:cubicBezTo>
                      <a:cubicBezTo>
                        <a:pt x="6" y="11"/>
                        <a:pt x="6" y="11"/>
                        <a:pt x="6" y="11"/>
                      </a:cubicBezTo>
                      <a:cubicBezTo>
                        <a:pt x="6" y="11"/>
                        <a:pt x="6" y="11"/>
                        <a:pt x="6" y="11"/>
                      </a:cubicBezTo>
                      <a:cubicBezTo>
                        <a:pt x="5" y="12"/>
                        <a:pt x="5" y="13"/>
                        <a:pt x="5" y="14"/>
                      </a:cubicBezTo>
                      <a:cubicBezTo>
                        <a:pt x="4" y="14"/>
                        <a:pt x="4" y="14"/>
                        <a:pt x="4" y="14"/>
                      </a:cubicBezTo>
                      <a:cubicBezTo>
                        <a:pt x="4" y="14"/>
                        <a:pt x="4" y="14"/>
                        <a:pt x="4" y="14"/>
                      </a:cubicBezTo>
                      <a:cubicBezTo>
                        <a:pt x="1" y="15"/>
                        <a:pt x="1" y="15"/>
                        <a:pt x="1" y="15"/>
                      </a:cubicBezTo>
                      <a:cubicBezTo>
                        <a:pt x="0" y="15"/>
                        <a:pt x="0" y="16"/>
                        <a:pt x="0" y="16"/>
                      </a:cubicBezTo>
                      <a:cubicBezTo>
                        <a:pt x="0" y="19"/>
                        <a:pt x="0" y="19"/>
                        <a:pt x="0" y="19"/>
                      </a:cubicBezTo>
                      <a:cubicBezTo>
                        <a:pt x="0" y="20"/>
                        <a:pt x="0" y="20"/>
                        <a:pt x="1" y="20"/>
                      </a:cubicBezTo>
                      <a:cubicBezTo>
                        <a:pt x="4" y="21"/>
                        <a:pt x="4" y="21"/>
                        <a:pt x="4" y="21"/>
                      </a:cubicBezTo>
                      <a:cubicBezTo>
                        <a:pt x="4" y="21"/>
                        <a:pt x="4" y="21"/>
                        <a:pt x="4" y="21"/>
                      </a:cubicBezTo>
                      <a:cubicBezTo>
                        <a:pt x="5" y="22"/>
                        <a:pt x="5" y="22"/>
                        <a:pt x="5" y="22"/>
                      </a:cubicBezTo>
                      <a:cubicBezTo>
                        <a:pt x="5" y="23"/>
                        <a:pt x="5" y="23"/>
                        <a:pt x="6" y="24"/>
                      </a:cubicBezTo>
                      <a:cubicBezTo>
                        <a:pt x="6" y="25"/>
                        <a:pt x="6" y="25"/>
                        <a:pt x="6" y="25"/>
                      </a:cubicBezTo>
                      <a:cubicBezTo>
                        <a:pt x="6" y="25"/>
                        <a:pt x="6" y="25"/>
                        <a:pt x="6" y="25"/>
                      </a:cubicBezTo>
                      <a:cubicBezTo>
                        <a:pt x="4" y="28"/>
                        <a:pt x="4" y="28"/>
                        <a:pt x="4" y="28"/>
                      </a:cubicBezTo>
                      <a:cubicBezTo>
                        <a:pt x="3" y="29"/>
                        <a:pt x="4" y="29"/>
                        <a:pt x="4" y="30"/>
                      </a:cubicBezTo>
                      <a:cubicBezTo>
                        <a:pt x="6" y="32"/>
                        <a:pt x="6" y="32"/>
                        <a:pt x="6" y="32"/>
                      </a:cubicBezTo>
                      <a:cubicBezTo>
                        <a:pt x="6" y="32"/>
                        <a:pt x="6" y="32"/>
                        <a:pt x="7" y="32"/>
                      </a:cubicBezTo>
                      <a:cubicBezTo>
                        <a:pt x="7" y="32"/>
                        <a:pt x="7" y="32"/>
                        <a:pt x="8" y="32"/>
                      </a:cubicBezTo>
                      <a:cubicBezTo>
                        <a:pt x="10" y="30"/>
                        <a:pt x="10" y="30"/>
                        <a:pt x="10" y="30"/>
                      </a:cubicBezTo>
                      <a:cubicBezTo>
                        <a:pt x="11" y="30"/>
                        <a:pt x="11" y="30"/>
                        <a:pt x="11" y="30"/>
                      </a:cubicBezTo>
                      <a:cubicBezTo>
                        <a:pt x="11" y="30"/>
                        <a:pt x="11" y="30"/>
                        <a:pt x="11" y="30"/>
                      </a:cubicBezTo>
                      <a:cubicBezTo>
                        <a:pt x="12" y="30"/>
                        <a:pt x="13" y="31"/>
                        <a:pt x="14" y="31"/>
                      </a:cubicBezTo>
                      <a:cubicBezTo>
                        <a:pt x="14" y="31"/>
                        <a:pt x="14" y="31"/>
                        <a:pt x="14" y="31"/>
                      </a:cubicBezTo>
                      <a:cubicBezTo>
                        <a:pt x="14" y="32"/>
                        <a:pt x="14" y="32"/>
                        <a:pt x="14" y="32"/>
                      </a:cubicBezTo>
                      <a:cubicBezTo>
                        <a:pt x="15" y="35"/>
                        <a:pt x="15" y="35"/>
                        <a:pt x="15" y="35"/>
                      </a:cubicBezTo>
                      <a:cubicBezTo>
                        <a:pt x="15" y="35"/>
                        <a:pt x="16" y="36"/>
                        <a:pt x="17" y="36"/>
                      </a:cubicBezTo>
                      <a:cubicBezTo>
                        <a:pt x="19" y="36"/>
                        <a:pt x="19" y="36"/>
                        <a:pt x="19" y="36"/>
                      </a:cubicBezTo>
                      <a:cubicBezTo>
                        <a:pt x="20" y="36"/>
                        <a:pt x="20" y="35"/>
                        <a:pt x="21" y="35"/>
                      </a:cubicBezTo>
                      <a:cubicBezTo>
                        <a:pt x="21" y="32"/>
                        <a:pt x="21" y="32"/>
                        <a:pt x="21" y="32"/>
                      </a:cubicBezTo>
                      <a:cubicBezTo>
                        <a:pt x="21" y="31"/>
                        <a:pt x="21" y="31"/>
                        <a:pt x="21" y="31"/>
                      </a:cubicBezTo>
                      <a:cubicBezTo>
                        <a:pt x="22" y="31"/>
                        <a:pt x="22" y="31"/>
                        <a:pt x="22" y="31"/>
                      </a:cubicBezTo>
                      <a:cubicBezTo>
                        <a:pt x="23" y="31"/>
                        <a:pt x="24" y="31"/>
                        <a:pt x="24" y="30"/>
                      </a:cubicBezTo>
                      <a:cubicBezTo>
                        <a:pt x="25" y="30"/>
                        <a:pt x="25" y="30"/>
                        <a:pt x="25" y="30"/>
                      </a:cubicBezTo>
                      <a:cubicBezTo>
                        <a:pt x="26" y="30"/>
                        <a:pt x="26" y="30"/>
                        <a:pt x="26" y="30"/>
                      </a:cubicBezTo>
                      <a:cubicBezTo>
                        <a:pt x="27" y="32"/>
                        <a:pt x="27" y="32"/>
                        <a:pt x="27" y="32"/>
                      </a:cubicBezTo>
                      <a:cubicBezTo>
                        <a:pt x="28" y="32"/>
                        <a:pt x="28" y="32"/>
                        <a:pt x="28" y="32"/>
                      </a:cubicBezTo>
                      <a:cubicBezTo>
                        <a:pt x="29" y="32"/>
                        <a:pt x="29" y="32"/>
                        <a:pt x="29" y="32"/>
                      </a:cubicBezTo>
                      <a:cubicBezTo>
                        <a:pt x="31" y="30"/>
                        <a:pt x="31" y="30"/>
                        <a:pt x="31" y="30"/>
                      </a:cubicBezTo>
                      <a:cubicBezTo>
                        <a:pt x="32" y="29"/>
                        <a:pt x="32" y="29"/>
                        <a:pt x="31" y="28"/>
                      </a:cubicBezTo>
                      <a:cubicBezTo>
                        <a:pt x="30" y="26"/>
                        <a:pt x="30" y="26"/>
                        <a:pt x="30" y="26"/>
                      </a:cubicBezTo>
                      <a:cubicBezTo>
                        <a:pt x="30" y="25"/>
                        <a:pt x="30" y="25"/>
                        <a:pt x="30" y="25"/>
                      </a:cubicBezTo>
                      <a:cubicBezTo>
                        <a:pt x="30" y="25"/>
                        <a:pt x="30" y="25"/>
                        <a:pt x="30" y="25"/>
                      </a:cubicBezTo>
                      <a:cubicBezTo>
                        <a:pt x="31" y="24"/>
                        <a:pt x="31" y="23"/>
                        <a:pt x="32" y="22"/>
                      </a:cubicBezTo>
                      <a:cubicBezTo>
                        <a:pt x="32" y="21"/>
                        <a:pt x="32" y="21"/>
                        <a:pt x="32" y="21"/>
                      </a:cubicBezTo>
                      <a:cubicBezTo>
                        <a:pt x="32" y="21"/>
                        <a:pt x="32" y="21"/>
                        <a:pt x="32" y="21"/>
                      </a:cubicBezTo>
                      <a:cubicBezTo>
                        <a:pt x="35" y="21"/>
                        <a:pt x="35" y="21"/>
                        <a:pt x="35" y="21"/>
                      </a:cubicBezTo>
                      <a:cubicBezTo>
                        <a:pt x="36" y="21"/>
                        <a:pt x="36" y="20"/>
                        <a:pt x="36" y="19"/>
                      </a:cubicBezTo>
                      <a:cubicBezTo>
                        <a:pt x="36" y="17"/>
                        <a:pt x="36" y="17"/>
                        <a:pt x="36" y="17"/>
                      </a:cubicBezTo>
                      <a:cubicBezTo>
                        <a:pt x="36" y="16"/>
                        <a:pt x="36" y="16"/>
                        <a:pt x="35" y="15"/>
                      </a:cubicBezTo>
                      <a:close/>
                      <a:moveTo>
                        <a:pt x="18" y="25"/>
                      </a:moveTo>
                      <a:cubicBezTo>
                        <a:pt x="14" y="25"/>
                        <a:pt x="10" y="22"/>
                        <a:pt x="10" y="18"/>
                      </a:cubicBezTo>
                      <a:cubicBezTo>
                        <a:pt x="10" y="13"/>
                        <a:pt x="14" y="10"/>
                        <a:pt x="18" y="10"/>
                      </a:cubicBezTo>
                      <a:cubicBezTo>
                        <a:pt x="22" y="10"/>
                        <a:pt x="25" y="13"/>
                        <a:pt x="25" y="18"/>
                      </a:cubicBezTo>
                      <a:cubicBezTo>
                        <a:pt x="25" y="22"/>
                        <a:pt x="22" y="25"/>
                        <a:pt x="18" y="25"/>
                      </a:cubicBezTo>
                      <a:close/>
                    </a:path>
                  </a:pathLst>
                </a:custGeom>
                <a:solidFill>
                  <a:schemeClr val="bg1"/>
                </a:solidFill>
                <a:ln>
                  <a:noFill/>
                </a:ln>
                <a:effectLst>
                  <a:outerShdw blurRad="495300" dist="5715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8" name="组合 7"/>
            <p:cNvGrpSpPr/>
            <p:nvPr/>
          </p:nvGrpSpPr>
          <p:grpSpPr>
            <a:xfrm>
              <a:off x="9361577" y="2318421"/>
              <a:ext cx="982101" cy="1030474"/>
              <a:chOff x="9361577" y="2318421"/>
              <a:chExt cx="982101" cy="1030474"/>
            </a:xfrm>
          </p:grpSpPr>
          <p:sp>
            <p:nvSpPr>
              <p:cNvPr id="9" name="Oval 8"/>
              <p:cNvSpPr>
                <a:spLocks noChangeArrowheads="1"/>
              </p:cNvSpPr>
              <p:nvPr/>
            </p:nvSpPr>
            <p:spPr bwMode="auto">
              <a:xfrm>
                <a:off x="9361577" y="2318421"/>
                <a:ext cx="982101" cy="1030474"/>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8900000" scaled="1"/>
                <a:tileRect/>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Freeform 248"/>
              <p:cNvSpPr/>
              <p:nvPr/>
            </p:nvSpPr>
            <p:spPr bwMode="auto">
              <a:xfrm>
                <a:off x="9720288" y="2909955"/>
                <a:ext cx="265782" cy="246868"/>
              </a:xfrm>
              <a:custGeom>
                <a:avLst/>
                <a:gdLst>
                  <a:gd name="T0" fmla="*/ 74 w 113"/>
                  <a:gd name="T1" fmla="*/ 55 h 105"/>
                  <a:gd name="T2" fmla="*/ 67 w 113"/>
                  <a:gd name="T3" fmla="*/ 54 h 105"/>
                  <a:gd name="T4" fmla="*/ 85 w 113"/>
                  <a:gd name="T5" fmla="*/ 28 h 105"/>
                  <a:gd name="T6" fmla="*/ 57 w 113"/>
                  <a:gd name="T7" fmla="*/ 0 h 105"/>
                  <a:gd name="T8" fmla="*/ 29 w 113"/>
                  <a:gd name="T9" fmla="*/ 28 h 105"/>
                  <a:gd name="T10" fmla="*/ 47 w 113"/>
                  <a:gd name="T11" fmla="*/ 54 h 105"/>
                  <a:gd name="T12" fmla="*/ 40 w 113"/>
                  <a:gd name="T13" fmla="*/ 55 h 105"/>
                  <a:gd name="T14" fmla="*/ 0 w 113"/>
                  <a:gd name="T15" fmla="*/ 105 h 105"/>
                  <a:gd name="T16" fmla="*/ 113 w 113"/>
                  <a:gd name="T17" fmla="*/ 105 h 105"/>
                  <a:gd name="T18" fmla="*/ 74 w 113"/>
                  <a:gd name="T19"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5">
                    <a:moveTo>
                      <a:pt x="74" y="55"/>
                    </a:moveTo>
                    <a:cubicBezTo>
                      <a:pt x="74" y="55"/>
                      <a:pt x="71" y="54"/>
                      <a:pt x="67" y="54"/>
                    </a:cubicBezTo>
                    <a:cubicBezTo>
                      <a:pt x="77" y="50"/>
                      <a:pt x="85" y="40"/>
                      <a:pt x="85" y="28"/>
                    </a:cubicBezTo>
                    <a:cubicBezTo>
                      <a:pt x="85" y="13"/>
                      <a:pt x="72" y="0"/>
                      <a:pt x="57" y="0"/>
                    </a:cubicBezTo>
                    <a:cubicBezTo>
                      <a:pt x="42" y="0"/>
                      <a:pt x="29" y="13"/>
                      <a:pt x="29" y="28"/>
                    </a:cubicBezTo>
                    <a:cubicBezTo>
                      <a:pt x="29" y="40"/>
                      <a:pt x="37" y="50"/>
                      <a:pt x="47" y="54"/>
                    </a:cubicBezTo>
                    <a:cubicBezTo>
                      <a:pt x="43" y="54"/>
                      <a:pt x="40" y="55"/>
                      <a:pt x="40" y="55"/>
                    </a:cubicBezTo>
                    <a:cubicBezTo>
                      <a:pt x="20" y="62"/>
                      <a:pt x="4" y="81"/>
                      <a:pt x="0" y="105"/>
                    </a:cubicBezTo>
                    <a:cubicBezTo>
                      <a:pt x="113" y="105"/>
                      <a:pt x="113" y="105"/>
                      <a:pt x="113" y="105"/>
                    </a:cubicBezTo>
                    <a:cubicBezTo>
                      <a:pt x="110" y="81"/>
                      <a:pt x="94" y="62"/>
                      <a:pt x="74" y="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1" name="组合 10"/>
            <p:cNvGrpSpPr/>
            <p:nvPr/>
          </p:nvGrpSpPr>
          <p:grpSpPr>
            <a:xfrm>
              <a:off x="7658767" y="3341973"/>
              <a:ext cx="1596335" cy="1675082"/>
              <a:chOff x="7658767" y="3341973"/>
              <a:chExt cx="1596335" cy="1675082"/>
            </a:xfrm>
          </p:grpSpPr>
          <p:sp>
            <p:nvSpPr>
              <p:cNvPr id="12" name="Oval 9"/>
              <p:cNvSpPr>
                <a:spLocks noChangeArrowheads="1"/>
              </p:cNvSpPr>
              <p:nvPr/>
            </p:nvSpPr>
            <p:spPr bwMode="auto">
              <a:xfrm>
                <a:off x="7658767" y="3341973"/>
                <a:ext cx="1596335" cy="167508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 name="组合 12"/>
              <p:cNvGrpSpPr/>
              <p:nvPr/>
            </p:nvGrpSpPr>
            <p:grpSpPr>
              <a:xfrm>
                <a:off x="7930537" y="3684837"/>
                <a:ext cx="553007" cy="448057"/>
                <a:chOff x="4016836" y="2869878"/>
                <a:chExt cx="652463" cy="528638"/>
              </a:xfrm>
              <a:effectLst/>
            </p:grpSpPr>
            <p:sp>
              <p:nvSpPr>
                <p:cNvPr id="14" name="Freeform 249"/>
                <p:cNvSpPr/>
                <p:nvPr/>
              </p:nvSpPr>
              <p:spPr bwMode="auto">
                <a:xfrm>
                  <a:off x="4016836" y="2869878"/>
                  <a:ext cx="344488" cy="476250"/>
                </a:xfrm>
                <a:custGeom>
                  <a:avLst/>
                  <a:gdLst>
                    <a:gd name="T0" fmla="*/ 81 w 92"/>
                    <a:gd name="T1" fmla="*/ 77 h 127"/>
                    <a:gd name="T2" fmla="*/ 48 w 92"/>
                    <a:gd name="T3" fmla="*/ 122 h 127"/>
                    <a:gd name="T4" fmla="*/ 36 w 92"/>
                    <a:gd name="T5" fmla="*/ 122 h 127"/>
                    <a:gd name="T6" fmla="*/ 4 w 92"/>
                    <a:gd name="T7" fmla="*/ 77 h 127"/>
                    <a:gd name="T8" fmla="*/ 8 w 92"/>
                    <a:gd name="T9" fmla="*/ 68 h 127"/>
                    <a:gd name="T10" fmla="*/ 26 w 92"/>
                    <a:gd name="T11" fmla="*/ 68 h 127"/>
                    <a:gd name="T12" fmla="*/ 92 w 92"/>
                    <a:gd name="T13" fmla="*/ 3 h 127"/>
                    <a:gd name="T14" fmla="*/ 59 w 92"/>
                    <a:gd name="T15" fmla="*/ 68 h 127"/>
                    <a:gd name="T16" fmla="*/ 77 w 92"/>
                    <a:gd name="T17" fmla="*/ 68 h 127"/>
                    <a:gd name="T18" fmla="*/ 81 w 92"/>
                    <a:gd name="T19" fmla="*/ 7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7">
                      <a:moveTo>
                        <a:pt x="81" y="77"/>
                      </a:moveTo>
                      <a:cubicBezTo>
                        <a:pt x="48" y="122"/>
                        <a:pt x="48" y="122"/>
                        <a:pt x="48" y="122"/>
                      </a:cubicBezTo>
                      <a:cubicBezTo>
                        <a:pt x="45" y="127"/>
                        <a:pt x="40" y="127"/>
                        <a:pt x="36" y="122"/>
                      </a:cubicBezTo>
                      <a:cubicBezTo>
                        <a:pt x="4" y="77"/>
                        <a:pt x="4" y="77"/>
                        <a:pt x="4" y="77"/>
                      </a:cubicBezTo>
                      <a:cubicBezTo>
                        <a:pt x="0" y="72"/>
                        <a:pt x="2" y="68"/>
                        <a:pt x="8" y="68"/>
                      </a:cubicBezTo>
                      <a:cubicBezTo>
                        <a:pt x="26" y="68"/>
                        <a:pt x="26" y="68"/>
                        <a:pt x="26" y="68"/>
                      </a:cubicBezTo>
                      <a:cubicBezTo>
                        <a:pt x="32" y="26"/>
                        <a:pt x="60" y="0"/>
                        <a:pt x="92" y="3"/>
                      </a:cubicBezTo>
                      <a:cubicBezTo>
                        <a:pt x="68" y="13"/>
                        <a:pt x="57" y="36"/>
                        <a:pt x="59" y="68"/>
                      </a:cubicBezTo>
                      <a:cubicBezTo>
                        <a:pt x="77" y="68"/>
                        <a:pt x="77" y="68"/>
                        <a:pt x="77" y="68"/>
                      </a:cubicBezTo>
                      <a:cubicBezTo>
                        <a:pt x="82" y="68"/>
                        <a:pt x="84" y="72"/>
                        <a:pt x="81" y="77"/>
                      </a:cubicBezTo>
                      <a:close/>
                    </a:path>
                  </a:pathLst>
                </a:custGeom>
                <a:solidFill>
                  <a:schemeClr val="bg1"/>
                </a:solidFill>
                <a:ln>
                  <a:noFill/>
                </a:ln>
                <a:effectLst>
                  <a:outerShdw blurRad="457200" dist="4826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Freeform 250"/>
                <p:cNvSpPr/>
                <p:nvPr/>
              </p:nvSpPr>
              <p:spPr bwMode="auto">
                <a:xfrm>
                  <a:off x="4324811" y="2923853"/>
                  <a:ext cx="344488" cy="474663"/>
                </a:xfrm>
                <a:custGeom>
                  <a:avLst/>
                  <a:gdLst>
                    <a:gd name="T0" fmla="*/ 89 w 92"/>
                    <a:gd name="T1" fmla="*/ 49 h 127"/>
                    <a:gd name="T2" fmla="*/ 56 w 92"/>
                    <a:gd name="T3" fmla="*/ 5 h 127"/>
                    <a:gd name="T4" fmla="*/ 44 w 92"/>
                    <a:gd name="T5" fmla="*/ 5 h 127"/>
                    <a:gd name="T6" fmla="*/ 12 w 92"/>
                    <a:gd name="T7" fmla="*/ 49 h 127"/>
                    <a:gd name="T8" fmla="*/ 16 w 92"/>
                    <a:gd name="T9" fmla="*/ 58 h 127"/>
                    <a:gd name="T10" fmla="*/ 34 w 92"/>
                    <a:gd name="T11" fmla="*/ 58 h 127"/>
                    <a:gd name="T12" fmla="*/ 0 w 92"/>
                    <a:gd name="T13" fmla="*/ 124 h 127"/>
                    <a:gd name="T14" fmla="*/ 66 w 92"/>
                    <a:gd name="T15" fmla="*/ 58 h 127"/>
                    <a:gd name="T16" fmla="*/ 85 w 92"/>
                    <a:gd name="T17" fmla="*/ 58 h 127"/>
                    <a:gd name="T18" fmla="*/ 89 w 92"/>
                    <a:gd name="T19" fmla="*/ 4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7">
                      <a:moveTo>
                        <a:pt x="89" y="49"/>
                      </a:moveTo>
                      <a:cubicBezTo>
                        <a:pt x="56" y="5"/>
                        <a:pt x="56" y="5"/>
                        <a:pt x="56" y="5"/>
                      </a:cubicBezTo>
                      <a:cubicBezTo>
                        <a:pt x="53" y="0"/>
                        <a:pt x="47" y="0"/>
                        <a:pt x="44" y="5"/>
                      </a:cubicBezTo>
                      <a:cubicBezTo>
                        <a:pt x="12" y="49"/>
                        <a:pt x="12" y="49"/>
                        <a:pt x="12" y="49"/>
                      </a:cubicBezTo>
                      <a:cubicBezTo>
                        <a:pt x="8" y="54"/>
                        <a:pt x="10" y="58"/>
                        <a:pt x="16" y="58"/>
                      </a:cubicBezTo>
                      <a:cubicBezTo>
                        <a:pt x="34" y="58"/>
                        <a:pt x="34" y="58"/>
                        <a:pt x="34" y="58"/>
                      </a:cubicBezTo>
                      <a:cubicBezTo>
                        <a:pt x="35" y="91"/>
                        <a:pt x="24" y="114"/>
                        <a:pt x="0" y="124"/>
                      </a:cubicBezTo>
                      <a:cubicBezTo>
                        <a:pt x="32" y="127"/>
                        <a:pt x="61" y="101"/>
                        <a:pt x="66" y="58"/>
                      </a:cubicBezTo>
                      <a:cubicBezTo>
                        <a:pt x="85" y="58"/>
                        <a:pt x="85" y="58"/>
                        <a:pt x="85" y="58"/>
                      </a:cubicBezTo>
                      <a:cubicBezTo>
                        <a:pt x="90" y="58"/>
                        <a:pt x="92" y="54"/>
                        <a:pt x="89" y="49"/>
                      </a:cubicBezTo>
                      <a:close/>
                    </a:path>
                  </a:pathLst>
                </a:custGeom>
                <a:solidFill>
                  <a:schemeClr val="bg1"/>
                </a:solidFill>
                <a:ln>
                  <a:noFill/>
                </a:ln>
                <a:effectLst>
                  <a:outerShdw blurRad="457200" dist="4826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16" name="组合 15"/>
            <p:cNvGrpSpPr/>
            <p:nvPr/>
          </p:nvGrpSpPr>
          <p:grpSpPr>
            <a:xfrm>
              <a:off x="3457998" y="2297047"/>
              <a:ext cx="1596335" cy="1675082"/>
              <a:chOff x="3457998" y="2297047"/>
              <a:chExt cx="1596335" cy="1675082"/>
            </a:xfrm>
          </p:grpSpPr>
          <p:sp>
            <p:nvSpPr>
              <p:cNvPr id="17" name="Oval 10"/>
              <p:cNvSpPr>
                <a:spLocks noChangeArrowheads="1"/>
              </p:cNvSpPr>
              <p:nvPr/>
            </p:nvSpPr>
            <p:spPr bwMode="auto">
              <a:xfrm>
                <a:off x="3457998" y="2297047"/>
                <a:ext cx="1596335" cy="167508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8900000" scaled="1"/>
                <a:tileRect/>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Freeform 251"/>
              <p:cNvSpPr>
                <a:spLocks noEditPoints="1"/>
              </p:cNvSpPr>
              <p:nvPr/>
            </p:nvSpPr>
            <p:spPr bwMode="auto">
              <a:xfrm>
                <a:off x="3884779" y="2975281"/>
                <a:ext cx="379356" cy="493163"/>
              </a:xfrm>
              <a:custGeom>
                <a:avLst/>
                <a:gdLst>
                  <a:gd name="T0" fmla="*/ 44 w 144"/>
                  <a:gd name="T1" fmla="*/ 51 h 187"/>
                  <a:gd name="T2" fmla="*/ 72 w 144"/>
                  <a:gd name="T3" fmla="*/ 23 h 187"/>
                  <a:gd name="T4" fmla="*/ 100 w 144"/>
                  <a:gd name="T5" fmla="*/ 51 h 187"/>
                  <a:gd name="T6" fmla="*/ 100 w 144"/>
                  <a:gd name="T7" fmla="*/ 74 h 187"/>
                  <a:gd name="T8" fmla="*/ 123 w 144"/>
                  <a:gd name="T9" fmla="*/ 74 h 187"/>
                  <a:gd name="T10" fmla="*/ 123 w 144"/>
                  <a:gd name="T11" fmla="*/ 51 h 187"/>
                  <a:gd name="T12" fmla="*/ 72 w 144"/>
                  <a:gd name="T13" fmla="*/ 0 h 187"/>
                  <a:gd name="T14" fmla="*/ 21 w 144"/>
                  <a:gd name="T15" fmla="*/ 51 h 187"/>
                  <a:gd name="T16" fmla="*/ 21 w 144"/>
                  <a:gd name="T17" fmla="*/ 74 h 187"/>
                  <a:gd name="T18" fmla="*/ 44 w 144"/>
                  <a:gd name="T19" fmla="*/ 74 h 187"/>
                  <a:gd name="T20" fmla="*/ 44 w 144"/>
                  <a:gd name="T21" fmla="*/ 51 h 187"/>
                  <a:gd name="T22" fmla="*/ 34 w 144"/>
                  <a:gd name="T23" fmla="*/ 44 h 187"/>
                  <a:gd name="T24" fmla="*/ 32 w 144"/>
                  <a:gd name="T25" fmla="*/ 43 h 187"/>
                  <a:gd name="T26" fmla="*/ 30 w 144"/>
                  <a:gd name="T27" fmla="*/ 42 h 187"/>
                  <a:gd name="T28" fmla="*/ 30 w 144"/>
                  <a:gd name="T29" fmla="*/ 39 h 187"/>
                  <a:gd name="T30" fmla="*/ 70 w 144"/>
                  <a:gd name="T31" fmla="*/ 8 h 187"/>
                  <a:gd name="T32" fmla="*/ 74 w 144"/>
                  <a:gd name="T33" fmla="*/ 11 h 187"/>
                  <a:gd name="T34" fmla="*/ 73 w 144"/>
                  <a:gd name="T35" fmla="*/ 14 h 187"/>
                  <a:gd name="T36" fmla="*/ 71 w 144"/>
                  <a:gd name="T37" fmla="*/ 15 h 187"/>
                  <a:gd name="T38" fmla="*/ 37 w 144"/>
                  <a:gd name="T39" fmla="*/ 41 h 187"/>
                  <a:gd name="T40" fmla="*/ 34 w 144"/>
                  <a:gd name="T41" fmla="*/ 44 h 187"/>
                  <a:gd name="T42" fmla="*/ 124 w 144"/>
                  <a:gd name="T43" fmla="*/ 83 h 187"/>
                  <a:gd name="T44" fmla="*/ 21 w 144"/>
                  <a:gd name="T45" fmla="*/ 83 h 187"/>
                  <a:gd name="T46" fmla="*/ 0 w 144"/>
                  <a:gd name="T47" fmla="*/ 104 h 187"/>
                  <a:gd name="T48" fmla="*/ 0 w 144"/>
                  <a:gd name="T49" fmla="*/ 167 h 187"/>
                  <a:gd name="T50" fmla="*/ 21 w 144"/>
                  <a:gd name="T51" fmla="*/ 187 h 187"/>
                  <a:gd name="T52" fmla="*/ 124 w 144"/>
                  <a:gd name="T53" fmla="*/ 187 h 187"/>
                  <a:gd name="T54" fmla="*/ 144 w 144"/>
                  <a:gd name="T55" fmla="*/ 167 h 187"/>
                  <a:gd name="T56" fmla="*/ 144 w 144"/>
                  <a:gd name="T57" fmla="*/ 104 h 187"/>
                  <a:gd name="T58" fmla="*/ 124 w 144"/>
                  <a:gd name="T59" fmla="*/ 83 h 187"/>
                  <a:gd name="T60" fmla="*/ 115 w 144"/>
                  <a:gd name="T61" fmla="*/ 156 h 187"/>
                  <a:gd name="T62" fmla="*/ 28 w 144"/>
                  <a:gd name="T63" fmla="*/ 156 h 187"/>
                  <a:gd name="T64" fmla="*/ 23 w 144"/>
                  <a:gd name="T65" fmla="*/ 151 h 187"/>
                  <a:gd name="T66" fmla="*/ 28 w 144"/>
                  <a:gd name="T67" fmla="*/ 146 h 187"/>
                  <a:gd name="T68" fmla="*/ 115 w 144"/>
                  <a:gd name="T69" fmla="*/ 146 h 187"/>
                  <a:gd name="T70" fmla="*/ 120 w 144"/>
                  <a:gd name="T71" fmla="*/ 151 h 187"/>
                  <a:gd name="T72" fmla="*/ 115 w 144"/>
                  <a:gd name="T73" fmla="*/ 156 h 187"/>
                  <a:gd name="T74" fmla="*/ 115 w 144"/>
                  <a:gd name="T75" fmla="*/ 123 h 187"/>
                  <a:gd name="T76" fmla="*/ 28 w 144"/>
                  <a:gd name="T77" fmla="*/ 123 h 187"/>
                  <a:gd name="T78" fmla="*/ 23 w 144"/>
                  <a:gd name="T79" fmla="*/ 118 h 187"/>
                  <a:gd name="T80" fmla="*/ 28 w 144"/>
                  <a:gd name="T81" fmla="*/ 113 h 187"/>
                  <a:gd name="T82" fmla="*/ 115 w 144"/>
                  <a:gd name="T83" fmla="*/ 113 h 187"/>
                  <a:gd name="T84" fmla="*/ 120 w 144"/>
                  <a:gd name="T85" fmla="*/ 118 h 187"/>
                  <a:gd name="T86" fmla="*/ 115 w 144"/>
                  <a:gd name="T87" fmla="*/ 12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187">
                    <a:moveTo>
                      <a:pt x="44" y="51"/>
                    </a:moveTo>
                    <a:cubicBezTo>
                      <a:pt x="44" y="36"/>
                      <a:pt x="57" y="23"/>
                      <a:pt x="72" y="23"/>
                    </a:cubicBezTo>
                    <a:cubicBezTo>
                      <a:pt x="88" y="23"/>
                      <a:pt x="100" y="36"/>
                      <a:pt x="100" y="51"/>
                    </a:cubicBezTo>
                    <a:cubicBezTo>
                      <a:pt x="100" y="74"/>
                      <a:pt x="100" y="74"/>
                      <a:pt x="100" y="74"/>
                    </a:cubicBezTo>
                    <a:cubicBezTo>
                      <a:pt x="123" y="74"/>
                      <a:pt x="123" y="74"/>
                      <a:pt x="123" y="74"/>
                    </a:cubicBezTo>
                    <a:cubicBezTo>
                      <a:pt x="123" y="51"/>
                      <a:pt x="123" y="51"/>
                      <a:pt x="123" y="51"/>
                    </a:cubicBezTo>
                    <a:cubicBezTo>
                      <a:pt x="123" y="23"/>
                      <a:pt x="100" y="0"/>
                      <a:pt x="72" y="0"/>
                    </a:cubicBezTo>
                    <a:cubicBezTo>
                      <a:pt x="44" y="0"/>
                      <a:pt x="21" y="23"/>
                      <a:pt x="21" y="51"/>
                    </a:cubicBezTo>
                    <a:cubicBezTo>
                      <a:pt x="21" y="74"/>
                      <a:pt x="21" y="74"/>
                      <a:pt x="21" y="74"/>
                    </a:cubicBezTo>
                    <a:cubicBezTo>
                      <a:pt x="44" y="74"/>
                      <a:pt x="44" y="74"/>
                      <a:pt x="44" y="74"/>
                    </a:cubicBezTo>
                    <a:lnTo>
                      <a:pt x="44" y="51"/>
                    </a:lnTo>
                    <a:close/>
                    <a:moveTo>
                      <a:pt x="34" y="44"/>
                    </a:moveTo>
                    <a:cubicBezTo>
                      <a:pt x="33" y="44"/>
                      <a:pt x="33" y="44"/>
                      <a:pt x="32" y="43"/>
                    </a:cubicBezTo>
                    <a:cubicBezTo>
                      <a:pt x="31" y="43"/>
                      <a:pt x="31" y="42"/>
                      <a:pt x="30" y="42"/>
                    </a:cubicBezTo>
                    <a:cubicBezTo>
                      <a:pt x="30" y="41"/>
                      <a:pt x="30" y="40"/>
                      <a:pt x="30" y="39"/>
                    </a:cubicBezTo>
                    <a:cubicBezTo>
                      <a:pt x="36" y="21"/>
                      <a:pt x="52" y="9"/>
                      <a:pt x="70" y="8"/>
                    </a:cubicBezTo>
                    <a:cubicBezTo>
                      <a:pt x="73" y="8"/>
                      <a:pt x="74" y="9"/>
                      <a:pt x="74" y="11"/>
                    </a:cubicBezTo>
                    <a:cubicBezTo>
                      <a:pt x="74" y="12"/>
                      <a:pt x="74" y="13"/>
                      <a:pt x="73" y="14"/>
                    </a:cubicBezTo>
                    <a:cubicBezTo>
                      <a:pt x="73" y="15"/>
                      <a:pt x="72" y="15"/>
                      <a:pt x="71" y="15"/>
                    </a:cubicBezTo>
                    <a:cubicBezTo>
                      <a:pt x="55" y="16"/>
                      <a:pt x="42" y="26"/>
                      <a:pt x="37" y="41"/>
                    </a:cubicBezTo>
                    <a:cubicBezTo>
                      <a:pt x="37" y="43"/>
                      <a:pt x="35" y="44"/>
                      <a:pt x="34" y="44"/>
                    </a:cubicBezTo>
                    <a:close/>
                    <a:moveTo>
                      <a:pt x="124" y="83"/>
                    </a:moveTo>
                    <a:cubicBezTo>
                      <a:pt x="21" y="83"/>
                      <a:pt x="21" y="83"/>
                      <a:pt x="21" y="83"/>
                    </a:cubicBezTo>
                    <a:cubicBezTo>
                      <a:pt x="9" y="83"/>
                      <a:pt x="0" y="92"/>
                      <a:pt x="0" y="104"/>
                    </a:cubicBezTo>
                    <a:cubicBezTo>
                      <a:pt x="0" y="167"/>
                      <a:pt x="0" y="167"/>
                      <a:pt x="0" y="167"/>
                    </a:cubicBezTo>
                    <a:cubicBezTo>
                      <a:pt x="0" y="178"/>
                      <a:pt x="9" y="187"/>
                      <a:pt x="21" y="187"/>
                    </a:cubicBezTo>
                    <a:cubicBezTo>
                      <a:pt x="124" y="187"/>
                      <a:pt x="124" y="187"/>
                      <a:pt x="124" y="187"/>
                    </a:cubicBezTo>
                    <a:cubicBezTo>
                      <a:pt x="135" y="187"/>
                      <a:pt x="144" y="178"/>
                      <a:pt x="144" y="167"/>
                    </a:cubicBezTo>
                    <a:cubicBezTo>
                      <a:pt x="144" y="104"/>
                      <a:pt x="144" y="104"/>
                      <a:pt x="144" y="104"/>
                    </a:cubicBezTo>
                    <a:cubicBezTo>
                      <a:pt x="144" y="92"/>
                      <a:pt x="135" y="83"/>
                      <a:pt x="124" y="83"/>
                    </a:cubicBezTo>
                    <a:close/>
                    <a:moveTo>
                      <a:pt x="115" y="156"/>
                    </a:moveTo>
                    <a:cubicBezTo>
                      <a:pt x="28" y="156"/>
                      <a:pt x="28" y="156"/>
                      <a:pt x="28" y="156"/>
                    </a:cubicBezTo>
                    <a:cubicBezTo>
                      <a:pt x="25" y="156"/>
                      <a:pt x="23" y="154"/>
                      <a:pt x="23" y="151"/>
                    </a:cubicBezTo>
                    <a:cubicBezTo>
                      <a:pt x="23" y="148"/>
                      <a:pt x="25" y="146"/>
                      <a:pt x="28" y="146"/>
                    </a:cubicBezTo>
                    <a:cubicBezTo>
                      <a:pt x="115" y="146"/>
                      <a:pt x="115" y="146"/>
                      <a:pt x="115" y="146"/>
                    </a:cubicBezTo>
                    <a:cubicBezTo>
                      <a:pt x="118" y="146"/>
                      <a:pt x="120" y="148"/>
                      <a:pt x="120" y="151"/>
                    </a:cubicBezTo>
                    <a:cubicBezTo>
                      <a:pt x="120" y="154"/>
                      <a:pt x="118" y="156"/>
                      <a:pt x="115" y="156"/>
                    </a:cubicBezTo>
                    <a:close/>
                    <a:moveTo>
                      <a:pt x="115" y="123"/>
                    </a:moveTo>
                    <a:cubicBezTo>
                      <a:pt x="28" y="123"/>
                      <a:pt x="28" y="123"/>
                      <a:pt x="28" y="123"/>
                    </a:cubicBezTo>
                    <a:cubicBezTo>
                      <a:pt x="25" y="123"/>
                      <a:pt x="23" y="121"/>
                      <a:pt x="23" y="118"/>
                    </a:cubicBezTo>
                    <a:cubicBezTo>
                      <a:pt x="23" y="115"/>
                      <a:pt x="25" y="113"/>
                      <a:pt x="28" y="113"/>
                    </a:cubicBezTo>
                    <a:cubicBezTo>
                      <a:pt x="115" y="113"/>
                      <a:pt x="115" y="113"/>
                      <a:pt x="115" y="113"/>
                    </a:cubicBezTo>
                    <a:cubicBezTo>
                      <a:pt x="118" y="113"/>
                      <a:pt x="120" y="115"/>
                      <a:pt x="120" y="118"/>
                    </a:cubicBezTo>
                    <a:cubicBezTo>
                      <a:pt x="120" y="121"/>
                      <a:pt x="118" y="123"/>
                      <a:pt x="115" y="1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5240467" y="3637224"/>
              <a:ext cx="1239712" cy="1303613"/>
              <a:chOff x="5240467" y="3637224"/>
              <a:chExt cx="1239712" cy="1303613"/>
            </a:xfrm>
          </p:grpSpPr>
          <p:sp>
            <p:nvSpPr>
              <p:cNvPr id="20" name="Oval 7"/>
              <p:cNvSpPr>
                <a:spLocks noChangeArrowheads="1"/>
              </p:cNvSpPr>
              <p:nvPr/>
            </p:nvSpPr>
            <p:spPr bwMode="auto">
              <a:xfrm>
                <a:off x="5240467" y="3637224"/>
                <a:ext cx="1239712" cy="1303613"/>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Freeform 253"/>
              <p:cNvSpPr>
                <a:spLocks noEditPoints="1"/>
              </p:cNvSpPr>
              <p:nvPr/>
            </p:nvSpPr>
            <p:spPr bwMode="auto">
              <a:xfrm>
                <a:off x="5517739" y="3838479"/>
                <a:ext cx="385594" cy="442393"/>
              </a:xfrm>
              <a:custGeom>
                <a:avLst/>
                <a:gdLst>
                  <a:gd name="T0" fmla="*/ 100 w 201"/>
                  <a:gd name="T1" fmla="*/ 176 h 231"/>
                  <a:gd name="T2" fmla="*/ 201 w 201"/>
                  <a:gd name="T3" fmla="*/ 109 h 231"/>
                  <a:gd name="T4" fmla="*/ 201 w 201"/>
                  <a:gd name="T5" fmla="*/ 229 h 231"/>
                  <a:gd name="T6" fmla="*/ 142 w 201"/>
                  <a:gd name="T7" fmla="*/ 185 h 231"/>
                  <a:gd name="T8" fmla="*/ 135 w 201"/>
                  <a:gd name="T9" fmla="*/ 194 h 231"/>
                  <a:gd name="T10" fmla="*/ 185 w 201"/>
                  <a:gd name="T11" fmla="*/ 231 h 231"/>
                  <a:gd name="T12" fmla="*/ 16 w 201"/>
                  <a:gd name="T13" fmla="*/ 231 h 231"/>
                  <a:gd name="T14" fmla="*/ 66 w 201"/>
                  <a:gd name="T15" fmla="*/ 195 h 231"/>
                  <a:gd name="T16" fmla="*/ 59 w 201"/>
                  <a:gd name="T17" fmla="*/ 185 h 231"/>
                  <a:gd name="T18" fmla="*/ 0 w 201"/>
                  <a:gd name="T19" fmla="*/ 229 h 231"/>
                  <a:gd name="T20" fmla="*/ 0 w 201"/>
                  <a:gd name="T21" fmla="*/ 110 h 231"/>
                  <a:gd name="T22" fmla="*/ 100 w 201"/>
                  <a:gd name="T23" fmla="*/ 176 h 231"/>
                  <a:gd name="T24" fmla="*/ 187 w 201"/>
                  <a:gd name="T25" fmla="*/ 73 h 231"/>
                  <a:gd name="T26" fmla="*/ 161 w 201"/>
                  <a:gd name="T27" fmla="*/ 50 h 231"/>
                  <a:gd name="T28" fmla="*/ 154 w 201"/>
                  <a:gd name="T29" fmla="*/ 16 h 231"/>
                  <a:gd name="T30" fmla="*/ 130 w 201"/>
                  <a:gd name="T31" fmla="*/ 22 h 231"/>
                  <a:gd name="T32" fmla="*/ 115 w 201"/>
                  <a:gd name="T33" fmla="*/ 7 h 231"/>
                  <a:gd name="T34" fmla="*/ 86 w 201"/>
                  <a:gd name="T35" fmla="*/ 7 h 231"/>
                  <a:gd name="T36" fmla="*/ 51 w 201"/>
                  <a:gd name="T37" fmla="*/ 39 h 231"/>
                  <a:gd name="T38" fmla="*/ 13 w 201"/>
                  <a:gd name="T39" fmla="*/ 48 h 231"/>
                  <a:gd name="T40" fmla="*/ 18 w 201"/>
                  <a:gd name="T41" fmla="*/ 69 h 231"/>
                  <a:gd name="T42" fmla="*/ 14 w 201"/>
                  <a:gd name="T43" fmla="*/ 73 h 231"/>
                  <a:gd name="T44" fmla="*/ 0 w 201"/>
                  <a:gd name="T45" fmla="*/ 95 h 231"/>
                  <a:gd name="T46" fmla="*/ 0 w 201"/>
                  <a:gd name="T47" fmla="*/ 96 h 231"/>
                  <a:gd name="T48" fmla="*/ 42 w 201"/>
                  <a:gd name="T49" fmla="*/ 124 h 231"/>
                  <a:gd name="T50" fmla="*/ 27 w 201"/>
                  <a:gd name="T51" fmla="*/ 56 h 231"/>
                  <a:gd name="T52" fmla="*/ 145 w 201"/>
                  <a:gd name="T53" fmla="*/ 30 h 231"/>
                  <a:gd name="T54" fmla="*/ 165 w 201"/>
                  <a:gd name="T55" fmla="*/ 119 h 231"/>
                  <a:gd name="T56" fmla="*/ 201 w 201"/>
                  <a:gd name="T57" fmla="*/ 95 h 231"/>
                  <a:gd name="T58" fmla="*/ 201 w 201"/>
                  <a:gd name="T59" fmla="*/ 95 h 231"/>
                  <a:gd name="T60" fmla="*/ 187 w 201"/>
                  <a:gd name="T61" fmla="*/ 73 h 231"/>
                  <a:gd name="T62" fmla="*/ 51 w 201"/>
                  <a:gd name="T63" fmla="*/ 113 h 231"/>
                  <a:gd name="T64" fmla="*/ 54 w 201"/>
                  <a:gd name="T65" fmla="*/ 124 h 231"/>
                  <a:gd name="T66" fmla="*/ 150 w 201"/>
                  <a:gd name="T67" fmla="*/ 103 h 231"/>
                  <a:gd name="T68" fmla="*/ 147 w 201"/>
                  <a:gd name="T69" fmla="*/ 92 h 231"/>
                  <a:gd name="T70" fmla="*/ 51 w 201"/>
                  <a:gd name="T71" fmla="*/ 113 h 231"/>
                  <a:gd name="T72" fmla="*/ 142 w 201"/>
                  <a:gd name="T73" fmla="*/ 70 h 231"/>
                  <a:gd name="T74" fmla="*/ 46 w 201"/>
                  <a:gd name="T75" fmla="*/ 91 h 231"/>
                  <a:gd name="T76" fmla="*/ 49 w 201"/>
                  <a:gd name="T77" fmla="*/ 102 h 231"/>
                  <a:gd name="T78" fmla="*/ 145 w 201"/>
                  <a:gd name="T79" fmla="*/ 81 h 231"/>
                  <a:gd name="T80" fmla="*/ 142 w 201"/>
                  <a:gd name="T81" fmla="*/ 70 h 231"/>
                  <a:gd name="T82" fmla="*/ 137 w 201"/>
                  <a:gd name="T83" fmla="*/ 47 h 231"/>
                  <a:gd name="T84" fmla="*/ 41 w 201"/>
                  <a:gd name="T85" fmla="*/ 68 h 231"/>
                  <a:gd name="T86" fmla="*/ 43 w 201"/>
                  <a:gd name="T87" fmla="*/ 79 h 231"/>
                  <a:gd name="T88" fmla="*/ 140 w 201"/>
                  <a:gd name="T89" fmla="*/ 58 h 231"/>
                  <a:gd name="T90" fmla="*/ 137 w 201"/>
                  <a:gd name="T91" fmla="*/ 4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231">
                    <a:moveTo>
                      <a:pt x="100" y="176"/>
                    </a:moveTo>
                    <a:cubicBezTo>
                      <a:pt x="201" y="109"/>
                      <a:pt x="201" y="109"/>
                      <a:pt x="201" y="109"/>
                    </a:cubicBezTo>
                    <a:cubicBezTo>
                      <a:pt x="201" y="141"/>
                      <a:pt x="201" y="216"/>
                      <a:pt x="201" y="229"/>
                    </a:cubicBezTo>
                    <a:cubicBezTo>
                      <a:pt x="142" y="185"/>
                      <a:pt x="142" y="185"/>
                      <a:pt x="142" y="185"/>
                    </a:cubicBezTo>
                    <a:cubicBezTo>
                      <a:pt x="135" y="194"/>
                      <a:pt x="135" y="194"/>
                      <a:pt x="135" y="194"/>
                    </a:cubicBezTo>
                    <a:cubicBezTo>
                      <a:pt x="185" y="231"/>
                      <a:pt x="185" y="231"/>
                      <a:pt x="185" y="231"/>
                    </a:cubicBezTo>
                    <a:cubicBezTo>
                      <a:pt x="16" y="231"/>
                      <a:pt x="16" y="231"/>
                      <a:pt x="16" y="231"/>
                    </a:cubicBezTo>
                    <a:cubicBezTo>
                      <a:pt x="66" y="195"/>
                      <a:pt x="66" y="195"/>
                      <a:pt x="66" y="195"/>
                    </a:cubicBezTo>
                    <a:cubicBezTo>
                      <a:pt x="59" y="185"/>
                      <a:pt x="59" y="185"/>
                      <a:pt x="59" y="185"/>
                    </a:cubicBezTo>
                    <a:cubicBezTo>
                      <a:pt x="0" y="229"/>
                      <a:pt x="0" y="229"/>
                      <a:pt x="0" y="229"/>
                    </a:cubicBezTo>
                    <a:cubicBezTo>
                      <a:pt x="0" y="216"/>
                      <a:pt x="0" y="141"/>
                      <a:pt x="0" y="110"/>
                    </a:cubicBezTo>
                    <a:lnTo>
                      <a:pt x="100" y="176"/>
                    </a:lnTo>
                    <a:close/>
                    <a:moveTo>
                      <a:pt x="187" y="73"/>
                    </a:moveTo>
                    <a:cubicBezTo>
                      <a:pt x="161" y="50"/>
                      <a:pt x="161" y="50"/>
                      <a:pt x="161" y="50"/>
                    </a:cubicBezTo>
                    <a:cubicBezTo>
                      <a:pt x="154" y="16"/>
                      <a:pt x="154" y="16"/>
                      <a:pt x="154" y="16"/>
                    </a:cubicBezTo>
                    <a:cubicBezTo>
                      <a:pt x="130" y="22"/>
                      <a:pt x="130" y="22"/>
                      <a:pt x="130" y="22"/>
                    </a:cubicBezTo>
                    <a:cubicBezTo>
                      <a:pt x="115" y="7"/>
                      <a:pt x="115" y="7"/>
                      <a:pt x="115" y="7"/>
                    </a:cubicBezTo>
                    <a:cubicBezTo>
                      <a:pt x="107" y="0"/>
                      <a:pt x="94" y="0"/>
                      <a:pt x="86" y="7"/>
                    </a:cubicBezTo>
                    <a:cubicBezTo>
                      <a:pt x="51" y="39"/>
                      <a:pt x="51" y="39"/>
                      <a:pt x="51" y="39"/>
                    </a:cubicBezTo>
                    <a:cubicBezTo>
                      <a:pt x="13" y="48"/>
                      <a:pt x="13" y="48"/>
                      <a:pt x="13" y="48"/>
                    </a:cubicBezTo>
                    <a:cubicBezTo>
                      <a:pt x="18" y="69"/>
                      <a:pt x="18" y="69"/>
                      <a:pt x="18" y="69"/>
                    </a:cubicBezTo>
                    <a:cubicBezTo>
                      <a:pt x="14" y="73"/>
                      <a:pt x="14" y="73"/>
                      <a:pt x="14" y="73"/>
                    </a:cubicBezTo>
                    <a:cubicBezTo>
                      <a:pt x="6" y="80"/>
                      <a:pt x="0" y="86"/>
                      <a:pt x="0" y="95"/>
                    </a:cubicBezTo>
                    <a:cubicBezTo>
                      <a:pt x="0" y="95"/>
                      <a:pt x="0" y="95"/>
                      <a:pt x="0" y="96"/>
                    </a:cubicBezTo>
                    <a:cubicBezTo>
                      <a:pt x="42" y="124"/>
                      <a:pt x="42" y="124"/>
                      <a:pt x="42" y="124"/>
                    </a:cubicBezTo>
                    <a:cubicBezTo>
                      <a:pt x="27" y="56"/>
                      <a:pt x="27" y="56"/>
                      <a:pt x="27" y="56"/>
                    </a:cubicBezTo>
                    <a:cubicBezTo>
                      <a:pt x="145" y="30"/>
                      <a:pt x="145" y="30"/>
                      <a:pt x="145" y="30"/>
                    </a:cubicBezTo>
                    <a:cubicBezTo>
                      <a:pt x="165" y="119"/>
                      <a:pt x="165" y="119"/>
                      <a:pt x="165" y="119"/>
                    </a:cubicBezTo>
                    <a:cubicBezTo>
                      <a:pt x="201" y="95"/>
                      <a:pt x="201" y="95"/>
                      <a:pt x="201" y="95"/>
                    </a:cubicBezTo>
                    <a:cubicBezTo>
                      <a:pt x="201" y="95"/>
                      <a:pt x="201" y="95"/>
                      <a:pt x="201" y="95"/>
                    </a:cubicBezTo>
                    <a:cubicBezTo>
                      <a:pt x="201" y="85"/>
                      <a:pt x="195" y="80"/>
                      <a:pt x="187" y="73"/>
                    </a:cubicBezTo>
                    <a:close/>
                    <a:moveTo>
                      <a:pt x="51" y="113"/>
                    </a:moveTo>
                    <a:cubicBezTo>
                      <a:pt x="54" y="124"/>
                      <a:pt x="54" y="124"/>
                      <a:pt x="54" y="124"/>
                    </a:cubicBezTo>
                    <a:cubicBezTo>
                      <a:pt x="150" y="103"/>
                      <a:pt x="150" y="103"/>
                      <a:pt x="150" y="103"/>
                    </a:cubicBezTo>
                    <a:cubicBezTo>
                      <a:pt x="147" y="92"/>
                      <a:pt x="147" y="92"/>
                      <a:pt x="147" y="92"/>
                    </a:cubicBezTo>
                    <a:lnTo>
                      <a:pt x="51" y="113"/>
                    </a:lnTo>
                    <a:close/>
                    <a:moveTo>
                      <a:pt x="142" y="70"/>
                    </a:moveTo>
                    <a:cubicBezTo>
                      <a:pt x="46" y="91"/>
                      <a:pt x="46" y="91"/>
                      <a:pt x="46" y="91"/>
                    </a:cubicBezTo>
                    <a:cubicBezTo>
                      <a:pt x="49" y="102"/>
                      <a:pt x="49" y="102"/>
                      <a:pt x="49" y="102"/>
                    </a:cubicBezTo>
                    <a:cubicBezTo>
                      <a:pt x="145" y="81"/>
                      <a:pt x="145" y="81"/>
                      <a:pt x="145" y="81"/>
                    </a:cubicBezTo>
                    <a:lnTo>
                      <a:pt x="142" y="70"/>
                    </a:lnTo>
                    <a:close/>
                    <a:moveTo>
                      <a:pt x="137" y="47"/>
                    </a:moveTo>
                    <a:cubicBezTo>
                      <a:pt x="41" y="68"/>
                      <a:pt x="41" y="68"/>
                      <a:pt x="41" y="68"/>
                    </a:cubicBezTo>
                    <a:cubicBezTo>
                      <a:pt x="43" y="79"/>
                      <a:pt x="43" y="79"/>
                      <a:pt x="43" y="79"/>
                    </a:cubicBezTo>
                    <a:cubicBezTo>
                      <a:pt x="140" y="58"/>
                      <a:pt x="140" y="58"/>
                      <a:pt x="140" y="58"/>
                    </a:cubicBezTo>
                    <a:lnTo>
                      <a:pt x="137" y="47"/>
                    </a:lnTo>
                    <a:close/>
                  </a:path>
                </a:pathLst>
              </a:custGeom>
              <a:solidFill>
                <a:schemeClr val="bg1"/>
              </a:soli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2" name="组合 21"/>
            <p:cNvGrpSpPr/>
            <p:nvPr/>
          </p:nvGrpSpPr>
          <p:grpSpPr>
            <a:xfrm>
              <a:off x="4212692" y="1755179"/>
              <a:ext cx="1596335" cy="1675082"/>
              <a:chOff x="4212692" y="1755179"/>
              <a:chExt cx="1596335" cy="1675082"/>
            </a:xfrm>
          </p:grpSpPr>
          <p:sp>
            <p:nvSpPr>
              <p:cNvPr id="23" name="Oval 10"/>
              <p:cNvSpPr>
                <a:spLocks noChangeArrowheads="1"/>
              </p:cNvSpPr>
              <p:nvPr/>
            </p:nvSpPr>
            <p:spPr bwMode="auto">
              <a:xfrm>
                <a:off x="4212692" y="1755179"/>
                <a:ext cx="1596335" cy="1675082"/>
              </a:xfrm>
              <a:prstGeom prst="ellipse">
                <a:avLst/>
              </a:prstGeom>
              <a:gradFill>
                <a:gsLst>
                  <a:gs pos="0">
                    <a:srgbClr val="E4E4E4"/>
                  </a:gs>
                  <a:gs pos="100000">
                    <a:schemeClr val="bg1"/>
                  </a:gs>
                </a:gsLst>
                <a:lin ang="2700000" scaled="0"/>
              </a:gradFill>
              <a:ln w="190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ln w="3175">
                    <a:noFill/>
                  </a:ln>
                  <a:solidFill>
                    <a:schemeClr val="accent5">
                      <a:lumMod val="50000"/>
                    </a:schemeClr>
                  </a:solidFill>
                </a:endParaRPr>
              </a:p>
            </p:txBody>
          </p:sp>
          <p:sp>
            <p:nvSpPr>
              <p:cNvPr id="24" name="TextBox 23"/>
              <p:cNvSpPr txBox="1"/>
              <p:nvPr/>
            </p:nvSpPr>
            <p:spPr>
              <a:xfrm>
                <a:off x="4361805" y="2298228"/>
                <a:ext cx="1424113" cy="601999"/>
              </a:xfrm>
              <a:prstGeom prst="rect">
                <a:avLst/>
              </a:prstGeom>
              <a:noFill/>
            </p:spPr>
            <p:txBody>
              <a:bodyPr wrap="square" rtlCol="0">
                <a:spAutoFit/>
              </a:bodyPr>
              <a:lstStyle/>
              <a:p>
                <a:pPr lvl="0">
                  <a:defRPr/>
                </a:pPr>
                <a:r>
                  <a:rPr lang="zh-CN" altLang="en-US" sz="2400" kern="0" dirty="0">
                    <a:solidFill>
                      <a:sysClr val="window" lastClr="FFFFFF">
                        <a:lumMod val="65000"/>
                      </a:sysClr>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新技术</a:t>
                </a:r>
                <a:endParaRPr kumimoji="0" lang="zh-CN" altLang="en-US" sz="2400" b="0" i="0" u="none" strike="noStrike" kern="0" cap="none" spc="0" normalizeH="0" baseline="0" noProof="0" dirty="0">
                  <a:ln>
                    <a:noFill/>
                  </a:ln>
                  <a:solidFill>
                    <a:sysClr val="window" lastClr="FFFFFF">
                      <a:lumMod val="65000"/>
                    </a:sysClr>
                  </a:solidFill>
                  <a:effectLst>
                    <a:innerShdw blurRad="63500" dist="50800" dir="18900000">
                      <a:prstClr val="black">
                        <a:alpha val="50000"/>
                      </a:prstClr>
                    </a:innerShdw>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7057547" y="1630488"/>
              <a:ext cx="1143576" cy="1188158"/>
              <a:chOff x="6915364" y="1536576"/>
              <a:chExt cx="1143576" cy="1188158"/>
            </a:xfrm>
          </p:grpSpPr>
          <p:sp>
            <p:nvSpPr>
              <p:cNvPr id="27" name="Oval 6"/>
              <p:cNvSpPr>
                <a:spLocks noChangeArrowheads="1"/>
              </p:cNvSpPr>
              <p:nvPr/>
            </p:nvSpPr>
            <p:spPr bwMode="auto">
              <a:xfrm>
                <a:off x="6926556" y="1536576"/>
                <a:ext cx="1132384" cy="1188158"/>
              </a:xfrm>
              <a:prstGeom prst="ellipse">
                <a:avLst/>
              </a:prstGeom>
              <a:gradFill>
                <a:gsLst>
                  <a:gs pos="0">
                    <a:srgbClr val="E4E4E4"/>
                  </a:gs>
                  <a:gs pos="100000">
                    <a:schemeClr val="bg1"/>
                  </a:gs>
                </a:gsLst>
                <a:lin ang="2700000" scaled="0"/>
              </a:gradFill>
              <a:ln w="190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ln w="3175">
                    <a:noFill/>
                  </a:ln>
                  <a:solidFill>
                    <a:srgbClr val="325682"/>
                  </a:solidFill>
                </a:endParaRPr>
              </a:p>
            </p:txBody>
          </p:sp>
          <p:sp>
            <p:nvSpPr>
              <p:cNvPr id="28" name="TextBox 27"/>
              <p:cNvSpPr txBox="1"/>
              <p:nvPr/>
            </p:nvSpPr>
            <p:spPr>
              <a:xfrm>
                <a:off x="6915364" y="1891883"/>
                <a:ext cx="1056996" cy="441465"/>
              </a:xfrm>
              <a:prstGeom prst="rect">
                <a:avLst/>
              </a:prstGeom>
              <a:noFill/>
            </p:spPr>
            <p:txBody>
              <a:bodyPr wrap="square" rtlCol="0">
                <a:spAutoFit/>
              </a:bodyPr>
              <a:lstStyle/>
              <a:p>
                <a:pPr lvl="0" algn="ctr">
                  <a:defRPr/>
                </a:pPr>
                <a:r>
                  <a:rPr lang="zh-CN" altLang="en-US" sz="1600" kern="0" dirty="0">
                    <a:solidFill>
                      <a:sysClr val="window" lastClr="FFFFFF">
                        <a:lumMod val="65000"/>
                      </a:sysClr>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新模式</a:t>
                </a:r>
                <a:endParaRPr kumimoji="0" lang="zh-CN" altLang="en-US" sz="1600" b="0" i="0" u="none" strike="noStrike" kern="0" cap="none" spc="0" normalizeH="0" baseline="0" noProof="0" dirty="0">
                  <a:ln>
                    <a:noFill/>
                  </a:ln>
                  <a:solidFill>
                    <a:sysClr val="window" lastClr="FFFFFF">
                      <a:lumMod val="65000"/>
                    </a:sysClr>
                  </a:solidFill>
                  <a:effectLst>
                    <a:innerShdw blurRad="63500" dist="50800" dir="18900000">
                      <a:prstClr val="black">
                        <a:alpha val="50000"/>
                      </a:prstClr>
                    </a:innerShdw>
                  </a:effectLst>
                  <a:uLnTx/>
                  <a:uFillTx/>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9110744" y="1789847"/>
              <a:ext cx="1151039" cy="1185434"/>
              <a:chOff x="9110744" y="1789847"/>
              <a:chExt cx="1151039" cy="1185434"/>
            </a:xfrm>
          </p:grpSpPr>
          <p:sp>
            <p:nvSpPr>
              <p:cNvPr id="31" name="Oval 8"/>
              <p:cNvSpPr>
                <a:spLocks noChangeArrowheads="1"/>
              </p:cNvSpPr>
              <p:nvPr/>
            </p:nvSpPr>
            <p:spPr bwMode="auto">
              <a:xfrm>
                <a:off x="9110744" y="1797975"/>
                <a:ext cx="1122040" cy="1177306"/>
              </a:xfrm>
              <a:prstGeom prst="ellipse">
                <a:avLst/>
              </a:prstGeom>
              <a:gradFill flip="none" rotWithShape="1">
                <a:gsLst>
                  <a:gs pos="29000">
                    <a:sysClr val="windowText" lastClr="000000"/>
                  </a:gs>
                  <a:gs pos="100000">
                    <a:sysClr val="window" lastClr="FFFFFF">
                      <a:lumMod val="50000"/>
                      <a:alpha val="0"/>
                    </a:sysClr>
                  </a:gs>
                </a:gsLst>
                <a:path path="shape">
                  <a:fillToRect l="50000" t="50000" r="50000" b="50000"/>
                </a:path>
                <a:tileRect/>
              </a:gradFill>
              <a:ln w="38100">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Oval 8"/>
              <p:cNvSpPr>
                <a:spLocks noChangeArrowheads="1"/>
              </p:cNvSpPr>
              <p:nvPr/>
            </p:nvSpPr>
            <p:spPr bwMode="auto">
              <a:xfrm>
                <a:off x="9279682" y="1789847"/>
                <a:ext cx="982101" cy="1030474"/>
              </a:xfrm>
              <a:prstGeom prst="ellipse">
                <a:avLst/>
              </a:prstGeom>
              <a:gradFill>
                <a:gsLst>
                  <a:gs pos="0">
                    <a:srgbClr val="E4E4E4"/>
                  </a:gs>
                  <a:gs pos="100000">
                    <a:schemeClr val="bg1"/>
                  </a:gs>
                </a:gsLst>
                <a:lin ang="2700000" scaled="0"/>
              </a:gradFill>
              <a:ln w="190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ln w="3175">
                    <a:noFill/>
                  </a:ln>
                  <a:solidFill>
                    <a:srgbClr val="325682"/>
                  </a:solidFill>
                </a:endParaRPr>
              </a:p>
            </p:txBody>
          </p:sp>
        </p:grpSp>
        <p:grpSp>
          <p:nvGrpSpPr>
            <p:cNvPr id="35" name="组合 34"/>
            <p:cNvGrpSpPr/>
            <p:nvPr/>
          </p:nvGrpSpPr>
          <p:grpSpPr>
            <a:xfrm>
              <a:off x="8311001" y="3742432"/>
              <a:ext cx="1596335" cy="1675082"/>
              <a:chOff x="8311001" y="3742432"/>
              <a:chExt cx="1596335" cy="1675082"/>
            </a:xfrm>
          </p:grpSpPr>
          <p:sp>
            <p:nvSpPr>
              <p:cNvPr id="36" name="Oval 9"/>
              <p:cNvSpPr>
                <a:spLocks noChangeArrowheads="1"/>
              </p:cNvSpPr>
              <p:nvPr/>
            </p:nvSpPr>
            <p:spPr bwMode="auto">
              <a:xfrm>
                <a:off x="8311001" y="3742432"/>
                <a:ext cx="1596335" cy="1675082"/>
              </a:xfrm>
              <a:prstGeom prst="ellipse">
                <a:avLst/>
              </a:prstGeom>
              <a:gradFill>
                <a:gsLst>
                  <a:gs pos="0">
                    <a:srgbClr val="E4E4E4"/>
                  </a:gs>
                  <a:gs pos="100000">
                    <a:schemeClr val="bg1"/>
                  </a:gs>
                </a:gsLst>
                <a:lin ang="2700000" scaled="0"/>
              </a:gradFill>
              <a:ln w="190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ln w="3175">
                    <a:noFill/>
                  </a:ln>
                  <a:solidFill>
                    <a:srgbClr val="325682"/>
                  </a:solidFill>
                </a:endParaRPr>
              </a:p>
            </p:txBody>
          </p:sp>
          <p:sp>
            <p:nvSpPr>
              <p:cNvPr id="37" name="TextBox 36"/>
              <p:cNvSpPr txBox="1"/>
              <p:nvPr/>
            </p:nvSpPr>
            <p:spPr>
              <a:xfrm>
                <a:off x="8614155" y="4158573"/>
                <a:ext cx="1080566" cy="842798"/>
              </a:xfrm>
              <a:prstGeom prst="rect">
                <a:avLst/>
              </a:prstGeom>
              <a:noFill/>
            </p:spPr>
            <p:txBody>
              <a:bodyPr wrap="none" rtlCol="0">
                <a:spAutoFit/>
              </a:bodyPr>
              <a:lstStyle/>
              <a:p>
                <a:pPr lvl="0">
                  <a:defRPr/>
                </a:pPr>
                <a:r>
                  <a:rPr lang="zh-CN" altLang="en-US" kern="0" dirty="0">
                    <a:solidFill>
                      <a:sysClr val="window" lastClr="FFFFFF">
                        <a:lumMod val="65000"/>
                      </a:sysClr>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新业</a:t>
                </a:r>
                <a:r>
                  <a:rPr lang="zh-CN" altLang="en-US" kern="0" dirty="0" smtClean="0">
                    <a:solidFill>
                      <a:sysClr val="window" lastClr="FFFFFF">
                        <a:lumMod val="65000"/>
                      </a:sysClr>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态</a:t>
                </a:r>
                <a:endParaRPr lang="en-US" altLang="zh-CN" kern="0" dirty="0" smtClean="0">
                  <a:solidFill>
                    <a:sysClr val="window" lastClr="FFFFFF">
                      <a:lumMod val="65000"/>
                    </a:sysClr>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a:p>
                <a:pPr lvl="0" algn="ctr">
                  <a:defRPr/>
                </a:pPr>
                <a:r>
                  <a:rPr lang="zh-CN" altLang="en-US" kern="0" dirty="0" smtClean="0">
                    <a:solidFill>
                      <a:sysClr val="window" lastClr="FFFFFF">
                        <a:lumMod val="65000"/>
                      </a:sysClr>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转型</a:t>
                </a:r>
                <a:endParaRPr kumimoji="0" lang="zh-CN" altLang="en-US" b="0" i="0" u="none" strike="noStrike" kern="0" cap="none" spc="0" normalizeH="0" baseline="0" noProof="0" dirty="0">
                  <a:ln>
                    <a:noFill/>
                  </a:ln>
                  <a:solidFill>
                    <a:sysClr val="window" lastClr="FFFFFF">
                      <a:lumMod val="65000"/>
                    </a:sysClr>
                  </a:solidFill>
                  <a:effectLst>
                    <a:innerShdw blurRad="63500" dist="50800" dir="18900000">
                      <a:prstClr val="black">
                        <a:alpha val="50000"/>
                      </a:prstClr>
                    </a:innerShdw>
                  </a:effectLst>
                  <a:uLnTx/>
                  <a:uFillTx/>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785917" y="4113900"/>
              <a:ext cx="1239712" cy="1303613"/>
              <a:chOff x="5785917" y="4113900"/>
              <a:chExt cx="1239712" cy="1303613"/>
            </a:xfrm>
          </p:grpSpPr>
          <p:sp>
            <p:nvSpPr>
              <p:cNvPr id="40" name="Oval 7"/>
              <p:cNvSpPr>
                <a:spLocks noChangeArrowheads="1"/>
              </p:cNvSpPr>
              <p:nvPr/>
            </p:nvSpPr>
            <p:spPr bwMode="auto">
              <a:xfrm>
                <a:off x="5785917" y="4113900"/>
                <a:ext cx="1239712" cy="1303613"/>
              </a:xfrm>
              <a:prstGeom prst="ellipse">
                <a:avLst/>
              </a:prstGeom>
              <a:gradFill>
                <a:gsLst>
                  <a:gs pos="0">
                    <a:srgbClr val="E4E4E4"/>
                  </a:gs>
                  <a:gs pos="100000">
                    <a:schemeClr val="bg1"/>
                  </a:gs>
                </a:gsLst>
                <a:lin ang="2700000" scaled="0"/>
              </a:gradFill>
              <a:ln w="190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1">
                  <a:ln w="3175">
                    <a:noFill/>
                  </a:ln>
                  <a:solidFill>
                    <a:srgbClr val="325682"/>
                  </a:solidFill>
                </a:endParaRPr>
              </a:p>
            </p:txBody>
          </p:sp>
          <p:sp>
            <p:nvSpPr>
              <p:cNvPr id="41" name="TextBox 40"/>
              <p:cNvSpPr txBox="1"/>
              <p:nvPr/>
            </p:nvSpPr>
            <p:spPr>
              <a:xfrm>
                <a:off x="5903333" y="4559906"/>
                <a:ext cx="985779" cy="441465"/>
              </a:xfrm>
              <a:prstGeom prst="rect">
                <a:avLst/>
              </a:prstGeom>
              <a:noFill/>
            </p:spPr>
            <p:txBody>
              <a:bodyPr wrap="none" rtlCol="0">
                <a:spAutoFit/>
              </a:bodyPr>
              <a:lstStyle/>
              <a:p>
                <a:pPr lvl="0">
                  <a:defRPr/>
                </a:pPr>
                <a:r>
                  <a:rPr lang="zh-CN" altLang="en-US" sz="1600" kern="0" dirty="0" smtClean="0">
                    <a:solidFill>
                      <a:sysClr val="window" lastClr="FFFFFF">
                        <a:lumMod val="65000"/>
                      </a:sysClr>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多层次</a:t>
                </a:r>
                <a:endParaRPr kumimoji="0" lang="zh-CN" altLang="en-US" sz="1600" b="0" i="0" u="none" strike="noStrike" kern="0" cap="none" spc="0" normalizeH="0" baseline="0" noProof="0" dirty="0">
                  <a:ln>
                    <a:noFill/>
                  </a:ln>
                  <a:solidFill>
                    <a:sysClr val="window" lastClr="FFFFFF">
                      <a:lumMod val="65000"/>
                    </a:sysClr>
                  </a:solidFill>
                  <a:effectLst>
                    <a:innerShdw blurRad="63500" dist="50800" dir="18900000">
                      <a:prstClr val="black">
                        <a:alpha val="50000"/>
                      </a:prstClr>
                    </a:innerShdw>
                  </a:effectLst>
                  <a:uLnTx/>
                  <a:uFillTx/>
                  <a:latin typeface="微软雅黑" panose="020B0503020204020204" pitchFamily="34" charset="-122"/>
                  <a:ea typeface="微软雅黑" panose="020B0503020204020204" pitchFamily="34" charset="-122"/>
                </a:endParaRPr>
              </a:p>
            </p:txBody>
          </p:sp>
        </p:grpSp>
      </p:grpSp>
      <p:grpSp>
        <p:nvGrpSpPr>
          <p:cNvPr id="45" name="组合 44"/>
          <p:cNvGrpSpPr/>
          <p:nvPr/>
        </p:nvGrpSpPr>
        <p:grpSpPr>
          <a:xfrm>
            <a:off x="993797" y="3009503"/>
            <a:ext cx="3193582" cy="2879060"/>
            <a:chOff x="1174760" y="3430261"/>
            <a:chExt cx="3193582" cy="2879060"/>
          </a:xfrm>
        </p:grpSpPr>
        <p:sp>
          <p:nvSpPr>
            <p:cNvPr id="46" name="矩形 45"/>
            <p:cNvSpPr/>
            <p:nvPr/>
          </p:nvSpPr>
          <p:spPr>
            <a:xfrm>
              <a:off x="1174760" y="4325941"/>
              <a:ext cx="179588" cy="198338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127210"/>
                  </a:solidFill>
                </a:ln>
              </a:endParaRPr>
            </a:p>
          </p:txBody>
        </p:sp>
        <p:cxnSp>
          <p:nvCxnSpPr>
            <p:cNvPr id="47" name="直接连接符 46"/>
            <p:cNvCxnSpPr/>
            <p:nvPr/>
          </p:nvCxnSpPr>
          <p:spPr>
            <a:xfrm>
              <a:off x="1174760" y="3430261"/>
              <a:ext cx="0" cy="1104448"/>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174762" y="6300484"/>
              <a:ext cx="3193580" cy="883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1248415" y="2631996"/>
            <a:ext cx="795338" cy="646113"/>
            <a:chOff x="5691188" y="3092451"/>
            <a:chExt cx="795338" cy="646113"/>
          </a:xfrm>
          <a:solidFill>
            <a:schemeClr val="accent5">
              <a:lumMod val="50000"/>
            </a:schemeClr>
          </a:solidFill>
        </p:grpSpPr>
        <p:sp>
          <p:nvSpPr>
            <p:cNvPr id="50" name="Freeform 197"/>
            <p:cNvSpPr>
              <a:spLocks noEditPoints="1"/>
            </p:cNvSpPr>
            <p:nvPr/>
          </p:nvSpPr>
          <p:spPr bwMode="auto">
            <a:xfrm>
              <a:off x="5691188" y="3092451"/>
              <a:ext cx="795338" cy="646113"/>
            </a:xfrm>
            <a:custGeom>
              <a:avLst/>
              <a:gdLst>
                <a:gd name="T0" fmla="*/ 200 w 209"/>
                <a:gd name="T1" fmla="*/ 140 h 169"/>
                <a:gd name="T2" fmla="*/ 159 w 209"/>
                <a:gd name="T3" fmla="*/ 114 h 169"/>
                <a:gd name="T4" fmla="*/ 148 w 209"/>
                <a:gd name="T5" fmla="*/ 112 h 169"/>
                <a:gd name="T6" fmla="*/ 144 w 209"/>
                <a:gd name="T7" fmla="*/ 114 h 169"/>
                <a:gd name="T8" fmla="*/ 137 w 209"/>
                <a:gd name="T9" fmla="*/ 109 h 169"/>
                <a:gd name="T10" fmla="*/ 144 w 209"/>
                <a:gd name="T11" fmla="*/ 60 h 169"/>
                <a:gd name="T12" fmla="*/ 60 w 209"/>
                <a:gd name="T13" fmla="*/ 9 h 169"/>
                <a:gd name="T14" fmla="*/ 9 w 209"/>
                <a:gd name="T15" fmla="*/ 93 h 169"/>
                <a:gd name="T16" fmla="*/ 93 w 209"/>
                <a:gd name="T17" fmla="*/ 144 h 169"/>
                <a:gd name="T18" fmla="*/ 129 w 209"/>
                <a:gd name="T19" fmla="*/ 121 h 169"/>
                <a:gd name="T20" fmla="*/ 136 w 209"/>
                <a:gd name="T21" fmla="*/ 126 h 169"/>
                <a:gd name="T22" fmla="*/ 143 w 209"/>
                <a:gd name="T23" fmla="*/ 139 h 169"/>
                <a:gd name="T24" fmla="*/ 183 w 209"/>
                <a:gd name="T25" fmla="*/ 166 h 169"/>
                <a:gd name="T26" fmla="*/ 195 w 209"/>
                <a:gd name="T27" fmla="*/ 168 h 169"/>
                <a:gd name="T28" fmla="*/ 204 w 209"/>
                <a:gd name="T29" fmla="*/ 161 h 169"/>
                <a:gd name="T30" fmla="*/ 200 w 209"/>
                <a:gd name="T31" fmla="*/ 140 h 169"/>
                <a:gd name="T32" fmla="*/ 90 w 209"/>
                <a:gd name="T33" fmla="*/ 131 h 169"/>
                <a:gd name="T34" fmla="*/ 22 w 209"/>
                <a:gd name="T35" fmla="*/ 90 h 169"/>
                <a:gd name="T36" fmla="*/ 63 w 209"/>
                <a:gd name="T37" fmla="*/ 22 h 169"/>
                <a:gd name="T38" fmla="*/ 131 w 209"/>
                <a:gd name="T39" fmla="*/ 63 h 169"/>
                <a:gd name="T40" fmla="*/ 90 w 209"/>
                <a:gd name="T41" fmla="*/ 13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9">
                  <a:moveTo>
                    <a:pt x="200" y="140"/>
                  </a:moveTo>
                  <a:cubicBezTo>
                    <a:pt x="159" y="114"/>
                    <a:pt x="159" y="114"/>
                    <a:pt x="159" y="114"/>
                  </a:cubicBezTo>
                  <a:cubicBezTo>
                    <a:pt x="156" y="112"/>
                    <a:pt x="152" y="111"/>
                    <a:pt x="148" y="112"/>
                  </a:cubicBezTo>
                  <a:cubicBezTo>
                    <a:pt x="146" y="113"/>
                    <a:pt x="145" y="113"/>
                    <a:pt x="144" y="114"/>
                  </a:cubicBezTo>
                  <a:cubicBezTo>
                    <a:pt x="137" y="109"/>
                    <a:pt x="137" y="109"/>
                    <a:pt x="137" y="109"/>
                  </a:cubicBezTo>
                  <a:cubicBezTo>
                    <a:pt x="145" y="95"/>
                    <a:pt x="148" y="77"/>
                    <a:pt x="144" y="60"/>
                  </a:cubicBezTo>
                  <a:cubicBezTo>
                    <a:pt x="135" y="23"/>
                    <a:pt x="97" y="0"/>
                    <a:pt x="60" y="9"/>
                  </a:cubicBezTo>
                  <a:cubicBezTo>
                    <a:pt x="23" y="18"/>
                    <a:pt x="0" y="56"/>
                    <a:pt x="9" y="93"/>
                  </a:cubicBezTo>
                  <a:cubicBezTo>
                    <a:pt x="18" y="130"/>
                    <a:pt x="56" y="153"/>
                    <a:pt x="93" y="144"/>
                  </a:cubicBezTo>
                  <a:cubicBezTo>
                    <a:pt x="108" y="140"/>
                    <a:pt x="120" y="132"/>
                    <a:pt x="129" y="121"/>
                  </a:cubicBezTo>
                  <a:cubicBezTo>
                    <a:pt x="136" y="126"/>
                    <a:pt x="136" y="126"/>
                    <a:pt x="136" y="126"/>
                  </a:cubicBezTo>
                  <a:cubicBezTo>
                    <a:pt x="136" y="131"/>
                    <a:pt x="138" y="136"/>
                    <a:pt x="143" y="139"/>
                  </a:cubicBezTo>
                  <a:cubicBezTo>
                    <a:pt x="183" y="166"/>
                    <a:pt x="183" y="166"/>
                    <a:pt x="183" y="166"/>
                  </a:cubicBezTo>
                  <a:cubicBezTo>
                    <a:pt x="187" y="168"/>
                    <a:pt x="191" y="169"/>
                    <a:pt x="195" y="168"/>
                  </a:cubicBezTo>
                  <a:cubicBezTo>
                    <a:pt x="199" y="167"/>
                    <a:pt x="202" y="165"/>
                    <a:pt x="204" y="161"/>
                  </a:cubicBezTo>
                  <a:cubicBezTo>
                    <a:pt x="209" y="154"/>
                    <a:pt x="207" y="145"/>
                    <a:pt x="200" y="140"/>
                  </a:cubicBezTo>
                  <a:close/>
                  <a:moveTo>
                    <a:pt x="90" y="131"/>
                  </a:moveTo>
                  <a:cubicBezTo>
                    <a:pt x="60" y="139"/>
                    <a:pt x="29" y="120"/>
                    <a:pt x="22" y="90"/>
                  </a:cubicBezTo>
                  <a:cubicBezTo>
                    <a:pt x="14" y="59"/>
                    <a:pt x="33" y="29"/>
                    <a:pt x="63" y="22"/>
                  </a:cubicBezTo>
                  <a:cubicBezTo>
                    <a:pt x="94" y="14"/>
                    <a:pt x="124" y="33"/>
                    <a:pt x="131" y="63"/>
                  </a:cubicBezTo>
                  <a:cubicBezTo>
                    <a:pt x="139" y="93"/>
                    <a:pt x="120" y="124"/>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198"/>
            <p:cNvSpPr>
              <a:spLocks noEditPoints="1"/>
            </p:cNvSpPr>
            <p:nvPr/>
          </p:nvSpPr>
          <p:spPr bwMode="auto">
            <a:xfrm>
              <a:off x="5838826" y="3257551"/>
              <a:ext cx="285750" cy="233363"/>
            </a:xfrm>
            <a:custGeom>
              <a:avLst/>
              <a:gdLst>
                <a:gd name="T0" fmla="*/ 125 w 180"/>
                <a:gd name="T1" fmla="*/ 118 h 147"/>
                <a:gd name="T2" fmla="*/ 55 w 180"/>
                <a:gd name="T3" fmla="*/ 118 h 147"/>
                <a:gd name="T4" fmla="*/ 43 w 180"/>
                <a:gd name="T5" fmla="*/ 147 h 147"/>
                <a:gd name="T6" fmla="*/ 0 w 180"/>
                <a:gd name="T7" fmla="*/ 147 h 147"/>
                <a:gd name="T8" fmla="*/ 65 w 180"/>
                <a:gd name="T9" fmla="*/ 0 h 147"/>
                <a:gd name="T10" fmla="*/ 115 w 180"/>
                <a:gd name="T11" fmla="*/ 0 h 147"/>
                <a:gd name="T12" fmla="*/ 180 w 180"/>
                <a:gd name="T13" fmla="*/ 147 h 147"/>
                <a:gd name="T14" fmla="*/ 137 w 180"/>
                <a:gd name="T15" fmla="*/ 147 h 147"/>
                <a:gd name="T16" fmla="*/ 125 w 180"/>
                <a:gd name="T17" fmla="*/ 118 h 147"/>
                <a:gd name="T18" fmla="*/ 89 w 180"/>
                <a:gd name="T19" fmla="*/ 31 h 147"/>
                <a:gd name="T20" fmla="*/ 67 w 180"/>
                <a:gd name="T21" fmla="*/ 89 h 147"/>
                <a:gd name="T22" fmla="*/ 113 w 180"/>
                <a:gd name="T23" fmla="*/ 89 h 147"/>
                <a:gd name="T24" fmla="*/ 89 w 180"/>
                <a:gd name="T25" fmla="*/ 3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47">
                  <a:moveTo>
                    <a:pt x="125" y="118"/>
                  </a:moveTo>
                  <a:lnTo>
                    <a:pt x="55" y="118"/>
                  </a:lnTo>
                  <a:lnTo>
                    <a:pt x="43" y="147"/>
                  </a:lnTo>
                  <a:lnTo>
                    <a:pt x="0" y="147"/>
                  </a:lnTo>
                  <a:lnTo>
                    <a:pt x="65" y="0"/>
                  </a:lnTo>
                  <a:lnTo>
                    <a:pt x="115" y="0"/>
                  </a:lnTo>
                  <a:lnTo>
                    <a:pt x="180" y="147"/>
                  </a:lnTo>
                  <a:lnTo>
                    <a:pt x="137" y="147"/>
                  </a:lnTo>
                  <a:lnTo>
                    <a:pt x="125" y="118"/>
                  </a:lnTo>
                  <a:close/>
                  <a:moveTo>
                    <a:pt x="89" y="31"/>
                  </a:moveTo>
                  <a:lnTo>
                    <a:pt x="67" y="89"/>
                  </a:lnTo>
                  <a:lnTo>
                    <a:pt x="113" y="89"/>
                  </a:lnTo>
                  <a:lnTo>
                    <a:pt x="8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2" name="TextBox 9"/>
          <p:cNvSpPr txBox="1"/>
          <p:nvPr/>
        </p:nvSpPr>
        <p:spPr>
          <a:xfrm>
            <a:off x="838622" y="169476"/>
            <a:ext cx="7389110" cy="609398"/>
          </a:xfrm>
          <a:prstGeom prst="rect">
            <a:avLst/>
          </a:prstGeom>
          <a:noFill/>
        </p:spPr>
        <p:txBody>
          <a:bodyPr wrap="square" rtlCol="0">
            <a:spAutoFit/>
          </a:bodyPr>
          <a:lstStyle/>
          <a:p>
            <a:pPr algn="ctr">
              <a:lnSpc>
                <a:spcPct val="120000"/>
              </a:lnSpc>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（二）</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构建创新体系，加快实现新旧动能转换</a:t>
            </a:r>
          </a:p>
        </p:txBody>
      </p:sp>
      <p:sp>
        <p:nvSpPr>
          <p:cNvPr id="53" name="矩形 52"/>
          <p:cNvSpPr/>
          <p:nvPr/>
        </p:nvSpPr>
        <p:spPr>
          <a:xfrm>
            <a:off x="569257" y="1772816"/>
            <a:ext cx="4463081" cy="461665"/>
          </a:xfrm>
          <a:prstGeom prst="rect">
            <a:avLst/>
          </a:prstGeom>
          <a:noFill/>
          <a:ln>
            <a:noFill/>
          </a:ln>
        </p:spPr>
        <p:txBody>
          <a:bodyPr wrap="none">
            <a:spAutoFit/>
          </a:bodyPr>
          <a:lstStyle/>
          <a:p>
            <a:r>
              <a:rPr lang="en-US" altLang="zh-CN" sz="2400" b="1"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突出企业主体，强化自主创新</a:t>
            </a:r>
          </a:p>
        </p:txBody>
      </p:sp>
      <p:sp>
        <p:nvSpPr>
          <p:cNvPr id="55" name="矩形 54"/>
          <p:cNvSpPr/>
          <p:nvPr/>
        </p:nvSpPr>
        <p:spPr>
          <a:xfrm>
            <a:off x="1388180" y="3502713"/>
            <a:ext cx="4635018" cy="2169825"/>
          </a:xfrm>
          <a:prstGeom prst="rect">
            <a:avLst/>
          </a:prstGeom>
        </p:spPr>
        <p:txBody>
          <a:bodyPr wrap="square">
            <a:spAutoFit/>
          </a:bodyPr>
          <a:lstStyle/>
          <a:p>
            <a:pPr>
              <a:lnSpc>
                <a:spcPct val="150000"/>
              </a:lnSpc>
            </a:pPr>
            <a:r>
              <a:rPr lang="zh-CN" altLang="zh-CN" dirty="0">
                <a:latin typeface="微软雅黑" panose="020B0503020204020204" pitchFamily="34" charset="-122"/>
                <a:ea typeface="微软雅黑" panose="020B0503020204020204" pitchFamily="34" charset="-122"/>
              </a:rPr>
              <a:t>打造一批拥有核心知识产权和自主品牌、具有国际竞争力的知识产权密集</a:t>
            </a:r>
            <a:r>
              <a:rPr lang="zh-CN" altLang="zh-CN" dirty="0" smtClean="0">
                <a:latin typeface="微软雅黑" panose="020B0503020204020204" pitchFamily="34" charset="-122"/>
                <a:ea typeface="微软雅黑" panose="020B0503020204020204" pitchFamily="34" charset="-122"/>
              </a:rPr>
              <a:t>企业</a:t>
            </a:r>
            <a:r>
              <a:rPr lang="zh-CN" altLang="en-US" dirty="0">
                <a:latin typeface="微软雅黑" panose="020B0503020204020204" pitchFamily="34" charset="-122"/>
                <a:ea typeface="微软雅黑" panose="020B0503020204020204" pitchFamily="34" charset="-122"/>
              </a:rPr>
              <a:t>。实施科技企业“小升高”计划</a:t>
            </a:r>
            <a:r>
              <a:rPr lang="zh-CN" altLang="en-US" dirty="0" smtClean="0">
                <a:latin typeface="微软雅黑" panose="020B0503020204020204" pitchFamily="34" charset="-122"/>
                <a:ea typeface="微软雅黑" panose="020B0503020204020204" pitchFamily="34" charset="-122"/>
              </a:rPr>
              <a:t>，打造</a:t>
            </a:r>
            <a:r>
              <a:rPr lang="zh-CN" altLang="en-US" dirty="0">
                <a:latin typeface="微软雅黑" panose="020B0503020204020204" pitchFamily="34" charset="-122"/>
                <a:ea typeface="微软雅黑" panose="020B0503020204020204" pitchFamily="34" charset="-122"/>
              </a:rPr>
              <a:t>一批细分行业单项冠军。建立健全多层次、多渠道的研发投入机制，有效激励企业加大创新投入。</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6" name="TextBox 40"/>
          <p:cNvSpPr txBox="1"/>
          <p:nvPr/>
        </p:nvSpPr>
        <p:spPr>
          <a:xfrm>
            <a:off x="10539712" y="1984710"/>
            <a:ext cx="800219" cy="338554"/>
          </a:xfrm>
          <a:prstGeom prst="rect">
            <a:avLst/>
          </a:prstGeom>
          <a:noFill/>
        </p:spPr>
        <p:txBody>
          <a:bodyPr wrap="none" rtlCol="0">
            <a:spAutoFit/>
          </a:bodyPr>
          <a:lstStyle/>
          <a:p>
            <a:pPr lvl="0">
              <a:defRPr/>
            </a:pPr>
            <a:r>
              <a:rPr lang="zh-CN" altLang="en-US" sz="1600" kern="0" dirty="0" smtClean="0">
                <a:solidFill>
                  <a:sysClr val="window" lastClr="FFFFFF">
                    <a:lumMod val="65000"/>
                  </a:sysClr>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多渠道</a:t>
            </a:r>
            <a:endParaRPr kumimoji="0" lang="zh-CN" altLang="en-US" sz="1600" b="0" i="0" u="none" strike="noStrike" kern="0" cap="none" spc="0" normalizeH="0" baseline="0" noProof="0" dirty="0">
              <a:ln>
                <a:noFill/>
              </a:ln>
              <a:solidFill>
                <a:sysClr val="window" lastClr="FFFFFF">
                  <a:lumMod val="65000"/>
                </a:sysClr>
              </a:solidFill>
              <a:effectLst>
                <a:innerShdw blurRad="63500" dist="50800" dir="18900000">
                  <a:prstClr val="black">
                    <a:alpha val="50000"/>
                  </a:prstClr>
                </a:innerShdw>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80063">
            <a:off x="4813648" y="3950250"/>
            <a:ext cx="2434576" cy="150903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任意形状 85"/>
          <p:cNvSpPr/>
          <p:nvPr/>
        </p:nvSpPr>
        <p:spPr>
          <a:xfrm>
            <a:off x="6768190" y="5403839"/>
            <a:ext cx="1311488" cy="259835"/>
          </a:xfrm>
          <a:custGeom>
            <a:avLst/>
            <a:gdLst>
              <a:gd name="connsiteX0" fmla="*/ 0 w 1481629"/>
              <a:gd name="connsiteY0" fmla="*/ 27609 h 404928"/>
              <a:gd name="connsiteX1" fmla="*/ 9203 w 1481629"/>
              <a:gd name="connsiteY1" fmla="*/ 101232 h 404928"/>
              <a:gd name="connsiteX2" fmla="*/ 46013 w 1481629"/>
              <a:gd name="connsiteY2" fmla="*/ 174855 h 404928"/>
              <a:gd name="connsiteX3" fmla="*/ 73621 w 1481629"/>
              <a:gd name="connsiteY3" fmla="*/ 202464 h 404928"/>
              <a:gd name="connsiteX4" fmla="*/ 119635 w 1481629"/>
              <a:gd name="connsiteY4" fmla="*/ 239276 h 404928"/>
              <a:gd name="connsiteX5" fmla="*/ 202459 w 1481629"/>
              <a:gd name="connsiteY5" fmla="*/ 257682 h 404928"/>
              <a:gd name="connsiteX6" fmla="*/ 561363 w 1481629"/>
              <a:gd name="connsiteY6" fmla="*/ 211667 h 404928"/>
              <a:gd name="connsiteX7" fmla="*/ 598173 w 1481629"/>
              <a:gd name="connsiteY7" fmla="*/ 147247 h 404928"/>
              <a:gd name="connsiteX8" fmla="*/ 588971 w 1481629"/>
              <a:gd name="connsiteY8" fmla="*/ 27609 h 404928"/>
              <a:gd name="connsiteX9" fmla="*/ 552160 w 1481629"/>
              <a:gd name="connsiteY9" fmla="*/ 0 h 404928"/>
              <a:gd name="connsiteX10" fmla="*/ 450931 w 1481629"/>
              <a:gd name="connsiteY10" fmla="*/ 36812 h 404928"/>
              <a:gd name="connsiteX11" fmla="*/ 432525 w 1481629"/>
              <a:gd name="connsiteY11" fmla="*/ 64421 h 404928"/>
              <a:gd name="connsiteX12" fmla="*/ 404917 w 1481629"/>
              <a:gd name="connsiteY12" fmla="*/ 110435 h 404928"/>
              <a:gd name="connsiteX13" fmla="*/ 386512 w 1481629"/>
              <a:gd name="connsiteY13" fmla="*/ 211667 h 404928"/>
              <a:gd name="connsiteX14" fmla="*/ 404917 w 1481629"/>
              <a:gd name="connsiteY14" fmla="*/ 285290 h 404928"/>
              <a:gd name="connsiteX15" fmla="*/ 423323 w 1481629"/>
              <a:gd name="connsiteY15" fmla="*/ 303696 h 404928"/>
              <a:gd name="connsiteX16" fmla="*/ 662592 w 1481629"/>
              <a:gd name="connsiteY16" fmla="*/ 386522 h 404928"/>
              <a:gd name="connsiteX17" fmla="*/ 828240 w 1481629"/>
              <a:gd name="connsiteY17" fmla="*/ 404928 h 404928"/>
              <a:gd name="connsiteX18" fmla="*/ 1085915 w 1481629"/>
              <a:gd name="connsiteY18" fmla="*/ 395725 h 404928"/>
              <a:gd name="connsiteX19" fmla="*/ 1223955 w 1481629"/>
              <a:gd name="connsiteY19" fmla="*/ 358913 h 404928"/>
              <a:gd name="connsiteX20" fmla="*/ 1325184 w 1481629"/>
              <a:gd name="connsiteY20" fmla="*/ 349711 h 404928"/>
              <a:gd name="connsiteX21" fmla="*/ 1463224 w 1481629"/>
              <a:gd name="connsiteY21" fmla="*/ 285290 h 404928"/>
              <a:gd name="connsiteX22" fmla="*/ 1472427 w 1481629"/>
              <a:gd name="connsiteY22" fmla="*/ 257682 h 404928"/>
              <a:gd name="connsiteX23" fmla="*/ 1481629 w 1481629"/>
              <a:gd name="connsiteY23" fmla="*/ 239276 h 40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1629" h="404928">
                <a:moveTo>
                  <a:pt x="0" y="27609"/>
                </a:moveTo>
                <a:cubicBezTo>
                  <a:pt x="3068" y="52150"/>
                  <a:pt x="3642" y="77133"/>
                  <a:pt x="9203" y="101232"/>
                </a:cubicBezTo>
                <a:cubicBezTo>
                  <a:pt x="14601" y="124626"/>
                  <a:pt x="29903" y="155522"/>
                  <a:pt x="46013" y="174855"/>
                </a:cubicBezTo>
                <a:cubicBezTo>
                  <a:pt x="54345" y="184853"/>
                  <a:pt x="63827" y="193894"/>
                  <a:pt x="73621" y="202464"/>
                </a:cubicBezTo>
                <a:cubicBezTo>
                  <a:pt x="88403" y="215399"/>
                  <a:pt x="102465" y="229737"/>
                  <a:pt x="119635" y="239276"/>
                </a:cubicBezTo>
                <a:cubicBezTo>
                  <a:pt x="126946" y="243338"/>
                  <a:pt x="199292" y="257049"/>
                  <a:pt x="202459" y="257682"/>
                </a:cubicBezTo>
                <a:cubicBezTo>
                  <a:pt x="350312" y="252912"/>
                  <a:pt x="450183" y="289496"/>
                  <a:pt x="561363" y="211667"/>
                </a:cubicBezTo>
                <a:cubicBezTo>
                  <a:pt x="571368" y="204663"/>
                  <a:pt x="594679" y="154235"/>
                  <a:pt x="598173" y="147247"/>
                </a:cubicBezTo>
                <a:cubicBezTo>
                  <a:pt x="606346" y="98211"/>
                  <a:pt x="618129" y="76207"/>
                  <a:pt x="588971" y="27609"/>
                </a:cubicBezTo>
                <a:cubicBezTo>
                  <a:pt x="581080" y="14457"/>
                  <a:pt x="564430" y="9203"/>
                  <a:pt x="552160" y="0"/>
                </a:cubicBezTo>
                <a:cubicBezTo>
                  <a:pt x="518417" y="12271"/>
                  <a:pt x="482544" y="19789"/>
                  <a:pt x="450931" y="36812"/>
                </a:cubicBezTo>
                <a:cubicBezTo>
                  <a:pt x="441193" y="42056"/>
                  <a:pt x="438387" y="55042"/>
                  <a:pt x="432525" y="64421"/>
                </a:cubicBezTo>
                <a:cubicBezTo>
                  <a:pt x="423045" y="79589"/>
                  <a:pt x="414120" y="95097"/>
                  <a:pt x="404917" y="110435"/>
                </a:cubicBezTo>
                <a:cubicBezTo>
                  <a:pt x="402446" y="122794"/>
                  <a:pt x="385893" y="202997"/>
                  <a:pt x="386512" y="211667"/>
                </a:cubicBezTo>
                <a:cubicBezTo>
                  <a:pt x="388314" y="236899"/>
                  <a:pt x="395522" y="261803"/>
                  <a:pt x="404917" y="285290"/>
                </a:cubicBezTo>
                <a:cubicBezTo>
                  <a:pt x="408139" y="293346"/>
                  <a:pt x="415482" y="299982"/>
                  <a:pt x="423323" y="303696"/>
                </a:cubicBezTo>
                <a:cubicBezTo>
                  <a:pt x="508625" y="344103"/>
                  <a:pt x="573506" y="373324"/>
                  <a:pt x="662592" y="386522"/>
                </a:cubicBezTo>
                <a:cubicBezTo>
                  <a:pt x="717548" y="394664"/>
                  <a:pt x="773024" y="398793"/>
                  <a:pt x="828240" y="404928"/>
                </a:cubicBezTo>
                <a:cubicBezTo>
                  <a:pt x="914132" y="401860"/>
                  <a:pt x="1000544" y="405652"/>
                  <a:pt x="1085915" y="395725"/>
                </a:cubicBezTo>
                <a:cubicBezTo>
                  <a:pt x="1133218" y="390224"/>
                  <a:pt x="1177191" y="367906"/>
                  <a:pt x="1223955" y="358913"/>
                </a:cubicBezTo>
                <a:cubicBezTo>
                  <a:pt x="1257227" y="352514"/>
                  <a:pt x="1291441" y="352778"/>
                  <a:pt x="1325184" y="349711"/>
                </a:cubicBezTo>
                <a:cubicBezTo>
                  <a:pt x="1342275" y="342875"/>
                  <a:pt x="1438442" y="310073"/>
                  <a:pt x="1463224" y="285290"/>
                </a:cubicBezTo>
                <a:cubicBezTo>
                  <a:pt x="1470083" y="278431"/>
                  <a:pt x="1468824" y="266689"/>
                  <a:pt x="1472427" y="257682"/>
                </a:cubicBezTo>
                <a:cubicBezTo>
                  <a:pt x="1474974" y="251313"/>
                  <a:pt x="1478562" y="245411"/>
                  <a:pt x="1481629" y="239276"/>
                </a:cubicBezTo>
              </a:path>
            </a:pathLst>
          </a:custGeom>
          <a:ln>
            <a:solidFill>
              <a:srgbClr val="7F7F7F"/>
            </a:solidFill>
            <a:prstDash val="sysDash"/>
          </a:ln>
        </p:spPr>
        <p:style>
          <a:lnRef idx="2">
            <a:schemeClr val="accent1"/>
          </a:lnRef>
          <a:fillRef idx="0">
            <a:schemeClr val="accent1"/>
          </a:fillRef>
          <a:effectRef idx="1">
            <a:schemeClr val="accent1"/>
          </a:effectRef>
          <a:fontRef idx="minor">
            <a:schemeClr val="tx1"/>
          </a:fontRef>
        </p:style>
        <p:txBody>
          <a:bodyPr lIns="91438" tIns="45719" rIns="91438" bIns="45719" rtlCol="0" anchor="ctr"/>
          <a:lstStyle/>
          <a:p>
            <a:pPr algn="ctr"/>
            <a:endParaRPr kumimoji="1" lang="zh-CN" altLang="en-US"/>
          </a:p>
        </p:txBody>
      </p:sp>
      <p:sp>
        <p:nvSpPr>
          <p:cNvPr id="4" name="任意形状 86"/>
          <p:cNvSpPr/>
          <p:nvPr/>
        </p:nvSpPr>
        <p:spPr>
          <a:xfrm>
            <a:off x="7777837" y="4155682"/>
            <a:ext cx="1277562" cy="1023726"/>
          </a:xfrm>
          <a:custGeom>
            <a:avLst/>
            <a:gdLst>
              <a:gd name="connsiteX0" fmla="*/ 0 w 1205550"/>
              <a:gd name="connsiteY0" fmla="*/ 0 h 1085942"/>
              <a:gd name="connsiteX1" fmla="*/ 165648 w 1205550"/>
              <a:gd name="connsiteY1" fmla="*/ 27609 h 1085942"/>
              <a:gd name="connsiteX2" fmla="*/ 211661 w 1205550"/>
              <a:gd name="connsiteY2" fmla="*/ 55218 h 1085942"/>
              <a:gd name="connsiteX3" fmla="*/ 294485 w 1205550"/>
              <a:gd name="connsiteY3" fmla="*/ 119638 h 1085942"/>
              <a:gd name="connsiteX4" fmla="*/ 368107 w 1205550"/>
              <a:gd name="connsiteY4" fmla="*/ 230073 h 1085942"/>
              <a:gd name="connsiteX5" fmla="*/ 395715 w 1205550"/>
              <a:gd name="connsiteY5" fmla="*/ 349710 h 1085942"/>
              <a:gd name="connsiteX6" fmla="*/ 368107 w 1205550"/>
              <a:gd name="connsiteY6" fmla="*/ 487754 h 1085942"/>
              <a:gd name="connsiteX7" fmla="*/ 349701 w 1205550"/>
              <a:gd name="connsiteY7" fmla="*/ 506160 h 1085942"/>
              <a:gd name="connsiteX8" fmla="*/ 322093 w 1205550"/>
              <a:gd name="connsiteY8" fmla="*/ 515363 h 1085942"/>
              <a:gd name="connsiteX9" fmla="*/ 294485 w 1205550"/>
              <a:gd name="connsiteY9" fmla="*/ 506160 h 1085942"/>
              <a:gd name="connsiteX10" fmla="*/ 257675 w 1205550"/>
              <a:gd name="connsiteY10" fmla="*/ 404928 h 1085942"/>
              <a:gd name="connsiteX11" fmla="*/ 266877 w 1205550"/>
              <a:gd name="connsiteY11" fmla="*/ 358913 h 1085942"/>
              <a:gd name="connsiteX12" fmla="*/ 377309 w 1205550"/>
              <a:gd name="connsiteY12" fmla="*/ 312899 h 1085942"/>
              <a:gd name="connsiteX13" fmla="*/ 450931 w 1205550"/>
              <a:gd name="connsiteY13" fmla="*/ 322102 h 1085942"/>
              <a:gd name="connsiteX14" fmla="*/ 736214 w 1205550"/>
              <a:gd name="connsiteY14" fmla="*/ 441739 h 1085942"/>
              <a:gd name="connsiteX15" fmla="*/ 1058307 w 1205550"/>
              <a:gd name="connsiteY15" fmla="*/ 662609 h 1085942"/>
              <a:gd name="connsiteX16" fmla="*/ 1122726 w 1205550"/>
              <a:gd name="connsiteY16" fmla="*/ 745435 h 1085942"/>
              <a:gd name="connsiteX17" fmla="*/ 1141131 w 1205550"/>
              <a:gd name="connsiteY17" fmla="*/ 791450 h 1085942"/>
              <a:gd name="connsiteX18" fmla="*/ 1187144 w 1205550"/>
              <a:gd name="connsiteY18" fmla="*/ 938696 h 1085942"/>
              <a:gd name="connsiteX19" fmla="*/ 1196347 w 1205550"/>
              <a:gd name="connsiteY19" fmla="*/ 984710 h 1085942"/>
              <a:gd name="connsiteX20" fmla="*/ 1205550 w 1205550"/>
              <a:gd name="connsiteY20" fmla="*/ 1021522 h 1085942"/>
              <a:gd name="connsiteX21" fmla="*/ 1196347 w 1205550"/>
              <a:gd name="connsiteY21" fmla="*/ 1085942 h 108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5550" h="1085942">
                <a:moveTo>
                  <a:pt x="0" y="0"/>
                </a:moveTo>
                <a:cubicBezTo>
                  <a:pt x="55216" y="9203"/>
                  <a:pt x="111483" y="13479"/>
                  <a:pt x="165648" y="27609"/>
                </a:cubicBezTo>
                <a:cubicBezTo>
                  <a:pt x="182956" y="32124"/>
                  <a:pt x="197106" y="44821"/>
                  <a:pt x="211661" y="55218"/>
                </a:cubicBezTo>
                <a:cubicBezTo>
                  <a:pt x="240122" y="75548"/>
                  <a:pt x="269754" y="94906"/>
                  <a:pt x="294485" y="119638"/>
                </a:cubicBezTo>
                <a:cubicBezTo>
                  <a:pt x="315061" y="140214"/>
                  <a:pt x="355156" y="194456"/>
                  <a:pt x="368107" y="230073"/>
                </a:cubicBezTo>
                <a:cubicBezTo>
                  <a:pt x="386207" y="279848"/>
                  <a:pt x="387378" y="299691"/>
                  <a:pt x="395715" y="349710"/>
                </a:cubicBezTo>
                <a:cubicBezTo>
                  <a:pt x="388615" y="434910"/>
                  <a:pt x="406097" y="440266"/>
                  <a:pt x="368107" y="487754"/>
                </a:cubicBezTo>
                <a:cubicBezTo>
                  <a:pt x="362687" y="494529"/>
                  <a:pt x="357141" y="501696"/>
                  <a:pt x="349701" y="506160"/>
                </a:cubicBezTo>
                <a:cubicBezTo>
                  <a:pt x="341383" y="511151"/>
                  <a:pt x="331296" y="512295"/>
                  <a:pt x="322093" y="515363"/>
                </a:cubicBezTo>
                <a:cubicBezTo>
                  <a:pt x="312890" y="512295"/>
                  <a:pt x="300305" y="513920"/>
                  <a:pt x="294485" y="506160"/>
                </a:cubicBezTo>
                <a:cubicBezTo>
                  <a:pt x="274115" y="478999"/>
                  <a:pt x="265927" y="437938"/>
                  <a:pt x="257675" y="404928"/>
                </a:cubicBezTo>
                <a:cubicBezTo>
                  <a:pt x="260742" y="389590"/>
                  <a:pt x="256485" y="370604"/>
                  <a:pt x="266877" y="358913"/>
                </a:cubicBezTo>
                <a:cubicBezTo>
                  <a:pt x="298196" y="323678"/>
                  <a:pt x="336568" y="321048"/>
                  <a:pt x="377309" y="312899"/>
                </a:cubicBezTo>
                <a:cubicBezTo>
                  <a:pt x="401850" y="315967"/>
                  <a:pt x="426788" y="316737"/>
                  <a:pt x="450931" y="322102"/>
                </a:cubicBezTo>
                <a:cubicBezTo>
                  <a:pt x="551343" y="344416"/>
                  <a:pt x="647615" y="393411"/>
                  <a:pt x="736214" y="441739"/>
                </a:cubicBezTo>
                <a:cubicBezTo>
                  <a:pt x="843760" y="500402"/>
                  <a:pt x="968568" y="572868"/>
                  <a:pt x="1058307" y="662609"/>
                </a:cubicBezTo>
                <a:cubicBezTo>
                  <a:pt x="1083039" y="687341"/>
                  <a:pt x="1103813" y="716014"/>
                  <a:pt x="1122726" y="745435"/>
                </a:cubicBezTo>
                <a:cubicBezTo>
                  <a:pt x="1131659" y="759331"/>
                  <a:pt x="1135575" y="775893"/>
                  <a:pt x="1141131" y="791450"/>
                </a:cubicBezTo>
                <a:cubicBezTo>
                  <a:pt x="1155691" y="832219"/>
                  <a:pt x="1176177" y="894826"/>
                  <a:pt x="1187144" y="938696"/>
                </a:cubicBezTo>
                <a:cubicBezTo>
                  <a:pt x="1190938" y="953871"/>
                  <a:pt x="1192954" y="969441"/>
                  <a:pt x="1196347" y="984710"/>
                </a:cubicBezTo>
                <a:cubicBezTo>
                  <a:pt x="1199091" y="997057"/>
                  <a:pt x="1202482" y="1009251"/>
                  <a:pt x="1205550" y="1021522"/>
                </a:cubicBezTo>
                <a:lnTo>
                  <a:pt x="1196347" y="1085942"/>
                </a:lnTo>
              </a:path>
            </a:pathLst>
          </a:custGeom>
          <a:ln>
            <a:solidFill>
              <a:srgbClr val="7F7F7F"/>
            </a:solidFill>
            <a:prstDash val="sysDash"/>
          </a:ln>
        </p:spPr>
        <p:style>
          <a:lnRef idx="2">
            <a:schemeClr val="accent1"/>
          </a:lnRef>
          <a:fillRef idx="0">
            <a:schemeClr val="accent1"/>
          </a:fillRef>
          <a:effectRef idx="1">
            <a:schemeClr val="accent1"/>
          </a:effectRef>
          <a:fontRef idx="minor">
            <a:schemeClr val="tx1"/>
          </a:fontRef>
        </p:style>
        <p:txBody>
          <a:bodyPr lIns="91438" tIns="45719" rIns="91438" bIns="45719" rtlCol="0" anchor="ctr"/>
          <a:lstStyle/>
          <a:p>
            <a:pPr algn="ctr"/>
            <a:endParaRPr kumimoji="1" lang="zh-CN" altLang="en-US"/>
          </a:p>
        </p:txBody>
      </p:sp>
      <p:sp>
        <p:nvSpPr>
          <p:cNvPr id="5" name="任意形状 87"/>
          <p:cNvSpPr/>
          <p:nvPr/>
        </p:nvSpPr>
        <p:spPr>
          <a:xfrm>
            <a:off x="10473056" y="4099641"/>
            <a:ext cx="635379" cy="956664"/>
          </a:xfrm>
          <a:custGeom>
            <a:avLst/>
            <a:gdLst>
              <a:gd name="connsiteX0" fmla="*/ 607376 w 717808"/>
              <a:gd name="connsiteY0" fmla="*/ 0 h 1490869"/>
              <a:gd name="connsiteX1" fmla="*/ 634984 w 717808"/>
              <a:gd name="connsiteY1" fmla="*/ 64420 h 1490869"/>
              <a:gd name="connsiteX2" fmla="*/ 680997 w 717808"/>
              <a:gd name="connsiteY2" fmla="*/ 174855 h 1490869"/>
              <a:gd name="connsiteX3" fmla="*/ 717808 w 717808"/>
              <a:gd name="connsiteY3" fmla="*/ 395725 h 1490869"/>
              <a:gd name="connsiteX4" fmla="*/ 671794 w 717808"/>
              <a:gd name="connsiteY4" fmla="*/ 552174 h 1490869"/>
              <a:gd name="connsiteX5" fmla="*/ 616578 w 717808"/>
              <a:gd name="connsiteY5" fmla="*/ 588985 h 1490869"/>
              <a:gd name="connsiteX6" fmla="*/ 450930 w 717808"/>
              <a:gd name="connsiteY6" fmla="*/ 662609 h 1490869"/>
              <a:gd name="connsiteX7" fmla="*/ 276080 w 717808"/>
              <a:gd name="connsiteY7" fmla="*/ 690217 h 1490869"/>
              <a:gd name="connsiteX8" fmla="*/ 230066 w 717808"/>
              <a:gd name="connsiteY8" fmla="*/ 681014 h 1490869"/>
              <a:gd name="connsiteX9" fmla="*/ 239269 w 717808"/>
              <a:gd name="connsiteY9" fmla="*/ 533768 h 1490869"/>
              <a:gd name="connsiteX10" fmla="*/ 312890 w 717808"/>
              <a:gd name="connsiteY10" fmla="*/ 441739 h 1490869"/>
              <a:gd name="connsiteX11" fmla="*/ 368106 w 717808"/>
              <a:gd name="connsiteY11" fmla="*/ 395725 h 1490869"/>
              <a:gd name="connsiteX12" fmla="*/ 404917 w 717808"/>
              <a:gd name="connsiteY12" fmla="*/ 386522 h 1490869"/>
              <a:gd name="connsiteX13" fmla="*/ 515349 w 717808"/>
              <a:gd name="connsiteY13" fmla="*/ 478551 h 1490869"/>
              <a:gd name="connsiteX14" fmla="*/ 607376 w 717808"/>
              <a:gd name="connsiteY14" fmla="*/ 644203 h 1490869"/>
              <a:gd name="connsiteX15" fmla="*/ 644186 w 717808"/>
              <a:gd name="connsiteY15" fmla="*/ 782246 h 1490869"/>
              <a:gd name="connsiteX16" fmla="*/ 616578 w 717808"/>
              <a:gd name="connsiteY16" fmla="*/ 947898 h 1490869"/>
              <a:gd name="connsiteX17" fmla="*/ 450930 w 717808"/>
              <a:gd name="connsiteY17" fmla="*/ 1168768 h 1490869"/>
              <a:gd name="connsiteX18" fmla="*/ 285282 w 717808"/>
              <a:gd name="connsiteY18" fmla="*/ 1334420 h 1490869"/>
              <a:gd name="connsiteX19" fmla="*/ 27608 w 717808"/>
              <a:gd name="connsiteY19" fmla="*/ 1490869 h 1490869"/>
              <a:gd name="connsiteX20" fmla="*/ 0 w 717808"/>
              <a:gd name="connsiteY20" fmla="*/ 1490869 h 14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808" h="1490869">
                <a:moveTo>
                  <a:pt x="607376" y="0"/>
                </a:moveTo>
                <a:cubicBezTo>
                  <a:pt x="616579" y="21473"/>
                  <a:pt x="625317" y="43152"/>
                  <a:pt x="634984" y="64420"/>
                </a:cubicBezTo>
                <a:cubicBezTo>
                  <a:pt x="655884" y="110403"/>
                  <a:pt x="666197" y="115654"/>
                  <a:pt x="680997" y="174855"/>
                </a:cubicBezTo>
                <a:cubicBezTo>
                  <a:pt x="702440" y="260630"/>
                  <a:pt x="707722" y="315033"/>
                  <a:pt x="717808" y="395725"/>
                </a:cubicBezTo>
                <a:cubicBezTo>
                  <a:pt x="702470" y="447875"/>
                  <a:pt x="697016" y="504021"/>
                  <a:pt x="671794" y="552174"/>
                </a:cubicBezTo>
                <a:cubicBezTo>
                  <a:pt x="661530" y="571769"/>
                  <a:pt x="635417" y="577391"/>
                  <a:pt x="616578" y="588985"/>
                </a:cubicBezTo>
                <a:cubicBezTo>
                  <a:pt x="555993" y="626269"/>
                  <a:pt x="524580" y="642522"/>
                  <a:pt x="450930" y="662609"/>
                </a:cubicBezTo>
                <a:cubicBezTo>
                  <a:pt x="402644" y="675778"/>
                  <a:pt x="328009" y="683726"/>
                  <a:pt x="276080" y="690217"/>
                </a:cubicBezTo>
                <a:cubicBezTo>
                  <a:pt x="260742" y="687149"/>
                  <a:pt x="243647" y="688775"/>
                  <a:pt x="230066" y="681014"/>
                </a:cubicBezTo>
                <a:cubicBezTo>
                  <a:pt x="181307" y="653152"/>
                  <a:pt x="237488" y="539110"/>
                  <a:pt x="239269" y="533768"/>
                </a:cubicBezTo>
                <a:cubicBezTo>
                  <a:pt x="251211" y="497940"/>
                  <a:pt x="286760" y="465494"/>
                  <a:pt x="312890" y="441739"/>
                </a:cubicBezTo>
                <a:cubicBezTo>
                  <a:pt x="330618" y="425623"/>
                  <a:pt x="347562" y="408052"/>
                  <a:pt x="368106" y="395725"/>
                </a:cubicBezTo>
                <a:cubicBezTo>
                  <a:pt x="378952" y="389218"/>
                  <a:pt x="392647" y="389590"/>
                  <a:pt x="404917" y="386522"/>
                </a:cubicBezTo>
                <a:cubicBezTo>
                  <a:pt x="479688" y="411445"/>
                  <a:pt x="463588" y="394438"/>
                  <a:pt x="515349" y="478551"/>
                </a:cubicBezTo>
                <a:cubicBezTo>
                  <a:pt x="548454" y="532347"/>
                  <a:pt x="607376" y="644203"/>
                  <a:pt x="607376" y="644203"/>
                </a:cubicBezTo>
                <a:cubicBezTo>
                  <a:pt x="619646" y="690217"/>
                  <a:pt x="642744" y="734646"/>
                  <a:pt x="644186" y="782246"/>
                </a:cubicBezTo>
                <a:cubicBezTo>
                  <a:pt x="645881" y="838199"/>
                  <a:pt x="635849" y="895341"/>
                  <a:pt x="616578" y="947898"/>
                </a:cubicBezTo>
                <a:cubicBezTo>
                  <a:pt x="599271" y="995100"/>
                  <a:pt x="481499" y="1136015"/>
                  <a:pt x="450930" y="1168768"/>
                </a:cubicBezTo>
                <a:cubicBezTo>
                  <a:pt x="397650" y="1225855"/>
                  <a:pt x="343835" y="1282754"/>
                  <a:pt x="285282" y="1334420"/>
                </a:cubicBezTo>
                <a:cubicBezTo>
                  <a:pt x="254379" y="1361688"/>
                  <a:pt x="98316" y="1490869"/>
                  <a:pt x="27608" y="1490869"/>
                </a:cubicBezTo>
                <a:lnTo>
                  <a:pt x="0" y="1490869"/>
                </a:lnTo>
              </a:path>
            </a:pathLst>
          </a:custGeom>
          <a:ln>
            <a:solidFill>
              <a:srgbClr val="7F7F7F"/>
            </a:solidFill>
            <a:prstDash val="sysDash"/>
          </a:ln>
        </p:spPr>
        <p:style>
          <a:lnRef idx="2">
            <a:schemeClr val="accent1"/>
          </a:lnRef>
          <a:fillRef idx="0">
            <a:schemeClr val="accent1"/>
          </a:fillRef>
          <a:effectRef idx="1">
            <a:schemeClr val="accent1"/>
          </a:effectRef>
          <a:fontRef idx="minor">
            <a:schemeClr val="tx1"/>
          </a:fontRef>
        </p:style>
        <p:txBody>
          <a:bodyPr lIns="91438" tIns="45719" rIns="91438" bIns="45719" rtlCol="0" anchor="ctr"/>
          <a:lstStyle/>
          <a:p>
            <a:pPr algn="ctr"/>
            <a:endParaRPr kumimoji="1" lang="zh-CN" altLang="en-US"/>
          </a:p>
        </p:txBody>
      </p:sp>
      <p:sp>
        <p:nvSpPr>
          <p:cNvPr id="6" name="任意形状 88"/>
          <p:cNvSpPr/>
          <p:nvPr/>
        </p:nvSpPr>
        <p:spPr>
          <a:xfrm>
            <a:off x="9272307" y="4036353"/>
            <a:ext cx="285124" cy="1033434"/>
          </a:xfrm>
          <a:custGeom>
            <a:avLst/>
            <a:gdLst>
              <a:gd name="connsiteX0" fmla="*/ 46013 w 322113"/>
              <a:gd name="connsiteY0" fmla="*/ 0 h 1610508"/>
              <a:gd name="connsiteX1" fmla="*/ 18405 w 322113"/>
              <a:gd name="connsiteY1" fmla="*/ 174856 h 1610508"/>
              <a:gd name="connsiteX2" fmla="*/ 0 w 322113"/>
              <a:gd name="connsiteY2" fmla="*/ 349711 h 1610508"/>
              <a:gd name="connsiteX3" fmla="*/ 18405 w 322113"/>
              <a:gd name="connsiteY3" fmla="*/ 754638 h 1610508"/>
              <a:gd name="connsiteX4" fmla="*/ 36810 w 322113"/>
              <a:gd name="connsiteY4" fmla="*/ 782247 h 1610508"/>
              <a:gd name="connsiteX5" fmla="*/ 82824 w 322113"/>
              <a:gd name="connsiteY5" fmla="*/ 809856 h 1610508"/>
              <a:gd name="connsiteX6" fmla="*/ 147242 w 322113"/>
              <a:gd name="connsiteY6" fmla="*/ 800653 h 1610508"/>
              <a:gd name="connsiteX7" fmla="*/ 174850 w 322113"/>
              <a:gd name="connsiteY7" fmla="*/ 727029 h 1610508"/>
              <a:gd name="connsiteX8" fmla="*/ 165648 w 322113"/>
              <a:gd name="connsiteY8" fmla="*/ 598189 h 1610508"/>
              <a:gd name="connsiteX9" fmla="*/ 128837 w 322113"/>
              <a:gd name="connsiteY9" fmla="*/ 625798 h 1610508"/>
              <a:gd name="connsiteX10" fmla="*/ 110432 w 322113"/>
              <a:gd name="connsiteY10" fmla="*/ 662609 h 1610508"/>
              <a:gd name="connsiteX11" fmla="*/ 73621 w 322113"/>
              <a:gd name="connsiteY11" fmla="*/ 745435 h 1610508"/>
              <a:gd name="connsiteX12" fmla="*/ 55216 w 322113"/>
              <a:gd name="connsiteY12" fmla="*/ 947899 h 1610508"/>
              <a:gd name="connsiteX13" fmla="*/ 73621 w 322113"/>
              <a:gd name="connsiteY13" fmla="*/ 1049131 h 1610508"/>
              <a:gd name="connsiteX14" fmla="*/ 119634 w 322113"/>
              <a:gd name="connsiteY14" fmla="*/ 1196377 h 1610508"/>
              <a:gd name="connsiteX15" fmla="*/ 138040 w 322113"/>
              <a:gd name="connsiteY15" fmla="*/ 1233189 h 1610508"/>
              <a:gd name="connsiteX16" fmla="*/ 174850 w 322113"/>
              <a:gd name="connsiteY16" fmla="*/ 1334421 h 1610508"/>
              <a:gd name="connsiteX17" fmla="*/ 211661 w 322113"/>
              <a:gd name="connsiteY17" fmla="*/ 1408044 h 1610508"/>
              <a:gd name="connsiteX18" fmla="*/ 220864 w 322113"/>
              <a:gd name="connsiteY18" fmla="*/ 1435653 h 1610508"/>
              <a:gd name="connsiteX19" fmla="*/ 248472 w 322113"/>
              <a:gd name="connsiteY19" fmla="*/ 1472464 h 1610508"/>
              <a:gd name="connsiteX20" fmla="*/ 294485 w 322113"/>
              <a:gd name="connsiteY20" fmla="*/ 1536885 h 1610508"/>
              <a:gd name="connsiteX21" fmla="*/ 303688 w 322113"/>
              <a:gd name="connsiteY21" fmla="*/ 1564493 h 1610508"/>
              <a:gd name="connsiteX22" fmla="*/ 322093 w 322113"/>
              <a:gd name="connsiteY22" fmla="*/ 1610508 h 161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2113" h="1610508">
                <a:moveTo>
                  <a:pt x="46013" y="0"/>
                </a:moveTo>
                <a:cubicBezTo>
                  <a:pt x="23376" y="249005"/>
                  <a:pt x="53347" y="-23155"/>
                  <a:pt x="18405" y="174856"/>
                </a:cubicBezTo>
                <a:cubicBezTo>
                  <a:pt x="15493" y="191358"/>
                  <a:pt x="1206" y="337655"/>
                  <a:pt x="0" y="349711"/>
                </a:cubicBezTo>
                <a:cubicBezTo>
                  <a:pt x="6135" y="484687"/>
                  <a:pt x="6948" y="620010"/>
                  <a:pt x="18405" y="754638"/>
                </a:cubicBezTo>
                <a:cubicBezTo>
                  <a:pt x="19343" y="765659"/>
                  <a:pt x="28412" y="775049"/>
                  <a:pt x="36810" y="782247"/>
                </a:cubicBezTo>
                <a:cubicBezTo>
                  <a:pt x="50391" y="793888"/>
                  <a:pt x="67486" y="800653"/>
                  <a:pt x="82824" y="809856"/>
                </a:cubicBezTo>
                <a:cubicBezTo>
                  <a:pt x="104297" y="806788"/>
                  <a:pt x="129194" y="812685"/>
                  <a:pt x="147242" y="800653"/>
                </a:cubicBezTo>
                <a:cubicBezTo>
                  <a:pt x="151961" y="797507"/>
                  <a:pt x="170577" y="739848"/>
                  <a:pt x="174850" y="727029"/>
                </a:cubicBezTo>
                <a:cubicBezTo>
                  <a:pt x="171783" y="684082"/>
                  <a:pt x="183464" y="637386"/>
                  <a:pt x="165648" y="598189"/>
                </a:cubicBezTo>
                <a:cubicBezTo>
                  <a:pt x="159301" y="584226"/>
                  <a:pt x="138819" y="614152"/>
                  <a:pt x="128837" y="625798"/>
                </a:cubicBezTo>
                <a:cubicBezTo>
                  <a:pt x="119909" y="636214"/>
                  <a:pt x="116181" y="650153"/>
                  <a:pt x="110432" y="662609"/>
                </a:cubicBezTo>
                <a:cubicBezTo>
                  <a:pt x="97771" y="690041"/>
                  <a:pt x="85891" y="717826"/>
                  <a:pt x="73621" y="745435"/>
                </a:cubicBezTo>
                <a:cubicBezTo>
                  <a:pt x="64117" y="811962"/>
                  <a:pt x="52635" y="880793"/>
                  <a:pt x="55216" y="947899"/>
                </a:cubicBezTo>
                <a:cubicBezTo>
                  <a:pt x="56534" y="982171"/>
                  <a:pt x="66895" y="1015500"/>
                  <a:pt x="73621" y="1049131"/>
                </a:cubicBezTo>
                <a:cubicBezTo>
                  <a:pt x="81595" y="1089001"/>
                  <a:pt x="111468" y="1180045"/>
                  <a:pt x="119634" y="1196377"/>
                </a:cubicBezTo>
                <a:cubicBezTo>
                  <a:pt x="125769" y="1208648"/>
                  <a:pt x="132945" y="1220451"/>
                  <a:pt x="138040" y="1233189"/>
                </a:cubicBezTo>
                <a:cubicBezTo>
                  <a:pt x="167033" y="1305673"/>
                  <a:pt x="144672" y="1269034"/>
                  <a:pt x="174850" y="1334421"/>
                </a:cubicBezTo>
                <a:cubicBezTo>
                  <a:pt x="186348" y="1359333"/>
                  <a:pt x="202984" y="1382014"/>
                  <a:pt x="211661" y="1408044"/>
                </a:cubicBezTo>
                <a:cubicBezTo>
                  <a:pt x="214729" y="1417247"/>
                  <a:pt x="216051" y="1427230"/>
                  <a:pt x="220864" y="1435653"/>
                </a:cubicBezTo>
                <a:cubicBezTo>
                  <a:pt x="228474" y="1448970"/>
                  <a:pt x="240343" y="1459457"/>
                  <a:pt x="248472" y="1472464"/>
                </a:cubicBezTo>
                <a:cubicBezTo>
                  <a:pt x="288849" y="1537070"/>
                  <a:pt x="241853" y="1484251"/>
                  <a:pt x="294485" y="1536885"/>
                </a:cubicBezTo>
                <a:cubicBezTo>
                  <a:pt x="297553" y="1546088"/>
                  <a:pt x="299867" y="1555577"/>
                  <a:pt x="303688" y="1564493"/>
                </a:cubicBezTo>
                <a:cubicBezTo>
                  <a:pt x="323465" y="1610640"/>
                  <a:pt x="322093" y="1586112"/>
                  <a:pt x="322093" y="1610508"/>
                </a:cubicBezTo>
              </a:path>
            </a:pathLst>
          </a:custGeom>
          <a:ln>
            <a:solidFill>
              <a:srgbClr val="7F7F7F"/>
            </a:solidFill>
            <a:prstDash val="sysDash"/>
          </a:ln>
        </p:spPr>
        <p:style>
          <a:lnRef idx="2">
            <a:schemeClr val="accent1"/>
          </a:lnRef>
          <a:fillRef idx="0">
            <a:schemeClr val="accent1"/>
          </a:fillRef>
          <a:effectRef idx="1">
            <a:schemeClr val="accent1"/>
          </a:effectRef>
          <a:fontRef idx="minor">
            <a:schemeClr val="tx1"/>
          </a:fontRef>
        </p:style>
        <p:txBody>
          <a:bodyPr lIns="91438" tIns="45719" rIns="91438" bIns="45719" rtlCol="0" anchor="ctr"/>
          <a:lstStyle/>
          <a:p>
            <a:pPr algn="ctr"/>
            <a:endParaRPr kumimoji="1" lang="zh-CN" altLang="en-US"/>
          </a:p>
        </p:txBody>
      </p:sp>
      <p:sp>
        <p:nvSpPr>
          <p:cNvPr id="13" name="矩形 12"/>
          <p:cNvSpPr/>
          <p:nvPr/>
        </p:nvSpPr>
        <p:spPr>
          <a:xfrm rot="21288071">
            <a:off x="8215245" y="5276118"/>
            <a:ext cx="2156037" cy="472747"/>
          </a:xfrm>
          <a:prstGeom prst="rect">
            <a:avLst/>
          </a:prstGeom>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ln>
            <a:noFill/>
          </a:ln>
          <a:effectLst>
            <a:outerShdw blurRad="533400" dist="546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127210"/>
                </a:solidFill>
              </a:ln>
            </a:endParaRPr>
          </a:p>
        </p:txBody>
      </p:sp>
      <p:grpSp>
        <p:nvGrpSpPr>
          <p:cNvPr id="17" name="组合 16"/>
          <p:cNvGrpSpPr/>
          <p:nvPr/>
        </p:nvGrpSpPr>
        <p:grpSpPr>
          <a:xfrm>
            <a:off x="1076465" y="2564904"/>
            <a:ext cx="2570469" cy="1076293"/>
            <a:chOff x="1076465" y="2732150"/>
            <a:chExt cx="2570469" cy="1076293"/>
          </a:xfrm>
          <a:solidFill>
            <a:schemeClr val="accent5">
              <a:lumMod val="50000"/>
            </a:schemeClr>
          </a:solidFill>
        </p:grpSpPr>
        <p:grpSp>
          <p:nvGrpSpPr>
            <p:cNvPr id="18" name="组合 17"/>
            <p:cNvGrpSpPr/>
            <p:nvPr/>
          </p:nvGrpSpPr>
          <p:grpSpPr>
            <a:xfrm>
              <a:off x="1076465" y="2732150"/>
              <a:ext cx="777672" cy="1076293"/>
              <a:chOff x="4135438" y="709613"/>
              <a:chExt cx="3927475" cy="5435600"/>
            </a:xfrm>
            <a:grpFill/>
          </p:grpSpPr>
          <p:sp>
            <p:nvSpPr>
              <p:cNvPr id="20" name="Freeform 188"/>
              <p:cNvSpPr/>
              <p:nvPr/>
            </p:nvSpPr>
            <p:spPr bwMode="auto">
              <a:xfrm>
                <a:off x="6167438" y="4014788"/>
                <a:ext cx="1895475" cy="2130425"/>
              </a:xfrm>
              <a:custGeom>
                <a:avLst/>
                <a:gdLst>
                  <a:gd name="T0" fmla="*/ 504 w 504"/>
                  <a:gd name="T1" fmla="*/ 227 h 567"/>
                  <a:gd name="T2" fmla="*/ 504 w 504"/>
                  <a:gd name="T3" fmla="*/ 567 h 567"/>
                  <a:gd name="T4" fmla="*/ 37 w 504"/>
                  <a:gd name="T5" fmla="*/ 567 h 567"/>
                  <a:gd name="T6" fmla="*/ 92 w 504"/>
                  <a:gd name="T7" fmla="*/ 482 h 567"/>
                  <a:gd name="T8" fmla="*/ 0 w 504"/>
                  <a:gd name="T9" fmla="*/ 150 h 567"/>
                  <a:gd name="T10" fmla="*/ 220 w 504"/>
                  <a:gd name="T11" fmla="*/ 0 h 567"/>
                  <a:gd name="T12" fmla="*/ 504 w 504"/>
                  <a:gd name="T13" fmla="*/ 227 h 567"/>
                </a:gdLst>
                <a:ahLst/>
                <a:cxnLst>
                  <a:cxn ang="0">
                    <a:pos x="T0" y="T1"/>
                  </a:cxn>
                  <a:cxn ang="0">
                    <a:pos x="T2" y="T3"/>
                  </a:cxn>
                  <a:cxn ang="0">
                    <a:pos x="T4" y="T5"/>
                  </a:cxn>
                  <a:cxn ang="0">
                    <a:pos x="T6" y="T7"/>
                  </a:cxn>
                  <a:cxn ang="0">
                    <a:pos x="T8" y="T9"/>
                  </a:cxn>
                  <a:cxn ang="0">
                    <a:pos x="T10" y="T11"/>
                  </a:cxn>
                  <a:cxn ang="0">
                    <a:pos x="T12" y="T13"/>
                  </a:cxn>
                </a:cxnLst>
                <a:rect l="0" t="0" r="r" b="b"/>
                <a:pathLst>
                  <a:path w="504" h="567">
                    <a:moveTo>
                      <a:pt x="504" y="227"/>
                    </a:moveTo>
                    <a:cubicBezTo>
                      <a:pt x="504" y="457"/>
                      <a:pt x="504" y="567"/>
                      <a:pt x="504" y="567"/>
                    </a:cubicBezTo>
                    <a:cubicBezTo>
                      <a:pt x="37" y="567"/>
                      <a:pt x="37" y="567"/>
                      <a:pt x="37" y="567"/>
                    </a:cubicBezTo>
                    <a:cubicBezTo>
                      <a:pt x="92" y="482"/>
                      <a:pt x="92" y="482"/>
                      <a:pt x="92" y="482"/>
                    </a:cubicBezTo>
                    <a:cubicBezTo>
                      <a:pt x="0" y="150"/>
                      <a:pt x="0" y="150"/>
                      <a:pt x="0" y="150"/>
                    </a:cubicBezTo>
                    <a:cubicBezTo>
                      <a:pt x="98" y="144"/>
                      <a:pt x="180" y="84"/>
                      <a:pt x="220" y="0"/>
                    </a:cubicBezTo>
                    <a:cubicBezTo>
                      <a:pt x="358" y="38"/>
                      <a:pt x="504" y="106"/>
                      <a:pt x="504" y="2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189"/>
              <p:cNvSpPr/>
              <p:nvPr/>
            </p:nvSpPr>
            <p:spPr bwMode="auto">
              <a:xfrm>
                <a:off x="7559676" y="2328863"/>
                <a:ext cx="450850" cy="209550"/>
              </a:xfrm>
              <a:custGeom>
                <a:avLst/>
                <a:gdLst>
                  <a:gd name="T0" fmla="*/ 92 w 120"/>
                  <a:gd name="T1" fmla="*/ 0 h 56"/>
                  <a:gd name="T2" fmla="*/ 120 w 120"/>
                  <a:gd name="T3" fmla="*/ 28 h 56"/>
                  <a:gd name="T4" fmla="*/ 92 w 120"/>
                  <a:gd name="T5" fmla="*/ 56 h 56"/>
                  <a:gd name="T6" fmla="*/ 28 w 120"/>
                  <a:gd name="T7" fmla="*/ 56 h 56"/>
                  <a:gd name="T8" fmla="*/ 0 w 120"/>
                  <a:gd name="T9" fmla="*/ 28 h 56"/>
                  <a:gd name="T10" fmla="*/ 8 w 120"/>
                  <a:gd name="T11" fmla="*/ 8 h 56"/>
                  <a:gd name="T12" fmla="*/ 28 w 120"/>
                  <a:gd name="T13" fmla="*/ 0 h 56"/>
                  <a:gd name="T14" fmla="*/ 92 w 12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56">
                    <a:moveTo>
                      <a:pt x="92" y="0"/>
                    </a:moveTo>
                    <a:cubicBezTo>
                      <a:pt x="107" y="0"/>
                      <a:pt x="120" y="12"/>
                      <a:pt x="120" y="28"/>
                    </a:cubicBezTo>
                    <a:cubicBezTo>
                      <a:pt x="120" y="43"/>
                      <a:pt x="107" y="56"/>
                      <a:pt x="92" y="56"/>
                    </a:cubicBezTo>
                    <a:cubicBezTo>
                      <a:pt x="28" y="56"/>
                      <a:pt x="28" y="56"/>
                      <a:pt x="28" y="56"/>
                    </a:cubicBezTo>
                    <a:cubicBezTo>
                      <a:pt x="12" y="56"/>
                      <a:pt x="0" y="43"/>
                      <a:pt x="0" y="28"/>
                    </a:cubicBezTo>
                    <a:cubicBezTo>
                      <a:pt x="0" y="20"/>
                      <a:pt x="3" y="13"/>
                      <a:pt x="8" y="8"/>
                    </a:cubicBezTo>
                    <a:cubicBezTo>
                      <a:pt x="13" y="3"/>
                      <a:pt x="20" y="0"/>
                      <a:pt x="28" y="0"/>
                    </a:cubicBezTo>
                    <a:lnTo>
                      <a:pt x="9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190"/>
              <p:cNvSpPr/>
              <p:nvPr/>
            </p:nvSpPr>
            <p:spPr bwMode="auto">
              <a:xfrm>
                <a:off x="7153276" y="1246188"/>
                <a:ext cx="390525" cy="398463"/>
              </a:xfrm>
              <a:custGeom>
                <a:avLst/>
                <a:gdLst>
                  <a:gd name="T0" fmla="*/ 93 w 104"/>
                  <a:gd name="T1" fmla="*/ 11 h 106"/>
                  <a:gd name="T2" fmla="*/ 93 w 104"/>
                  <a:gd name="T3" fmla="*/ 50 h 106"/>
                  <a:gd name="T4" fmla="*/ 48 w 104"/>
                  <a:gd name="T5" fmla="*/ 95 h 106"/>
                  <a:gd name="T6" fmla="*/ 9 w 104"/>
                  <a:gd name="T7" fmla="*/ 95 h 106"/>
                  <a:gd name="T8" fmla="*/ 0 w 104"/>
                  <a:gd name="T9" fmla="*/ 76 h 106"/>
                  <a:gd name="T10" fmla="*/ 9 w 104"/>
                  <a:gd name="T11" fmla="*/ 56 h 106"/>
                  <a:gd name="T12" fmla="*/ 54 w 104"/>
                  <a:gd name="T13" fmla="*/ 11 h 106"/>
                  <a:gd name="T14" fmla="*/ 93 w 104"/>
                  <a:gd name="T15" fmla="*/ 11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6">
                    <a:moveTo>
                      <a:pt x="93" y="11"/>
                    </a:moveTo>
                    <a:cubicBezTo>
                      <a:pt x="104" y="22"/>
                      <a:pt x="104" y="39"/>
                      <a:pt x="93" y="50"/>
                    </a:cubicBezTo>
                    <a:cubicBezTo>
                      <a:pt x="48" y="95"/>
                      <a:pt x="48" y="95"/>
                      <a:pt x="48" y="95"/>
                    </a:cubicBezTo>
                    <a:cubicBezTo>
                      <a:pt x="37" y="106"/>
                      <a:pt x="19" y="106"/>
                      <a:pt x="9" y="95"/>
                    </a:cubicBezTo>
                    <a:cubicBezTo>
                      <a:pt x="3" y="90"/>
                      <a:pt x="0" y="83"/>
                      <a:pt x="0" y="76"/>
                    </a:cubicBezTo>
                    <a:cubicBezTo>
                      <a:pt x="0" y="69"/>
                      <a:pt x="3" y="61"/>
                      <a:pt x="9" y="56"/>
                    </a:cubicBezTo>
                    <a:cubicBezTo>
                      <a:pt x="54" y="11"/>
                      <a:pt x="54" y="11"/>
                      <a:pt x="54" y="11"/>
                    </a:cubicBezTo>
                    <a:cubicBezTo>
                      <a:pt x="65" y="0"/>
                      <a:pt x="82" y="0"/>
                      <a:pt x="9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191"/>
              <p:cNvSpPr>
                <a:spLocks noEditPoints="1"/>
              </p:cNvSpPr>
              <p:nvPr/>
            </p:nvSpPr>
            <p:spPr bwMode="auto">
              <a:xfrm>
                <a:off x="4779963" y="1235076"/>
                <a:ext cx="2640013" cy="2438400"/>
              </a:xfrm>
              <a:custGeom>
                <a:avLst/>
                <a:gdLst>
                  <a:gd name="T0" fmla="*/ 702 w 702"/>
                  <a:gd name="T1" fmla="*/ 351 h 649"/>
                  <a:gd name="T2" fmla="*/ 537 w 702"/>
                  <a:gd name="T3" fmla="*/ 649 h 649"/>
                  <a:gd name="T4" fmla="*/ 164 w 702"/>
                  <a:gd name="T5" fmla="*/ 649 h 649"/>
                  <a:gd name="T6" fmla="*/ 0 w 702"/>
                  <a:gd name="T7" fmla="*/ 351 h 649"/>
                  <a:gd name="T8" fmla="*/ 351 w 702"/>
                  <a:gd name="T9" fmla="*/ 0 h 649"/>
                  <a:gd name="T10" fmla="*/ 702 w 702"/>
                  <a:gd name="T11" fmla="*/ 351 h 649"/>
                  <a:gd name="T12" fmla="*/ 492 w 702"/>
                  <a:gd name="T13" fmla="*/ 577 h 649"/>
                  <a:gd name="T14" fmla="*/ 492 w 702"/>
                  <a:gd name="T15" fmla="*/ 261 h 649"/>
                  <a:gd name="T16" fmla="*/ 369 w 702"/>
                  <a:gd name="T17" fmla="*/ 261 h 649"/>
                  <a:gd name="T18" fmla="*/ 369 w 702"/>
                  <a:gd name="T19" fmla="*/ 404 h 649"/>
                  <a:gd name="T20" fmla="*/ 330 w 702"/>
                  <a:gd name="T21" fmla="*/ 404 h 649"/>
                  <a:gd name="T22" fmla="*/ 330 w 702"/>
                  <a:gd name="T23" fmla="*/ 261 h 649"/>
                  <a:gd name="T24" fmla="*/ 209 w 702"/>
                  <a:gd name="T25" fmla="*/ 261 h 649"/>
                  <a:gd name="T26" fmla="*/ 209 w 702"/>
                  <a:gd name="T27" fmla="*/ 577 h 649"/>
                  <a:gd name="T28" fmla="*/ 231 w 702"/>
                  <a:gd name="T29" fmla="*/ 587 h 649"/>
                  <a:gd name="T30" fmla="*/ 253 w 702"/>
                  <a:gd name="T31" fmla="*/ 577 h 649"/>
                  <a:gd name="T32" fmla="*/ 253 w 702"/>
                  <a:gd name="T33" fmla="*/ 304 h 649"/>
                  <a:gd name="T34" fmla="*/ 287 w 702"/>
                  <a:gd name="T35" fmla="*/ 304 h 649"/>
                  <a:gd name="T36" fmla="*/ 287 w 702"/>
                  <a:gd name="T37" fmla="*/ 448 h 649"/>
                  <a:gd name="T38" fmla="*/ 413 w 702"/>
                  <a:gd name="T39" fmla="*/ 448 h 649"/>
                  <a:gd name="T40" fmla="*/ 413 w 702"/>
                  <a:gd name="T41" fmla="*/ 304 h 649"/>
                  <a:gd name="T42" fmla="*/ 449 w 702"/>
                  <a:gd name="T43" fmla="*/ 304 h 649"/>
                  <a:gd name="T44" fmla="*/ 449 w 702"/>
                  <a:gd name="T45" fmla="*/ 577 h 649"/>
                  <a:gd name="T46" fmla="*/ 471 w 702"/>
                  <a:gd name="T47" fmla="*/ 587 h 649"/>
                  <a:gd name="T48" fmla="*/ 492 w 702"/>
                  <a:gd name="T49" fmla="*/ 577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2" h="649">
                    <a:moveTo>
                      <a:pt x="702" y="351"/>
                    </a:moveTo>
                    <a:cubicBezTo>
                      <a:pt x="702" y="476"/>
                      <a:pt x="636" y="586"/>
                      <a:pt x="537" y="649"/>
                    </a:cubicBezTo>
                    <a:cubicBezTo>
                      <a:pt x="164" y="649"/>
                      <a:pt x="164" y="649"/>
                      <a:pt x="164" y="649"/>
                    </a:cubicBezTo>
                    <a:cubicBezTo>
                      <a:pt x="66" y="586"/>
                      <a:pt x="0" y="476"/>
                      <a:pt x="0" y="351"/>
                    </a:cubicBezTo>
                    <a:cubicBezTo>
                      <a:pt x="0" y="157"/>
                      <a:pt x="157" y="0"/>
                      <a:pt x="351" y="0"/>
                    </a:cubicBezTo>
                    <a:cubicBezTo>
                      <a:pt x="545" y="0"/>
                      <a:pt x="702" y="157"/>
                      <a:pt x="702" y="351"/>
                    </a:cubicBezTo>
                    <a:close/>
                    <a:moveTo>
                      <a:pt x="492" y="577"/>
                    </a:moveTo>
                    <a:cubicBezTo>
                      <a:pt x="492" y="261"/>
                      <a:pt x="492" y="261"/>
                      <a:pt x="492" y="261"/>
                    </a:cubicBezTo>
                    <a:cubicBezTo>
                      <a:pt x="369" y="261"/>
                      <a:pt x="369" y="261"/>
                      <a:pt x="369" y="261"/>
                    </a:cubicBezTo>
                    <a:cubicBezTo>
                      <a:pt x="369" y="404"/>
                      <a:pt x="369" y="404"/>
                      <a:pt x="369" y="404"/>
                    </a:cubicBezTo>
                    <a:cubicBezTo>
                      <a:pt x="330" y="404"/>
                      <a:pt x="330" y="404"/>
                      <a:pt x="330" y="404"/>
                    </a:cubicBezTo>
                    <a:cubicBezTo>
                      <a:pt x="330" y="261"/>
                      <a:pt x="330" y="261"/>
                      <a:pt x="330" y="261"/>
                    </a:cubicBezTo>
                    <a:cubicBezTo>
                      <a:pt x="209" y="261"/>
                      <a:pt x="209" y="261"/>
                      <a:pt x="209" y="261"/>
                    </a:cubicBezTo>
                    <a:cubicBezTo>
                      <a:pt x="209" y="577"/>
                      <a:pt x="209" y="577"/>
                      <a:pt x="209" y="577"/>
                    </a:cubicBezTo>
                    <a:cubicBezTo>
                      <a:pt x="209" y="583"/>
                      <a:pt x="219" y="587"/>
                      <a:pt x="231" y="587"/>
                    </a:cubicBezTo>
                    <a:cubicBezTo>
                      <a:pt x="243" y="587"/>
                      <a:pt x="253" y="583"/>
                      <a:pt x="253" y="577"/>
                    </a:cubicBezTo>
                    <a:cubicBezTo>
                      <a:pt x="253" y="304"/>
                      <a:pt x="253" y="304"/>
                      <a:pt x="253" y="304"/>
                    </a:cubicBezTo>
                    <a:cubicBezTo>
                      <a:pt x="287" y="304"/>
                      <a:pt x="287" y="304"/>
                      <a:pt x="287" y="304"/>
                    </a:cubicBezTo>
                    <a:cubicBezTo>
                      <a:pt x="287" y="448"/>
                      <a:pt x="287" y="448"/>
                      <a:pt x="287" y="448"/>
                    </a:cubicBezTo>
                    <a:cubicBezTo>
                      <a:pt x="413" y="448"/>
                      <a:pt x="413" y="448"/>
                      <a:pt x="413" y="448"/>
                    </a:cubicBezTo>
                    <a:cubicBezTo>
                      <a:pt x="413" y="304"/>
                      <a:pt x="413" y="304"/>
                      <a:pt x="413" y="304"/>
                    </a:cubicBezTo>
                    <a:cubicBezTo>
                      <a:pt x="449" y="304"/>
                      <a:pt x="449" y="304"/>
                      <a:pt x="449" y="304"/>
                    </a:cubicBezTo>
                    <a:cubicBezTo>
                      <a:pt x="449" y="577"/>
                      <a:pt x="449" y="577"/>
                      <a:pt x="449" y="577"/>
                    </a:cubicBezTo>
                    <a:cubicBezTo>
                      <a:pt x="449" y="583"/>
                      <a:pt x="459" y="587"/>
                      <a:pt x="471" y="587"/>
                    </a:cubicBezTo>
                    <a:cubicBezTo>
                      <a:pt x="483" y="587"/>
                      <a:pt x="492" y="583"/>
                      <a:pt x="492" y="5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192"/>
              <p:cNvSpPr/>
              <p:nvPr/>
            </p:nvSpPr>
            <p:spPr bwMode="auto">
              <a:xfrm>
                <a:off x="5475288" y="3781426"/>
                <a:ext cx="1249363" cy="225425"/>
              </a:xfrm>
              <a:custGeom>
                <a:avLst/>
                <a:gdLst>
                  <a:gd name="T0" fmla="*/ 298 w 332"/>
                  <a:gd name="T1" fmla="*/ 0 h 60"/>
                  <a:gd name="T2" fmla="*/ 332 w 332"/>
                  <a:gd name="T3" fmla="*/ 30 h 60"/>
                  <a:gd name="T4" fmla="*/ 298 w 332"/>
                  <a:gd name="T5" fmla="*/ 60 h 60"/>
                  <a:gd name="T6" fmla="*/ 34 w 332"/>
                  <a:gd name="T7" fmla="*/ 60 h 60"/>
                  <a:gd name="T8" fmla="*/ 0 w 332"/>
                  <a:gd name="T9" fmla="*/ 30 h 60"/>
                  <a:gd name="T10" fmla="*/ 10 w 332"/>
                  <a:gd name="T11" fmla="*/ 9 h 60"/>
                  <a:gd name="T12" fmla="*/ 34 w 332"/>
                  <a:gd name="T13" fmla="*/ 0 h 60"/>
                  <a:gd name="T14" fmla="*/ 298 w 332"/>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60">
                    <a:moveTo>
                      <a:pt x="298" y="0"/>
                    </a:moveTo>
                    <a:cubicBezTo>
                      <a:pt x="316" y="0"/>
                      <a:pt x="332" y="13"/>
                      <a:pt x="332" y="30"/>
                    </a:cubicBezTo>
                    <a:cubicBezTo>
                      <a:pt x="332" y="46"/>
                      <a:pt x="316" y="60"/>
                      <a:pt x="298" y="60"/>
                    </a:cubicBezTo>
                    <a:cubicBezTo>
                      <a:pt x="34" y="60"/>
                      <a:pt x="34" y="60"/>
                      <a:pt x="34" y="60"/>
                    </a:cubicBezTo>
                    <a:cubicBezTo>
                      <a:pt x="15" y="60"/>
                      <a:pt x="0" y="46"/>
                      <a:pt x="0" y="30"/>
                    </a:cubicBezTo>
                    <a:cubicBezTo>
                      <a:pt x="0" y="22"/>
                      <a:pt x="4" y="14"/>
                      <a:pt x="10" y="9"/>
                    </a:cubicBezTo>
                    <a:cubicBezTo>
                      <a:pt x="16" y="3"/>
                      <a:pt x="25" y="0"/>
                      <a:pt x="34" y="0"/>
                    </a:cubicBezTo>
                    <a:lnTo>
                      <a:pt x="2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193"/>
              <p:cNvSpPr/>
              <p:nvPr/>
            </p:nvSpPr>
            <p:spPr bwMode="auto">
              <a:xfrm>
                <a:off x="5595938" y="4089401"/>
                <a:ext cx="1008063" cy="222250"/>
              </a:xfrm>
              <a:custGeom>
                <a:avLst/>
                <a:gdLst>
                  <a:gd name="T0" fmla="*/ 233 w 268"/>
                  <a:gd name="T1" fmla="*/ 0 h 59"/>
                  <a:gd name="T2" fmla="*/ 268 w 268"/>
                  <a:gd name="T3" fmla="*/ 30 h 59"/>
                  <a:gd name="T4" fmla="*/ 233 w 268"/>
                  <a:gd name="T5" fmla="*/ 59 h 59"/>
                  <a:gd name="T6" fmla="*/ 35 w 268"/>
                  <a:gd name="T7" fmla="*/ 59 h 59"/>
                  <a:gd name="T8" fmla="*/ 0 w 268"/>
                  <a:gd name="T9" fmla="*/ 30 h 59"/>
                  <a:gd name="T10" fmla="*/ 10 w 268"/>
                  <a:gd name="T11" fmla="*/ 9 h 59"/>
                  <a:gd name="T12" fmla="*/ 35 w 268"/>
                  <a:gd name="T13" fmla="*/ 0 h 59"/>
                  <a:gd name="T14" fmla="*/ 233 w 268"/>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59">
                    <a:moveTo>
                      <a:pt x="233" y="0"/>
                    </a:moveTo>
                    <a:cubicBezTo>
                      <a:pt x="252" y="0"/>
                      <a:pt x="268" y="13"/>
                      <a:pt x="268" y="30"/>
                    </a:cubicBezTo>
                    <a:cubicBezTo>
                      <a:pt x="268" y="46"/>
                      <a:pt x="252" y="59"/>
                      <a:pt x="233" y="59"/>
                    </a:cubicBezTo>
                    <a:cubicBezTo>
                      <a:pt x="35" y="59"/>
                      <a:pt x="35" y="59"/>
                      <a:pt x="35" y="59"/>
                    </a:cubicBezTo>
                    <a:cubicBezTo>
                      <a:pt x="16" y="59"/>
                      <a:pt x="0" y="46"/>
                      <a:pt x="0" y="30"/>
                    </a:cubicBezTo>
                    <a:cubicBezTo>
                      <a:pt x="0" y="21"/>
                      <a:pt x="4" y="14"/>
                      <a:pt x="10" y="9"/>
                    </a:cubicBezTo>
                    <a:cubicBezTo>
                      <a:pt x="17" y="3"/>
                      <a:pt x="25" y="0"/>
                      <a:pt x="35" y="0"/>
                    </a:cubicBezTo>
                    <a:lnTo>
                      <a:pt x="2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194"/>
              <p:cNvSpPr/>
              <p:nvPr/>
            </p:nvSpPr>
            <p:spPr bwMode="auto">
              <a:xfrm>
                <a:off x="5994401" y="709613"/>
                <a:ext cx="211138" cy="450850"/>
              </a:xfrm>
              <a:custGeom>
                <a:avLst/>
                <a:gdLst>
                  <a:gd name="T0" fmla="*/ 56 w 56"/>
                  <a:gd name="T1" fmla="*/ 28 h 120"/>
                  <a:gd name="T2" fmla="*/ 56 w 56"/>
                  <a:gd name="T3" fmla="*/ 92 h 120"/>
                  <a:gd name="T4" fmla="*/ 28 w 56"/>
                  <a:gd name="T5" fmla="*/ 120 h 120"/>
                  <a:gd name="T6" fmla="*/ 8 w 56"/>
                  <a:gd name="T7" fmla="*/ 112 h 120"/>
                  <a:gd name="T8" fmla="*/ 0 w 56"/>
                  <a:gd name="T9" fmla="*/ 92 h 120"/>
                  <a:gd name="T10" fmla="*/ 0 w 56"/>
                  <a:gd name="T11" fmla="*/ 28 h 120"/>
                  <a:gd name="T12" fmla="*/ 28 w 56"/>
                  <a:gd name="T13" fmla="*/ 0 h 120"/>
                  <a:gd name="T14" fmla="*/ 56 w 56"/>
                  <a:gd name="T15" fmla="*/ 28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20">
                    <a:moveTo>
                      <a:pt x="56" y="28"/>
                    </a:moveTo>
                    <a:cubicBezTo>
                      <a:pt x="56" y="92"/>
                      <a:pt x="56" y="92"/>
                      <a:pt x="56" y="92"/>
                    </a:cubicBezTo>
                    <a:cubicBezTo>
                      <a:pt x="56" y="108"/>
                      <a:pt x="43" y="120"/>
                      <a:pt x="28" y="120"/>
                    </a:cubicBezTo>
                    <a:cubicBezTo>
                      <a:pt x="20" y="120"/>
                      <a:pt x="13" y="117"/>
                      <a:pt x="8" y="112"/>
                    </a:cubicBezTo>
                    <a:cubicBezTo>
                      <a:pt x="3" y="107"/>
                      <a:pt x="0" y="100"/>
                      <a:pt x="0" y="92"/>
                    </a:cubicBezTo>
                    <a:cubicBezTo>
                      <a:pt x="0" y="28"/>
                      <a:pt x="0" y="28"/>
                      <a:pt x="0" y="28"/>
                    </a:cubicBezTo>
                    <a:cubicBezTo>
                      <a:pt x="0" y="13"/>
                      <a:pt x="12" y="0"/>
                      <a:pt x="28" y="0"/>
                    </a:cubicBezTo>
                    <a:cubicBezTo>
                      <a:pt x="43" y="0"/>
                      <a:pt x="56" y="13"/>
                      <a:pt x="5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195"/>
              <p:cNvSpPr/>
              <p:nvPr/>
            </p:nvSpPr>
            <p:spPr bwMode="auto">
              <a:xfrm>
                <a:off x="4135438" y="4014788"/>
                <a:ext cx="1892300" cy="2130425"/>
              </a:xfrm>
              <a:custGeom>
                <a:avLst/>
                <a:gdLst>
                  <a:gd name="T0" fmla="*/ 503 w 503"/>
                  <a:gd name="T1" fmla="*/ 150 h 567"/>
                  <a:gd name="T2" fmla="*/ 412 w 503"/>
                  <a:gd name="T3" fmla="*/ 482 h 567"/>
                  <a:gd name="T4" fmla="*/ 467 w 503"/>
                  <a:gd name="T5" fmla="*/ 567 h 567"/>
                  <a:gd name="T6" fmla="*/ 0 w 503"/>
                  <a:gd name="T7" fmla="*/ 567 h 567"/>
                  <a:gd name="T8" fmla="*/ 0 w 503"/>
                  <a:gd name="T9" fmla="*/ 227 h 567"/>
                  <a:gd name="T10" fmla="*/ 284 w 503"/>
                  <a:gd name="T11" fmla="*/ 0 h 567"/>
                  <a:gd name="T12" fmla="*/ 503 w 503"/>
                  <a:gd name="T13" fmla="*/ 150 h 567"/>
                </a:gdLst>
                <a:ahLst/>
                <a:cxnLst>
                  <a:cxn ang="0">
                    <a:pos x="T0" y="T1"/>
                  </a:cxn>
                  <a:cxn ang="0">
                    <a:pos x="T2" y="T3"/>
                  </a:cxn>
                  <a:cxn ang="0">
                    <a:pos x="T4" y="T5"/>
                  </a:cxn>
                  <a:cxn ang="0">
                    <a:pos x="T6" y="T7"/>
                  </a:cxn>
                  <a:cxn ang="0">
                    <a:pos x="T8" y="T9"/>
                  </a:cxn>
                  <a:cxn ang="0">
                    <a:pos x="T10" y="T11"/>
                  </a:cxn>
                  <a:cxn ang="0">
                    <a:pos x="T12" y="T13"/>
                  </a:cxn>
                </a:cxnLst>
                <a:rect l="0" t="0" r="r" b="b"/>
                <a:pathLst>
                  <a:path w="503" h="567">
                    <a:moveTo>
                      <a:pt x="503" y="150"/>
                    </a:moveTo>
                    <a:cubicBezTo>
                      <a:pt x="412" y="482"/>
                      <a:pt x="412" y="482"/>
                      <a:pt x="412" y="482"/>
                    </a:cubicBezTo>
                    <a:cubicBezTo>
                      <a:pt x="467" y="567"/>
                      <a:pt x="467" y="567"/>
                      <a:pt x="467" y="567"/>
                    </a:cubicBezTo>
                    <a:cubicBezTo>
                      <a:pt x="0" y="567"/>
                      <a:pt x="0" y="567"/>
                      <a:pt x="0" y="567"/>
                    </a:cubicBezTo>
                    <a:cubicBezTo>
                      <a:pt x="0" y="567"/>
                      <a:pt x="0" y="457"/>
                      <a:pt x="0" y="227"/>
                    </a:cubicBezTo>
                    <a:cubicBezTo>
                      <a:pt x="0" y="106"/>
                      <a:pt x="146" y="38"/>
                      <a:pt x="284" y="0"/>
                    </a:cubicBezTo>
                    <a:cubicBezTo>
                      <a:pt x="324" y="84"/>
                      <a:pt x="406" y="144"/>
                      <a:pt x="503"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196"/>
              <p:cNvSpPr/>
              <p:nvPr/>
            </p:nvSpPr>
            <p:spPr bwMode="auto">
              <a:xfrm>
                <a:off x="4629151" y="1246188"/>
                <a:ext cx="390525" cy="398463"/>
              </a:xfrm>
              <a:custGeom>
                <a:avLst/>
                <a:gdLst>
                  <a:gd name="T0" fmla="*/ 96 w 104"/>
                  <a:gd name="T1" fmla="*/ 56 h 106"/>
                  <a:gd name="T2" fmla="*/ 104 w 104"/>
                  <a:gd name="T3" fmla="*/ 76 h 106"/>
                  <a:gd name="T4" fmla="*/ 96 w 104"/>
                  <a:gd name="T5" fmla="*/ 95 h 106"/>
                  <a:gd name="T6" fmla="*/ 56 w 104"/>
                  <a:gd name="T7" fmla="*/ 95 h 106"/>
                  <a:gd name="T8" fmla="*/ 11 w 104"/>
                  <a:gd name="T9" fmla="*/ 50 h 106"/>
                  <a:gd name="T10" fmla="*/ 11 w 104"/>
                  <a:gd name="T11" fmla="*/ 11 h 106"/>
                  <a:gd name="T12" fmla="*/ 50 w 104"/>
                  <a:gd name="T13" fmla="*/ 11 h 106"/>
                  <a:gd name="T14" fmla="*/ 96 w 104"/>
                  <a:gd name="T15" fmla="*/ 5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6">
                    <a:moveTo>
                      <a:pt x="96" y="56"/>
                    </a:moveTo>
                    <a:cubicBezTo>
                      <a:pt x="101" y="61"/>
                      <a:pt x="104" y="69"/>
                      <a:pt x="104" y="76"/>
                    </a:cubicBezTo>
                    <a:cubicBezTo>
                      <a:pt x="104" y="83"/>
                      <a:pt x="101" y="90"/>
                      <a:pt x="96" y="95"/>
                    </a:cubicBezTo>
                    <a:cubicBezTo>
                      <a:pt x="85" y="106"/>
                      <a:pt x="67" y="106"/>
                      <a:pt x="56" y="95"/>
                    </a:cubicBezTo>
                    <a:cubicBezTo>
                      <a:pt x="11" y="50"/>
                      <a:pt x="11" y="50"/>
                      <a:pt x="11" y="50"/>
                    </a:cubicBezTo>
                    <a:cubicBezTo>
                      <a:pt x="0" y="39"/>
                      <a:pt x="0" y="22"/>
                      <a:pt x="11" y="11"/>
                    </a:cubicBezTo>
                    <a:cubicBezTo>
                      <a:pt x="22" y="0"/>
                      <a:pt x="40" y="0"/>
                      <a:pt x="50" y="11"/>
                    </a:cubicBezTo>
                    <a:lnTo>
                      <a:pt x="96"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197"/>
              <p:cNvSpPr/>
              <p:nvPr/>
            </p:nvSpPr>
            <p:spPr bwMode="auto">
              <a:xfrm>
                <a:off x="4176713" y="2328863"/>
                <a:ext cx="452438" cy="209550"/>
              </a:xfrm>
              <a:custGeom>
                <a:avLst/>
                <a:gdLst>
                  <a:gd name="T0" fmla="*/ 92 w 120"/>
                  <a:gd name="T1" fmla="*/ 0 h 56"/>
                  <a:gd name="T2" fmla="*/ 120 w 120"/>
                  <a:gd name="T3" fmla="*/ 28 h 56"/>
                  <a:gd name="T4" fmla="*/ 92 w 120"/>
                  <a:gd name="T5" fmla="*/ 56 h 56"/>
                  <a:gd name="T6" fmla="*/ 28 w 120"/>
                  <a:gd name="T7" fmla="*/ 56 h 56"/>
                  <a:gd name="T8" fmla="*/ 0 w 120"/>
                  <a:gd name="T9" fmla="*/ 28 h 56"/>
                  <a:gd name="T10" fmla="*/ 8 w 120"/>
                  <a:gd name="T11" fmla="*/ 8 h 56"/>
                  <a:gd name="T12" fmla="*/ 28 w 120"/>
                  <a:gd name="T13" fmla="*/ 0 h 56"/>
                  <a:gd name="T14" fmla="*/ 92 w 12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56">
                    <a:moveTo>
                      <a:pt x="92" y="0"/>
                    </a:moveTo>
                    <a:cubicBezTo>
                      <a:pt x="107" y="0"/>
                      <a:pt x="120" y="12"/>
                      <a:pt x="120" y="28"/>
                    </a:cubicBezTo>
                    <a:cubicBezTo>
                      <a:pt x="120" y="43"/>
                      <a:pt x="107" y="56"/>
                      <a:pt x="92" y="56"/>
                    </a:cubicBezTo>
                    <a:cubicBezTo>
                      <a:pt x="28" y="56"/>
                      <a:pt x="28" y="56"/>
                      <a:pt x="28" y="56"/>
                    </a:cubicBezTo>
                    <a:cubicBezTo>
                      <a:pt x="13" y="56"/>
                      <a:pt x="0" y="43"/>
                      <a:pt x="0" y="28"/>
                    </a:cubicBezTo>
                    <a:cubicBezTo>
                      <a:pt x="0" y="20"/>
                      <a:pt x="3" y="13"/>
                      <a:pt x="8" y="8"/>
                    </a:cubicBezTo>
                    <a:cubicBezTo>
                      <a:pt x="13" y="3"/>
                      <a:pt x="20" y="0"/>
                      <a:pt x="28" y="0"/>
                    </a:cubicBezTo>
                    <a:lnTo>
                      <a:pt x="9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cxnSp>
          <p:nvCxnSpPr>
            <p:cNvPr id="19" name="直接连接符 18"/>
            <p:cNvCxnSpPr>
              <a:stCxn id="27" idx="3"/>
            </p:cNvCxnSpPr>
            <p:nvPr/>
          </p:nvCxnSpPr>
          <p:spPr>
            <a:xfrm>
              <a:off x="1076465" y="3808443"/>
              <a:ext cx="2570469" cy="0"/>
            </a:xfrm>
            <a:prstGeom prst="line">
              <a:avLst/>
            </a:prstGeom>
            <a:grpFill/>
            <a:ln w="19050">
              <a:solidFill>
                <a:srgbClr val="007625"/>
              </a:solidFill>
            </a:ln>
          </p:spPr>
          <p:style>
            <a:lnRef idx="1">
              <a:schemeClr val="accent1"/>
            </a:lnRef>
            <a:fillRef idx="0">
              <a:schemeClr val="accent1"/>
            </a:fillRef>
            <a:effectRef idx="0">
              <a:schemeClr val="accent1"/>
            </a:effectRef>
            <a:fontRef idx="minor">
              <a:schemeClr val="tx1"/>
            </a:fontRef>
          </p:style>
        </p:cxnSp>
      </p:grpSp>
      <p:sp>
        <p:nvSpPr>
          <p:cNvPr id="30" name="TextBox 9"/>
          <p:cNvSpPr txBox="1"/>
          <p:nvPr/>
        </p:nvSpPr>
        <p:spPr>
          <a:xfrm>
            <a:off x="838622" y="169476"/>
            <a:ext cx="7389110" cy="609398"/>
          </a:xfrm>
          <a:prstGeom prst="rect">
            <a:avLst/>
          </a:prstGeom>
          <a:noFill/>
        </p:spPr>
        <p:txBody>
          <a:bodyPr wrap="square" rtlCol="0">
            <a:spAutoFit/>
          </a:bodyPr>
          <a:lstStyle/>
          <a:p>
            <a:pPr algn="ctr">
              <a:lnSpc>
                <a:spcPct val="120000"/>
              </a:lnSpc>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（二）</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构建创新体系，加快实现新旧动能转换</a:t>
            </a:r>
          </a:p>
        </p:txBody>
      </p:sp>
      <p:sp>
        <p:nvSpPr>
          <p:cNvPr id="31" name="矩形 30"/>
          <p:cNvSpPr/>
          <p:nvPr/>
        </p:nvSpPr>
        <p:spPr>
          <a:xfrm>
            <a:off x="296454" y="1748370"/>
            <a:ext cx="4463081" cy="461665"/>
          </a:xfrm>
          <a:prstGeom prst="rect">
            <a:avLst/>
          </a:prstGeom>
          <a:noFill/>
          <a:ln>
            <a:noFill/>
          </a:ln>
        </p:spPr>
        <p:txBody>
          <a:bodyPr wrap="none">
            <a:spAutoFit/>
          </a:bodyPr>
          <a:lstStyle/>
          <a:p>
            <a:r>
              <a:rPr lang="en-US" altLang="zh-CN" sz="2400" b="1"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实施重大项目，突破核心技术</a:t>
            </a:r>
          </a:p>
        </p:txBody>
      </p:sp>
      <p:sp>
        <p:nvSpPr>
          <p:cNvPr id="32" name="矩形 31"/>
          <p:cNvSpPr/>
          <p:nvPr/>
        </p:nvSpPr>
        <p:spPr>
          <a:xfrm>
            <a:off x="362557" y="3855578"/>
            <a:ext cx="4130281" cy="1754326"/>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组织高端装备研制赶超、工业强基示范项目，研制并应用</a:t>
            </a:r>
            <a:r>
              <a:rPr lang="en-US" altLang="zh-CN" b="1" dirty="0">
                <a:latin typeface="微软雅黑" panose="020B0503020204020204" pitchFamily="34" charset="-122"/>
                <a:ea typeface="微软雅黑" panose="020B0503020204020204" pitchFamily="34" charset="-122"/>
              </a:rPr>
              <a:t>150</a:t>
            </a:r>
            <a:r>
              <a:rPr lang="zh-CN" altLang="en-US" b="1" dirty="0">
                <a:latin typeface="微软雅黑" panose="020B0503020204020204" pitchFamily="34" charset="-122"/>
                <a:ea typeface="微软雅黑" panose="020B0503020204020204" pitchFamily="34" charset="-122"/>
              </a:rPr>
              <a:t>个</a:t>
            </a:r>
            <a:r>
              <a:rPr lang="zh-CN" altLang="en-US" dirty="0">
                <a:latin typeface="微软雅黑" panose="020B0503020204020204" pitchFamily="34" charset="-122"/>
                <a:ea typeface="微软雅黑" panose="020B0503020204020204" pitchFamily="34" charset="-122"/>
              </a:rPr>
              <a:t>首台（套）重大装备。每年新增“民参军”企业</a:t>
            </a:r>
            <a:r>
              <a:rPr lang="en-US" altLang="zh-CN" b="1" dirty="0">
                <a:latin typeface="微软雅黑" panose="020B0503020204020204" pitchFamily="34" charset="-122"/>
                <a:ea typeface="微软雅黑" panose="020B0503020204020204" pitchFamily="34" charset="-122"/>
              </a:rPr>
              <a:t>50</a:t>
            </a:r>
            <a:r>
              <a:rPr lang="zh-CN" altLang="en-US" dirty="0">
                <a:latin typeface="微软雅黑" panose="020B0503020204020204" pitchFamily="34" charset="-122"/>
                <a:ea typeface="微软雅黑" panose="020B0503020204020204" pitchFamily="34" charset="-122"/>
              </a:rPr>
              <a:t>家，打造一批军民结合产业示范基地。</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19289">
            <a:off x="5882828" y="1975442"/>
            <a:ext cx="2592288" cy="185867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13961">
            <a:off x="8254185" y="1095099"/>
            <a:ext cx="2739613" cy="183021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图片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47283">
            <a:off x="9880344" y="2538508"/>
            <a:ext cx="2086863" cy="139124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H_Other_1"/>
          <p:cNvSpPr/>
          <p:nvPr>
            <p:custDataLst>
              <p:tags r:id="rId2"/>
            </p:custDataLst>
          </p:nvPr>
        </p:nvSpPr>
        <p:spPr>
          <a:xfrm>
            <a:off x="1164899" y="1707282"/>
            <a:ext cx="4318768" cy="3873500"/>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TextBox 9"/>
          <p:cNvSpPr txBox="1"/>
          <p:nvPr/>
        </p:nvSpPr>
        <p:spPr>
          <a:xfrm>
            <a:off x="838622" y="169476"/>
            <a:ext cx="7389110" cy="609398"/>
          </a:xfrm>
          <a:prstGeom prst="rect">
            <a:avLst/>
          </a:prstGeom>
          <a:noFill/>
        </p:spPr>
        <p:txBody>
          <a:bodyPr wrap="square" rtlCol="0">
            <a:spAutoFit/>
          </a:bodyPr>
          <a:lstStyle/>
          <a:p>
            <a:pPr algn="ctr">
              <a:lnSpc>
                <a:spcPct val="120000"/>
              </a:lnSpc>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（二）</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构建创新体系，加快实现新旧动能转换</a:t>
            </a:r>
          </a:p>
        </p:txBody>
      </p:sp>
      <p:sp>
        <p:nvSpPr>
          <p:cNvPr id="7" name="矩形 6"/>
          <p:cNvSpPr/>
          <p:nvPr/>
        </p:nvSpPr>
        <p:spPr>
          <a:xfrm>
            <a:off x="6239222" y="1707282"/>
            <a:ext cx="4463081" cy="461665"/>
          </a:xfrm>
          <a:prstGeom prst="rect">
            <a:avLst/>
          </a:prstGeom>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ln>
            <a:noFill/>
          </a:ln>
        </p:spPr>
        <p:txBody>
          <a:bodyPr wrap="none">
            <a:spAutoFit/>
          </a:bodyPr>
          <a:lstStyle/>
          <a:p>
            <a:r>
              <a:rPr lang="en-US" altLang="zh-CN" sz="2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强化</a:t>
            </a: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研用对接，加快成果转化</a:t>
            </a:r>
          </a:p>
        </p:txBody>
      </p:sp>
      <p:sp>
        <p:nvSpPr>
          <p:cNvPr id="8" name="矩形 7"/>
          <p:cNvSpPr/>
          <p:nvPr/>
        </p:nvSpPr>
        <p:spPr>
          <a:xfrm>
            <a:off x="6267732" y="2799897"/>
            <a:ext cx="4434571" cy="2585323"/>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实施重大科技成果转化专项，开发一批智能制造重大战略产品。发布导向目录，支持示范项目，推进新技术新产品规模化市场应用。推进苏南各要素交易市场规范发展，构建以技术转移为重点的现代技术市场体系。</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r="19374" b="6977"/>
          <a:stretch>
            <a:fillRect/>
          </a:stretch>
        </p:blipFill>
        <p:spPr>
          <a:xfrm>
            <a:off x="1486694" y="1916832"/>
            <a:ext cx="3754661" cy="288032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1786234"/>
            <a:ext cx="12190413" cy="367050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l="5353" t="8440" r="6203" b="10136"/>
          <a:stretch>
            <a:fillRect/>
          </a:stretch>
        </p:blipFill>
        <p:spPr bwMode="auto">
          <a:xfrm>
            <a:off x="7158588" y="949552"/>
            <a:ext cx="40132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3826249" y="5661419"/>
            <a:ext cx="847553" cy="868132"/>
            <a:chOff x="9911629" y="5483247"/>
            <a:chExt cx="847553" cy="810090"/>
          </a:xfrm>
        </p:grpSpPr>
        <p:sp>
          <p:nvSpPr>
            <p:cNvPr id="23" name="椭圆 22"/>
            <p:cNvSpPr/>
            <p:nvPr/>
          </p:nvSpPr>
          <p:spPr>
            <a:xfrm rot="10800000" flipH="1" flipV="1">
              <a:off x="9911629" y="5483247"/>
              <a:ext cx="847553" cy="810090"/>
            </a:xfrm>
            <a:prstGeom prst="ellipse">
              <a:avLst/>
            </a:prstGeom>
            <a:solidFill>
              <a:schemeClr val="accent5">
                <a:lumMod val="50000"/>
              </a:schemeClr>
            </a:solidFill>
            <a:ln>
              <a:noFill/>
            </a:ln>
            <a:effectLst>
              <a:outerShdw blurRad="177800" dist="114300" dir="8100000" algn="tr" rotWithShape="0">
                <a:prstClr val="black">
                  <a:alpha val="40000"/>
                </a:prstClr>
              </a:outerShdw>
            </a:effectLst>
          </p:spPr>
          <p:txBody>
            <a:bodyPr lIns="107527" tIns="53764" rIns="107527" bIns="5376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endParaRPr lang="zh-CN" altLang="en-US" sz="2100">
                <a:solidFill>
                  <a:schemeClr val="bg1">
                    <a:lumMod val="95000"/>
                  </a:schemeClr>
                </a:solidFill>
                <a:latin typeface="Arial" panose="020B0604020202020204"/>
                <a:ea typeface="微软雅黑" panose="020B0503020204020204" pitchFamily="34" charset="-122"/>
                <a:cs typeface="+mn-ea"/>
              </a:endParaRPr>
            </a:p>
          </p:txBody>
        </p:sp>
        <p:sp>
          <p:nvSpPr>
            <p:cNvPr id="24" name="Freeform 338"/>
            <p:cNvSpPr>
              <a:spLocks noEditPoints="1"/>
            </p:cNvSpPr>
            <p:nvPr/>
          </p:nvSpPr>
          <p:spPr bwMode="auto">
            <a:xfrm>
              <a:off x="10176030" y="5720268"/>
              <a:ext cx="356849" cy="305505"/>
            </a:xfrm>
            <a:custGeom>
              <a:avLst/>
              <a:gdLst>
                <a:gd name="T0" fmla="*/ 105 w 139"/>
                <a:gd name="T1" fmla="*/ 1 h 119"/>
                <a:gd name="T2" fmla="*/ 125 w 139"/>
                <a:gd name="T3" fmla="*/ 3 h 119"/>
                <a:gd name="T4" fmla="*/ 128 w 139"/>
                <a:gd name="T5" fmla="*/ 3 h 119"/>
                <a:gd name="T6" fmla="*/ 136 w 139"/>
                <a:gd name="T7" fmla="*/ 5 h 119"/>
                <a:gd name="T8" fmla="*/ 139 w 139"/>
                <a:gd name="T9" fmla="*/ 16 h 119"/>
                <a:gd name="T10" fmla="*/ 139 w 139"/>
                <a:gd name="T11" fmla="*/ 113 h 119"/>
                <a:gd name="T12" fmla="*/ 138 w 139"/>
                <a:gd name="T13" fmla="*/ 117 h 119"/>
                <a:gd name="T14" fmla="*/ 26 w 139"/>
                <a:gd name="T15" fmla="*/ 117 h 119"/>
                <a:gd name="T16" fmla="*/ 22 w 139"/>
                <a:gd name="T17" fmla="*/ 106 h 119"/>
                <a:gd name="T18" fmla="*/ 15 w 139"/>
                <a:gd name="T19" fmla="*/ 106 h 119"/>
                <a:gd name="T20" fmla="*/ 0 w 139"/>
                <a:gd name="T21" fmla="*/ 93 h 119"/>
                <a:gd name="T22" fmla="*/ 0 w 139"/>
                <a:gd name="T23" fmla="*/ 5 h 119"/>
                <a:gd name="T24" fmla="*/ 18 w 139"/>
                <a:gd name="T25" fmla="*/ 86 h 119"/>
                <a:gd name="T26" fmla="*/ 18 w 139"/>
                <a:gd name="T27" fmla="*/ 86 h 119"/>
                <a:gd name="T28" fmla="*/ 90 w 139"/>
                <a:gd name="T29" fmla="*/ 80 h 119"/>
                <a:gd name="T30" fmla="*/ 18 w 139"/>
                <a:gd name="T31" fmla="*/ 66 h 119"/>
                <a:gd name="T32" fmla="*/ 18 w 139"/>
                <a:gd name="T33" fmla="*/ 66 h 119"/>
                <a:gd name="T34" fmla="*/ 90 w 139"/>
                <a:gd name="T35" fmla="*/ 60 h 119"/>
                <a:gd name="T36" fmla="*/ 77 w 139"/>
                <a:gd name="T37" fmla="*/ 36 h 119"/>
                <a:gd name="T38" fmla="*/ 79 w 139"/>
                <a:gd name="T39" fmla="*/ 47 h 119"/>
                <a:gd name="T40" fmla="*/ 92 w 139"/>
                <a:gd name="T41" fmla="*/ 45 h 119"/>
                <a:gd name="T42" fmla="*/ 90 w 139"/>
                <a:gd name="T43" fmla="*/ 34 h 119"/>
                <a:gd name="T44" fmla="*/ 83 w 139"/>
                <a:gd name="T45" fmla="*/ 25 h 119"/>
                <a:gd name="T46" fmla="*/ 84 w 139"/>
                <a:gd name="T47" fmla="*/ 22 h 119"/>
                <a:gd name="T48" fmla="*/ 92 w 139"/>
                <a:gd name="T49" fmla="*/ 22 h 119"/>
                <a:gd name="T50" fmla="*/ 84 w 139"/>
                <a:gd name="T51" fmla="*/ 18 h 119"/>
                <a:gd name="T52" fmla="*/ 77 w 139"/>
                <a:gd name="T53" fmla="*/ 27 h 119"/>
                <a:gd name="T54" fmla="*/ 83 w 139"/>
                <a:gd name="T55" fmla="*/ 34 h 119"/>
                <a:gd name="T56" fmla="*/ 84 w 139"/>
                <a:gd name="T57" fmla="*/ 42 h 119"/>
                <a:gd name="T58" fmla="*/ 83 w 139"/>
                <a:gd name="T59" fmla="*/ 36 h 119"/>
                <a:gd name="T60" fmla="*/ 33 w 139"/>
                <a:gd name="T61" fmla="*/ 18 h 119"/>
                <a:gd name="T62" fmla="*/ 17 w 139"/>
                <a:gd name="T63" fmla="*/ 18 h 119"/>
                <a:gd name="T64" fmla="*/ 28 w 139"/>
                <a:gd name="T65" fmla="*/ 47 h 119"/>
                <a:gd name="T66" fmla="*/ 48 w 139"/>
                <a:gd name="T67" fmla="*/ 44 h 119"/>
                <a:gd name="T68" fmla="*/ 48 w 139"/>
                <a:gd name="T69" fmla="*/ 29 h 119"/>
                <a:gd name="T70" fmla="*/ 48 w 139"/>
                <a:gd name="T71" fmla="*/ 18 h 119"/>
                <a:gd name="T72" fmla="*/ 48 w 139"/>
                <a:gd name="T73" fmla="*/ 47 h 119"/>
                <a:gd name="T74" fmla="*/ 66 w 139"/>
                <a:gd name="T75" fmla="*/ 18 h 119"/>
                <a:gd name="T76" fmla="*/ 48 w 139"/>
                <a:gd name="T77" fmla="*/ 18 h 119"/>
                <a:gd name="T78" fmla="*/ 64 w 139"/>
                <a:gd name="T79" fmla="*/ 47 h 119"/>
                <a:gd name="T80" fmla="*/ 106 w 139"/>
                <a:gd name="T81" fmla="*/ 12 h 119"/>
                <a:gd name="T82" fmla="*/ 106 w 139"/>
                <a:gd name="T83" fmla="*/ 82 h 119"/>
                <a:gd name="T84" fmla="*/ 112 w 139"/>
                <a:gd name="T85" fmla="*/ 97 h 119"/>
                <a:gd name="T86" fmla="*/ 114 w 139"/>
                <a:gd name="T87" fmla="*/ 93 h 119"/>
                <a:gd name="T88" fmla="*/ 116 w 139"/>
                <a:gd name="T89" fmla="*/ 14 h 119"/>
                <a:gd name="T90" fmla="*/ 116 w 139"/>
                <a:gd name="T91" fmla="*/ 12 h 119"/>
                <a:gd name="T92" fmla="*/ 106 w 139"/>
                <a:gd name="T93" fmla="*/ 12 h 119"/>
                <a:gd name="T94" fmla="*/ 125 w 139"/>
                <a:gd name="T95" fmla="*/ 12 h 119"/>
                <a:gd name="T96" fmla="*/ 125 w 139"/>
                <a:gd name="T97" fmla="*/ 14 h 119"/>
                <a:gd name="T98" fmla="*/ 125 w 139"/>
                <a:gd name="T99" fmla="*/ 80 h 119"/>
                <a:gd name="T100" fmla="*/ 119 w 139"/>
                <a:gd name="T101" fmla="*/ 102 h 119"/>
                <a:gd name="T102" fmla="*/ 114 w 139"/>
                <a:gd name="T103" fmla="*/ 106 h 119"/>
                <a:gd name="T104" fmla="*/ 130 w 139"/>
                <a:gd name="T105" fmla="*/ 16 h 119"/>
                <a:gd name="T106" fmla="*/ 130 w 139"/>
                <a:gd name="T107" fmla="*/ 14 h 119"/>
                <a:gd name="T108" fmla="*/ 127 w 139"/>
                <a:gd name="T109" fmla="*/ 12 h 119"/>
                <a:gd name="T110" fmla="*/ 97 w 139"/>
                <a:gd name="T111" fmla="*/ 9 h 119"/>
                <a:gd name="T112" fmla="*/ 9 w 139"/>
                <a:gd name="T113" fmla="*/ 82 h 119"/>
                <a:gd name="T114" fmla="*/ 11 w 139"/>
                <a:gd name="T115" fmla="*/ 93 h 119"/>
                <a:gd name="T116" fmla="*/ 99 w 139"/>
                <a:gd name="T117" fmla="*/ 97 h 119"/>
                <a:gd name="T118" fmla="*/ 97 w 139"/>
                <a:gd name="T119"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119">
                  <a:moveTo>
                    <a:pt x="4" y="0"/>
                  </a:moveTo>
                  <a:lnTo>
                    <a:pt x="101" y="0"/>
                  </a:lnTo>
                  <a:lnTo>
                    <a:pt x="101" y="0"/>
                  </a:lnTo>
                  <a:lnTo>
                    <a:pt x="105" y="1"/>
                  </a:lnTo>
                  <a:lnTo>
                    <a:pt x="106" y="3"/>
                  </a:lnTo>
                  <a:lnTo>
                    <a:pt x="106" y="3"/>
                  </a:lnTo>
                  <a:lnTo>
                    <a:pt x="108" y="3"/>
                  </a:lnTo>
                  <a:lnTo>
                    <a:pt x="125" y="3"/>
                  </a:lnTo>
                  <a:lnTo>
                    <a:pt x="125" y="3"/>
                  </a:lnTo>
                  <a:lnTo>
                    <a:pt x="127" y="3"/>
                  </a:lnTo>
                  <a:lnTo>
                    <a:pt x="127" y="3"/>
                  </a:lnTo>
                  <a:lnTo>
                    <a:pt x="128" y="3"/>
                  </a:lnTo>
                  <a:lnTo>
                    <a:pt x="128" y="3"/>
                  </a:lnTo>
                  <a:lnTo>
                    <a:pt x="132" y="3"/>
                  </a:lnTo>
                  <a:lnTo>
                    <a:pt x="136" y="5"/>
                  </a:lnTo>
                  <a:lnTo>
                    <a:pt x="136" y="5"/>
                  </a:lnTo>
                  <a:lnTo>
                    <a:pt x="138" y="9"/>
                  </a:lnTo>
                  <a:lnTo>
                    <a:pt x="139" y="14"/>
                  </a:lnTo>
                  <a:lnTo>
                    <a:pt x="139" y="14"/>
                  </a:lnTo>
                  <a:lnTo>
                    <a:pt x="139" y="16"/>
                  </a:lnTo>
                  <a:lnTo>
                    <a:pt x="139" y="16"/>
                  </a:lnTo>
                  <a:lnTo>
                    <a:pt x="139" y="113"/>
                  </a:lnTo>
                  <a:lnTo>
                    <a:pt x="139" y="113"/>
                  </a:lnTo>
                  <a:lnTo>
                    <a:pt x="139" y="113"/>
                  </a:lnTo>
                  <a:lnTo>
                    <a:pt x="139" y="113"/>
                  </a:lnTo>
                  <a:lnTo>
                    <a:pt x="139" y="113"/>
                  </a:lnTo>
                  <a:lnTo>
                    <a:pt x="139" y="113"/>
                  </a:lnTo>
                  <a:lnTo>
                    <a:pt x="138" y="117"/>
                  </a:lnTo>
                  <a:lnTo>
                    <a:pt x="134" y="119"/>
                  </a:lnTo>
                  <a:lnTo>
                    <a:pt x="134" y="119"/>
                  </a:lnTo>
                  <a:lnTo>
                    <a:pt x="132" y="117"/>
                  </a:lnTo>
                  <a:lnTo>
                    <a:pt x="26" y="117"/>
                  </a:lnTo>
                  <a:lnTo>
                    <a:pt x="26" y="117"/>
                  </a:lnTo>
                  <a:lnTo>
                    <a:pt x="22" y="117"/>
                  </a:lnTo>
                  <a:lnTo>
                    <a:pt x="22" y="113"/>
                  </a:lnTo>
                  <a:lnTo>
                    <a:pt x="22" y="106"/>
                  </a:lnTo>
                  <a:lnTo>
                    <a:pt x="15" y="106"/>
                  </a:lnTo>
                  <a:lnTo>
                    <a:pt x="15" y="106"/>
                  </a:lnTo>
                  <a:lnTo>
                    <a:pt x="15" y="106"/>
                  </a:lnTo>
                  <a:lnTo>
                    <a:pt x="15" y="106"/>
                  </a:lnTo>
                  <a:lnTo>
                    <a:pt x="9" y="104"/>
                  </a:lnTo>
                  <a:lnTo>
                    <a:pt x="4" y="99"/>
                  </a:lnTo>
                  <a:lnTo>
                    <a:pt x="4" y="99"/>
                  </a:lnTo>
                  <a:lnTo>
                    <a:pt x="0" y="93"/>
                  </a:lnTo>
                  <a:lnTo>
                    <a:pt x="0" y="82"/>
                  </a:lnTo>
                  <a:lnTo>
                    <a:pt x="0" y="82"/>
                  </a:lnTo>
                  <a:lnTo>
                    <a:pt x="0" y="5"/>
                  </a:lnTo>
                  <a:lnTo>
                    <a:pt x="0" y="5"/>
                  </a:lnTo>
                  <a:lnTo>
                    <a:pt x="0" y="1"/>
                  </a:lnTo>
                  <a:lnTo>
                    <a:pt x="4" y="0"/>
                  </a:lnTo>
                  <a:lnTo>
                    <a:pt x="4" y="0"/>
                  </a:lnTo>
                  <a:close/>
                  <a:moveTo>
                    <a:pt x="18" y="86"/>
                  </a:moveTo>
                  <a:lnTo>
                    <a:pt x="18" y="89"/>
                  </a:lnTo>
                  <a:lnTo>
                    <a:pt x="90" y="89"/>
                  </a:lnTo>
                  <a:lnTo>
                    <a:pt x="90" y="86"/>
                  </a:lnTo>
                  <a:lnTo>
                    <a:pt x="18" y="86"/>
                  </a:lnTo>
                  <a:lnTo>
                    <a:pt x="18" y="86"/>
                  </a:lnTo>
                  <a:close/>
                  <a:moveTo>
                    <a:pt x="18" y="75"/>
                  </a:moveTo>
                  <a:lnTo>
                    <a:pt x="18" y="80"/>
                  </a:lnTo>
                  <a:lnTo>
                    <a:pt x="90" y="80"/>
                  </a:lnTo>
                  <a:lnTo>
                    <a:pt x="90" y="75"/>
                  </a:lnTo>
                  <a:lnTo>
                    <a:pt x="18" y="75"/>
                  </a:lnTo>
                  <a:lnTo>
                    <a:pt x="18" y="75"/>
                  </a:lnTo>
                  <a:close/>
                  <a:moveTo>
                    <a:pt x="18" y="66"/>
                  </a:moveTo>
                  <a:lnTo>
                    <a:pt x="18" y="71"/>
                  </a:lnTo>
                  <a:lnTo>
                    <a:pt x="90" y="71"/>
                  </a:lnTo>
                  <a:lnTo>
                    <a:pt x="90" y="66"/>
                  </a:lnTo>
                  <a:lnTo>
                    <a:pt x="18" y="66"/>
                  </a:lnTo>
                  <a:lnTo>
                    <a:pt x="18" y="66"/>
                  </a:lnTo>
                  <a:close/>
                  <a:moveTo>
                    <a:pt x="18" y="56"/>
                  </a:moveTo>
                  <a:lnTo>
                    <a:pt x="18" y="60"/>
                  </a:lnTo>
                  <a:lnTo>
                    <a:pt x="90" y="60"/>
                  </a:lnTo>
                  <a:lnTo>
                    <a:pt x="90" y="56"/>
                  </a:lnTo>
                  <a:lnTo>
                    <a:pt x="18" y="56"/>
                  </a:lnTo>
                  <a:lnTo>
                    <a:pt x="18" y="56"/>
                  </a:lnTo>
                  <a:close/>
                  <a:moveTo>
                    <a:pt x="77" y="36"/>
                  </a:moveTo>
                  <a:lnTo>
                    <a:pt x="77" y="42"/>
                  </a:lnTo>
                  <a:lnTo>
                    <a:pt x="77" y="42"/>
                  </a:lnTo>
                  <a:lnTo>
                    <a:pt x="77" y="45"/>
                  </a:lnTo>
                  <a:lnTo>
                    <a:pt x="79" y="47"/>
                  </a:lnTo>
                  <a:lnTo>
                    <a:pt x="84" y="47"/>
                  </a:lnTo>
                  <a:lnTo>
                    <a:pt x="84" y="47"/>
                  </a:lnTo>
                  <a:lnTo>
                    <a:pt x="90" y="47"/>
                  </a:lnTo>
                  <a:lnTo>
                    <a:pt x="92" y="45"/>
                  </a:lnTo>
                  <a:lnTo>
                    <a:pt x="92" y="42"/>
                  </a:lnTo>
                  <a:lnTo>
                    <a:pt x="92" y="38"/>
                  </a:lnTo>
                  <a:lnTo>
                    <a:pt x="92" y="38"/>
                  </a:lnTo>
                  <a:lnTo>
                    <a:pt x="90" y="34"/>
                  </a:lnTo>
                  <a:lnTo>
                    <a:pt x="90" y="34"/>
                  </a:lnTo>
                  <a:lnTo>
                    <a:pt x="84" y="29"/>
                  </a:lnTo>
                  <a:lnTo>
                    <a:pt x="84" y="29"/>
                  </a:lnTo>
                  <a:lnTo>
                    <a:pt x="83" y="25"/>
                  </a:lnTo>
                  <a:lnTo>
                    <a:pt x="83" y="23"/>
                  </a:lnTo>
                  <a:lnTo>
                    <a:pt x="83" y="23"/>
                  </a:lnTo>
                  <a:lnTo>
                    <a:pt x="84" y="22"/>
                  </a:lnTo>
                  <a:lnTo>
                    <a:pt x="84" y="22"/>
                  </a:lnTo>
                  <a:lnTo>
                    <a:pt x="84" y="22"/>
                  </a:lnTo>
                  <a:lnTo>
                    <a:pt x="84" y="27"/>
                  </a:lnTo>
                  <a:lnTo>
                    <a:pt x="92" y="27"/>
                  </a:lnTo>
                  <a:lnTo>
                    <a:pt x="92" y="22"/>
                  </a:lnTo>
                  <a:lnTo>
                    <a:pt x="92" y="22"/>
                  </a:lnTo>
                  <a:lnTo>
                    <a:pt x="90" y="18"/>
                  </a:lnTo>
                  <a:lnTo>
                    <a:pt x="84" y="18"/>
                  </a:lnTo>
                  <a:lnTo>
                    <a:pt x="84" y="18"/>
                  </a:lnTo>
                  <a:lnTo>
                    <a:pt x="79" y="18"/>
                  </a:lnTo>
                  <a:lnTo>
                    <a:pt x="77" y="20"/>
                  </a:lnTo>
                  <a:lnTo>
                    <a:pt x="77" y="23"/>
                  </a:lnTo>
                  <a:lnTo>
                    <a:pt x="77" y="27"/>
                  </a:lnTo>
                  <a:lnTo>
                    <a:pt x="77" y="27"/>
                  </a:lnTo>
                  <a:lnTo>
                    <a:pt x="77" y="29"/>
                  </a:lnTo>
                  <a:lnTo>
                    <a:pt x="77" y="29"/>
                  </a:lnTo>
                  <a:lnTo>
                    <a:pt x="83" y="34"/>
                  </a:lnTo>
                  <a:lnTo>
                    <a:pt x="83" y="34"/>
                  </a:lnTo>
                  <a:lnTo>
                    <a:pt x="84" y="38"/>
                  </a:lnTo>
                  <a:lnTo>
                    <a:pt x="84" y="42"/>
                  </a:lnTo>
                  <a:lnTo>
                    <a:pt x="84" y="42"/>
                  </a:lnTo>
                  <a:lnTo>
                    <a:pt x="84" y="44"/>
                  </a:lnTo>
                  <a:lnTo>
                    <a:pt x="84" y="44"/>
                  </a:lnTo>
                  <a:lnTo>
                    <a:pt x="83" y="42"/>
                  </a:lnTo>
                  <a:lnTo>
                    <a:pt x="83" y="36"/>
                  </a:lnTo>
                  <a:lnTo>
                    <a:pt x="77" y="36"/>
                  </a:lnTo>
                  <a:lnTo>
                    <a:pt x="77" y="36"/>
                  </a:lnTo>
                  <a:close/>
                  <a:moveTo>
                    <a:pt x="33" y="47"/>
                  </a:moveTo>
                  <a:lnTo>
                    <a:pt x="33" y="18"/>
                  </a:lnTo>
                  <a:lnTo>
                    <a:pt x="28" y="18"/>
                  </a:lnTo>
                  <a:lnTo>
                    <a:pt x="28" y="31"/>
                  </a:lnTo>
                  <a:lnTo>
                    <a:pt x="24" y="18"/>
                  </a:lnTo>
                  <a:lnTo>
                    <a:pt x="17" y="18"/>
                  </a:lnTo>
                  <a:lnTo>
                    <a:pt x="17" y="47"/>
                  </a:lnTo>
                  <a:lnTo>
                    <a:pt x="22" y="47"/>
                  </a:lnTo>
                  <a:lnTo>
                    <a:pt x="22" y="31"/>
                  </a:lnTo>
                  <a:lnTo>
                    <a:pt x="28" y="47"/>
                  </a:lnTo>
                  <a:lnTo>
                    <a:pt x="33" y="47"/>
                  </a:lnTo>
                  <a:lnTo>
                    <a:pt x="33" y="47"/>
                  </a:lnTo>
                  <a:close/>
                  <a:moveTo>
                    <a:pt x="48" y="47"/>
                  </a:moveTo>
                  <a:lnTo>
                    <a:pt x="48" y="44"/>
                  </a:lnTo>
                  <a:lnTo>
                    <a:pt x="42" y="44"/>
                  </a:lnTo>
                  <a:lnTo>
                    <a:pt x="42" y="33"/>
                  </a:lnTo>
                  <a:lnTo>
                    <a:pt x="48" y="33"/>
                  </a:lnTo>
                  <a:lnTo>
                    <a:pt x="48" y="29"/>
                  </a:lnTo>
                  <a:lnTo>
                    <a:pt x="42" y="29"/>
                  </a:lnTo>
                  <a:lnTo>
                    <a:pt x="42" y="22"/>
                  </a:lnTo>
                  <a:lnTo>
                    <a:pt x="48" y="22"/>
                  </a:lnTo>
                  <a:lnTo>
                    <a:pt x="48" y="18"/>
                  </a:lnTo>
                  <a:lnTo>
                    <a:pt x="35" y="18"/>
                  </a:lnTo>
                  <a:lnTo>
                    <a:pt x="35" y="47"/>
                  </a:lnTo>
                  <a:lnTo>
                    <a:pt x="48" y="47"/>
                  </a:lnTo>
                  <a:lnTo>
                    <a:pt x="48" y="47"/>
                  </a:lnTo>
                  <a:close/>
                  <a:moveTo>
                    <a:pt x="75" y="18"/>
                  </a:moveTo>
                  <a:lnTo>
                    <a:pt x="70" y="18"/>
                  </a:lnTo>
                  <a:lnTo>
                    <a:pt x="68" y="31"/>
                  </a:lnTo>
                  <a:lnTo>
                    <a:pt x="66" y="18"/>
                  </a:lnTo>
                  <a:lnTo>
                    <a:pt x="59" y="18"/>
                  </a:lnTo>
                  <a:lnTo>
                    <a:pt x="57" y="31"/>
                  </a:lnTo>
                  <a:lnTo>
                    <a:pt x="55" y="18"/>
                  </a:lnTo>
                  <a:lnTo>
                    <a:pt x="48" y="18"/>
                  </a:lnTo>
                  <a:lnTo>
                    <a:pt x="53" y="47"/>
                  </a:lnTo>
                  <a:lnTo>
                    <a:pt x="59" y="47"/>
                  </a:lnTo>
                  <a:lnTo>
                    <a:pt x="61" y="31"/>
                  </a:lnTo>
                  <a:lnTo>
                    <a:pt x="64" y="47"/>
                  </a:lnTo>
                  <a:lnTo>
                    <a:pt x="72" y="47"/>
                  </a:lnTo>
                  <a:lnTo>
                    <a:pt x="75" y="18"/>
                  </a:lnTo>
                  <a:lnTo>
                    <a:pt x="75" y="18"/>
                  </a:lnTo>
                  <a:close/>
                  <a:moveTo>
                    <a:pt x="106" y="12"/>
                  </a:moveTo>
                  <a:lnTo>
                    <a:pt x="106" y="80"/>
                  </a:lnTo>
                  <a:lnTo>
                    <a:pt x="106" y="80"/>
                  </a:lnTo>
                  <a:lnTo>
                    <a:pt x="106" y="82"/>
                  </a:lnTo>
                  <a:lnTo>
                    <a:pt x="106" y="82"/>
                  </a:lnTo>
                  <a:lnTo>
                    <a:pt x="106" y="89"/>
                  </a:lnTo>
                  <a:lnTo>
                    <a:pt x="108" y="95"/>
                  </a:lnTo>
                  <a:lnTo>
                    <a:pt x="108" y="95"/>
                  </a:lnTo>
                  <a:lnTo>
                    <a:pt x="112" y="97"/>
                  </a:lnTo>
                  <a:lnTo>
                    <a:pt x="112" y="97"/>
                  </a:lnTo>
                  <a:lnTo>
                    <a:pt x="112" y="97"/>
                  </a:lnTo>
                  <a:lnTo>
                    <a:pt x="114" y="93"/>
                  </a:lnTo>
                  <a:lnTo>
                    <a:pt x="114" y="93"/>
                  </a:lnTo>
                  <a:lnTo>
                    <a:pt x="116" y="80"/>
                  </a:lnTo>
                  <a:lnTo>
                    <a:pt x="116" y="80"/>
                  </a:lnTo>
                  <a:lnTo>
                    <a:pt x="116" y="80"/>
                  </a:lnTo>
                  <a:lnTo>
                    <a:pt x="116" y="14"/>
                  </a:lnTo>
                  <a:lnTo>
                    <a:pt x="116" y="14"/>
                  </a:lnTo>
                  <a:lnTo>
                    <a:pt x="116" y="14"/>
                  </a:lnTo>
                  <a:lnTo>
                    <a:pt x="116" y="14"/>
                  </a:lnTo>
                  <a:lnTo>
                    <a:pt x="116" y="12"/>
                  </a:lnTo>
                  <a:lnTo>
                    <a:pt x="108" y="12"/>
                  </a:lnTo>
                  <a:lnTo>
                    <a:pt x="108" y="12"/>
                  </a:lnTo>
                  <a:lnTo>
                    <a:pt x="106" y="12"/>
                  </a:lnTo>
                  <a:lnTo>
                    <a:pt x="106" y="12"/>
                  </a:lnTo>
                  <a:close/>
                  <a:moveTo>
                    <a:pt x="127" y="12"/>
                  </a:moveTo>
                  <a:lnTo>
                    <a:pt x="127" y="12"/>
                  </a:lnTo>
                  <a:lnTo>
                    <a:pt x="125" y="12"/>
                  </a:lnTo>
                  <a:lnTo>
                    <a:pt x="125" y="12"/>
                  </a:lnTo>
                  <a:lnTo>
                    <a:pt x="125" y="12"/>
                  </a:lnTo>
                  <a:lnTo>
                    <a:pt x="125" y="12"/>
                  </a:lnTo>
                  <a:lnTo>
                    <a:pt x="125" y="14"/>
                  </a:lnTo>
                  <a:lnTo>
                    <a:pt x="125" y="14"/>
                  </a:lnTo>
                  <a:lnTo>
                    <a:pt x="125" y="14"/>
                  </a:lnTo>
                  <a:lnTo>
                    <a:pt x="125" y="80"/>
                  </a:lnTo>
                  <a:lnTo>
                    <a:pt x="125" y="80"/>
                  </a:lnTo>
                  <a:lnTo>
                    <a:pt x="125" y="80"/>
                  </a:lnTo>
                  <a:lnTo>
                    <a:pt x="123" y="89"/>
                  </a:lnTo>
                  <a:lnTo>
                    <a:pt x="123" y="97"/>
                  </a:lnTo>
                  <a:lnTo>
                    <a:pt x="123" y="97"/>
                  </a:lnTo>
                  <a:lnTo>
                    <a:pt x="119" y="102"/>
                  </a:lnTo>
                  <a:lnTo>
                    <a:pt x="114" y="106"/>
                  </a:lnTo>
                  <a:lnTo>
                    <a:pt x="114" y="106"/>
                  </a:lnTo>
                  <a:lnTo>
                    <a:pt x="114" y="106"/>
                  </a:lnTo>
                  <a:lnTo>
                    <a:pt x="114" y="106"/>
                  </a:lnTo>
                  <a:lnTo>
                    <a:pt x="31" y="106"/>
                  </a:lnTo>
                  <a:lnTo>
                    <a:pt x="31" y="108"/>
                  </a:lnTo>
                  <a:lnTo>
                    <a:pt x="130" y="108"/>
                  </a:lnTo>
                  <a:lnTo>
                    <a:pt x="130" y="16"/>
                  </a:lnTo>
                  <a:lnTo>
                    <a:pt x="130" y="16"/>
                  </a:lnTo>
                  <a:lnTo>
                    <a:pt x="130" y="14"/>
                  </a:lnTo>
                  <a:lnTo>
                    <a:pt x="130" y="14"/>
                  </a:lnTo>
                  <a:lnTo>
                    <a:pt x="130" y="14"/>
                  </a:lnTo>
                  <a:lnTo>
                    <a:pt x="128" y="12"/>
                  </a:lnTo>
                  <a:lnTo>
                    <a:pt x="128" y="12"/>
                  </a:lnTo>
                  <a:lnTo>
                    <a:pt x="127" y="12"/>
                  </a:lnTo>
                  <a:lnTo>
                    <a:pt x="127" y="12"/>
                  </a:lnTo>
                  <a:lnTo>
                    <a:pt x="127" y="12"/>
                  </a:lnTo>
                  <a:lnTo>
                    <a:pt x="127" y="12"/>
                  </a:lnTo>
                  <a:lnTo>
                    <a:pt x="127" y="12"/>
                  </a:lnTo>
                  <a:close/>
                  <a:moveTo>
                    <a:pt x="97" y="9"/>
                  </a:moveTo>
                  <a:lnTo>
                    <a:pt x="9" y="9"/>
                  </a:lnTo>
                  <a:lnTo>
                    <a:pt x="9" y="82"/>
                  </a:lnTo>
                  <a:lnTo>
                    <a:pt x="9" y="82"/>
                  </a:lnTo>
                  <a:lnTo>
                    <a:pt x="9" y="82"/>
                  </a:lnTo>
                  <a:lnTo>
                    <a:pt x="9" y="82"/>
                  </a:lnTo>
                  <a:lnTo>
                    <a:pt x="9" y="82"/>
                  </a:lnTo>
                  <a:lnTo>
                    <a:pt x="9" y="89"/>
                  </a:lnTo>
                  <a:lnTo>
                    <a:pt x="11" y="93"/>
                  </a:lnTo>
                  <a:lnTo>
                    <a:pt x="11" y="93"/>
                  </a:lnTo>
                  <a:lnTo>
                    <a:pt x="17" y="97"/>
                  </a:lnTo>
                  <a:lnTo>
                    <a:pt x="99" y="97"/>
                  </a:lnTo>
                  <a:lnTo>
                    <a:pt x="99" y="97"/>
                  </a:lnTo>
                  <a:lnTo>
                    <a:pt x="97" y="89"/>
                  </a:lnTo>
                  <a:lnTo>
                    <a:pt x="97" y="80"/>
                  </a:lnTo>
                  <a:lnTo>
                    <a:pt x="97" y="80"/>
                  </a:lnTo>
                  <a:lnTo>
                    <a:pt x="97" y="9"/>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 name="组合 24"/>
          <p:cNvGrpSpPr/>
          <p:nvPr/>
        </p:nvGrpSpPr>
        <p:grpSpPr>
          <a:xfrm>
            <a:off x="2530105" y="5681438"/>
            <a:ext cx="847553" cy="868132"/>
            <a:chOff x="8615485" y="5503266"/>
            <a:chExt cx="847553" cy="810090"/>
          </a:xfrm>
        </p:grpSpPr>
        <p:sp>
          <p:nvSpPr>
            <p:cNvPr id="26" name="椭圆 25"/>
            <p:cNvSpPr/>
            <p:nvPr/>
          </p:nvSpPr>
          <p:spPr>
            <a:xfrm rot="10800000" flipH="1" flipV="1">
              <a:off x="8615485" y="5503266"/>
              <a:ext cx="847553" cy="810090"/>
            </a:xfrm>
            <a:prstGeom prst="ellipse">
              <a:avLst/>
            </a:prstGeom>
            <a:solidFill>
              <a:srgbClr val="0070C0"/>
            </a:solidFill>
            <a:ln>
              <a:noFill/>
            </a:ln>
            <a:effectLst>
              <a:outerShdw blurRad="177800" dist="114300" dir="8100000" algn="tr" rotWithShape="0">
                <a:prstClr val="black">
                  <a:alpha val="40000"/>
                </a:prstClr>
              </a:outerShdw>
            </a:effectLst>
          </p:spPr>
          <p:txBody>
            <a:bodyPr lIns="107527" tIns="53764" rIns="107527" bIns="5376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endParaRPr lang="zh-CN" altLang="en-US" sz="2100">
                <a:solidFill>
                  <a:schemeClr val="bg1">
                    <a:lumMod val="95000"/>
                  </a:schemeClr>
                </a:solidFill>
                <a:latin typeface="Arial" panose="020B0604020202020204"/>
                <a:ea typeface="微软雅黑" panose="020B0503020204020204" pitchFamily="34" charset="-122"/>
                <a:cs typeface="+mn-ea"/>
              </a:endParaRPr>
            </a:p>
          </p:txBody>
        </p:sp>
        <p:sp>
          <p:nvSpPr>
            <p:cNvPr id="27" name="Freeform 440"/>
            <p:cNvSpPr>
              <a:spLocks noEditPoints="1"/>
            </p:cNvSpPr>
            <p:nvPr/>
          </p:nvSpPr>
          <p:spPr bwMode="auto">
            <a:xfrm>
              <a:off x="8860612" y="5763043"/>
              <a:ext cx="395357" cy="277264"/>
            </a:xfrm>
            <a:custGeom>
              <a:avLst/>
              <a:gdLst>
                <a:gd name="T0" fmla="*/ 35 w 154"/>
                <a:gd name="T1" fmla="*/ 97 h 108"/>
                <a:gd name="T2" fmla="*/ 35 w 154"/>
                <a:gd name="T3" fmla="*/ 5 h 108"/>
                <a:gd name="T4" fmla="*/ 7 w 154"/>
                <a:gd name="T5" fmla="*/ 5 h 108"/>
                <a:gd name="T6" fmla="*/ 7 w 154"/>
                <a:gd name="T7" fmla="*/ 97 h 108"/>
                <a:gd name="T8" fmla="*/ 0 w 154"/>
                <a:gd name="T9" fmla="*/ 97 h 108"/>
                <a:gd name="T10" fmla="*/ 0 w 154"/>
                <a:gd name="T11" fmla="*/ 108 h 108"/>
                <a:gd name="T12" fmla="*/ 154 w 154"/>
                <a:gd name="T13" fmla="*/ 108 h 108"/>
                <a:gd name="T14" fmla="*/ 154 w 154"/>
                <a:gd name="T15" fmla="*/ 97 h 108"/>
                <a:gd name="T16" fmla="*/ 149 w 154"/>
                <a:gd name="T17" fmla="*/ 97 h 108"/>
                <a:gd name="T18" fmla="*/ 149 w 154"/>
                <a:gd name="T19" fmla="*/ 44 h 108"/>
                <a:gd name="T20" fmla="*/ 121 w 154"/>
                <a:gd name="T21" fmla="*/ 44 h 108"/>
                <a:gd name="T22" fmla="*/ 121 w 154"/>
                <a:gd name="T23" fmla="*/ 97 h 108"/>
                <a:gd name="T24" fmla="*/ 110 w 154"/>
                <a:gd name="T25" fmla="*/ 97 h 108"/>
                <a:gd name="T26" fmla="*/ 110 w 154"/>
                <a:gd name="T27" fmla="*/ 64 h 108"/>
                <a:gd name="T28" fmla="*/ 83 w 154"/>
                <a:gd name="T29" fmla="*/ 64 h 108"/>
                <a:gd name="T30" fmla="*/ 83 w 154"/>
                <a:gd name="T31" fmla="*/ 97 h 108"/>
                <a:gd name="T32" fmla="*/ 73 w 154"/>
                <a:gd name="T33" fmla="*/ 97 h 108"/>
                <a:gd name="T34" fmla="*/ 73 w 154"/>
                <a:gd name="T35" fmla="*/ 29 h 108"/>
                <a:gd name="T36" fmla="*/ 46 w 154"/>
                <a:gd name="T37" fmla="*/ 29 h 108"/>
                <a:gd name="T38" fmla="*/ 46 w 154"/>
                <a:gd name="T39" fmla="*/ 97 h 108"/>
                <a:gd name="T40" fmla="*/ 35 w 154"/>
                <a:gd name="T41" fmla="*/ 97 h 108"/>
                <a:gd name="T42" fmla="*/ 35 w 154"/>
                <a:gd name="T43" fmla="*/ 97 h 108"/>
                <a:gd name="T44" fmla="*/ 83 w 154"/>
                <a:gd name="T45" fmla="*/ 25 h 108"/>
                <a:gd name="T46" fmla="*/ 83 w 154"/>
                <a:gd name="T47" fmla="*/ 9 h 108"/>
                <a:gd name="T48" fmla="*/ 112 w 154"/>
                <a:gd name="T49" fmla="*/ 9 h 108"/>
                <a:gd name="T50" fmla="*/ 112 w 154"/>
                <a:gd name="T51" fmla="*/ 0 h 108"/>
                <a:gd name="T52" fmla="*/ 139 w 154"/>
                <a:gd name="T53" fmla="*/ 16 h 108"/>
                <a:gd name="T54" fmla="*/ 112 w 154"/>
                <a:gd name="T55" fmla="*/ 35 h 108"/>
                <a:gd name="T56" fmla="*/ 112 w 154"/>
                <a:gd name="T57" fmla="*/ 25 h 108"/>
                <a:gd name="T58" fmla="*/ 83 w 154"/>
                <a:gd name="T5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08">
                  <a:moveTo>
                    <a:pt x="35" y="97"/>
                  </a:moveTo>
                  <a:lnTo>
                    <a:pt x="35" y="5"/>
                  </a:lnTo>
                  <a:lnTo>
                    <a:pt x="7" y="5"/>
                  </a:lnTo>
                  <a:lnTo>
                    <a:pt x="7" y="97"/>
                  </a:lnTo>
                  <a:lnTo>
                    <a:pt x="0" y="97"/>
                  </a:lnTo>
                  <a:lnTo>
                    <a:pt x="0" y="108"/>
                  </a:lnTo>
                  <a:lnTo>
                    <a:pt x="154" y="108"/>
                  </a:lnTo>
                  <a:lnTo>
                    <a:pt x="154" y="97"/>
                  </a:lnTo>
                  <a:lnTo>
                    <a:pt x="149" y="97"/>
                  </a:lnTo>
                  <a:lnTo>
                    <a:pt x="149" y="44"/>
                  </a:lnTo>
                  <a:lnTo>
                    <a:pt x="121" y="44"/>
                  </a:lnTo>
                  <a:lnTo>
                    <a:pt x="121" y="97"/>
                  </a:lnTo>
                  <a:lnTo>
                    <a:pt x="110" y="97"/>
                  </a:lnTo>
                  <a:lnTo>
                    <a:pt x="110" y="64"/>
                  </a:lnTo>
                  <a:lnTo>
                    <a:pt x="83" y="64"/>
                  </a:lnTo>
                  <a:lnTo>
                    <a:pt x="83" y="97"/>
                  </a:lnTo>
                  <a:lnTo>
                    <a:pt x="73" y="97"/>
                  </a:lnTo>
                  <a:lnTo>
                    <a:pt x="73" y="29"/>
                  </a:lnTo>
                  <a:lnTo>
                    <a:pt x="46" y="29"/>
                  </a:lnTo>
                  <a:lnTo>
                    <a:pt x="46" y="97"/>
                  </a:lnTo>
                  <a:lnTo>
                    <a:pt x="35" y="97"/>
                  </a:lnTo>
                  <a:lnTo>
                    <a:pt x="35" y="97"/>
                  </a:lnTo>
                  <a:close/>
                  <a:moveTo>
                    <a:pt x="83" y="25"/>
                  </a:moveTo>
                  <a:lnTo>
                    <a:pt x="83" y="9"/>
                  </a:lnTo>
                  <a:lnTo>
                    <a:pt x="112" y="9"/>
                  </a:lnTo>
                  <a:lnTo>
                    <a:pt x="112" y="0"/>
                  </a:lnTo>
                  <a:lnTo>
                    <a:pt x="139" y="16"/>
                  </a:lnTo>
                  <a:lnTo>
                    <a:pt x="112" y="35"/>
                  </a:lnTo>
                  <a:lnTo>
                    <a:pt x="112" y="25"/>
                  </a:lnTo>
                  <a:lnTo>
                    <a:pt x="83" y="25"/>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8" name="组合 27"/>
          <p:cNvGrpSpPr/>
          <p:nvPr/>
        </p:nvGrpSpPr>
        <p:grpSpPr>
          <a:xfrm>
            <a:off x="1182980" y="5661418"/>
            <a:ext cx="847553" cy="868132"/>
            <a:chOff x="7268360" y="5483246"/>
            <a:chExt cx="847553" cy="810090"/>
          </a:xfrm>
        </p:grpSpPr>
        <p:sp>
          <p:nvSpPr>
            <p:cNvPr id="29" name="椭圆 28"/>
            <p:cNvSpPr/>
            <p:nvPr/>
          </p:nvSpPr>
          <p:spPr>
            <a:xfrm rot="10800000" flipH="1" flipV="1">
              <a:off x="7268360" y="5483246"/>
              <a:ext cx="847553" cy="810090"/>
            </a:xfrm>
            <a:prstGeom prst="ellipse">
              <a:avLst/>
            </a:prstGeom>
            <a:solidFill>
              <a:srgbClr val="00A1DA"/>
            </a:solidFill>
            <a:ln>
              <a:noFill/>
            </a:ln>
            <a:effectLst>
              <a:outerShdw blurRad="177800" dist="114300" dir="8100000" algn="tr" rotWithShape="0">
                <a:prstClr val="black">
                  <a:alpha val="40000"/>
                </a:prstClr>
              </a:outerShdw>
            </a:effectLst>
          </p:spPr>
          <p:txBody>
            <a:bodyPr lIns="107527" tIns="53764" rIns="107527" bIns="5376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endParaRPr lang="zh-CN" altLang="en-US" sz="2100">
                <a:solidFill>
                  <a:schemeClr val="bg1">
                    <a:lumMod val="95000"/>
                  </a:schemeClr>
                </a:solidFill>
                <a:latin typeface="Arial" panose="020B0604020202020204"/>
                <a:ea typeface="微软雅黑" panose="020B0503020204020204" pitchFamily="34" charset="-122"/>
                <a:cs typeface="+mn-ea"/>
              </a:endParaRPr>
            </a:p>
          </p:txBody>
        </p:sp>
        <p:sp>
          <p:nvSpPr>
            <p:cNvPr id="30" name="Freeform 455"/>
            <p:cNvSpPr>
              <a:spLocks noEditPoints="1"/>
            </p:cNvSpPr>
            <p:nvPr/>
          </p:nvSpPr>
          <p:spPr bwMode="auto">
            <a:xfrm>
              <a:off x="7539181" y="5731374"/>
              <a:ext cx="282397" cy="315774"/>
            </a:xfrm>
            <a:custGeom>
              <a:avLst/>
              <a:gdLst>
                <a:gd name="T0" fmla="*/ 33 w 110"/>
                <a:gd name="T1" fmla="*/ 9 h 123"/>
                <a:gd name="T2" fmla="*/ 32 w 110"/>
                <a:gd name="T3" fmla="*/ 20 h 123"/>
                <a:gd name="T4" fmla="*/ 33 w 110"/>
                <a:gd name="T5" fmla="*/ 29 h 123"/>
                <a:gd name="T6" fmla="*/ 32 w 110"/>
                <a:gd name="T7" fmla="*/ 39 h 123"/>
                <a:gd name="T8" fmla="*/ 28 w 110"/>
                <a:gd name="T9" fmla="*/ 39 h 123"/>
                <a:gd name="T10" fmla="*/ 22 w 110"/>
                <a:gd name="T11" fmla="*/ 29 h 123"/>
                <a:gd name="T12" fmla="*/ 21 w 110"/>
                <a:gd name="T13" fmla="*/ 20 h 123"/>
                <a:gd name="T14" fmla="*/ 28 w 110"/>
                <a:gd name="T15" fmla="*/ 2 h 123"/>
                <a:gd name="T16" fmla="*/ 32 w 110"/>
                <a:gd name="T17" fmla="*/ 0 h 123"/>
                <a:gd name="T18" fmla="*/ 103 w 110"/>
                <a:gd name="T19" fmla="*/ 9 h 123"/>
                <a:gd name="T20" fmla="*/ 8 w 110"/>
                <a:gd name="T21" fmla="*/ 110 h 123"/>
                <a:gd name="T22" fmla="*/ 94 w 110"/>
                <a:gd name="T23" fmla="*/ 108 h 123"/>
                <a:gd name="T24" fmla="*/ 8 w 110"/>
                <a:gd name="T25" fmla="*/ 105 h 123"/>
                <a:gd name="T26" fmla="*/ 94 w 110"/>
                <a:gd name="T27" fmla="*/ 103 h 123"/>
                <a:gd name="T28" fmla="*/ 8 w 110"/>
                <a:gd name="T29" fmla="*/ 99 h 123"/>
                <a:gd name="T30" fmla="*/ 94 w 110"/>
                <a:gd name="T31" fmla="*/ 97 h 123"/>
                <a:gd name="T32" fmla="*/ 99 w 110"/>
                <a:gd name="T33" fmla="*/ 85 h 123"/>
                <a:gd name="T34" fmla="*/ 103 w 110"/>
                <a:gd name="T35" fmla="*/ 86 h 123"/>
                <a:gd name="T36" fmla="*/ 109 w 110"/>
                <a:gd name="T37" fmla="*/ 96 h 123"/>
                <a:gd name="T38" fmla="*/ 110 w 110"/>
                <a:gd name="T39" fmla="*/ 105 h 123"/>
                <a:gd name="T40" fmla="*/ 103 w 110"/>
                <a:gd name="T41" fmla="*/ 121 h 123"/>
                <a:gd name="T42" fmla="*/ 99 w 110"/>
                <a:gd name="T43" fmla="*/ 123 h 123"/>
                <a:gd name="T44" fmla="*/ 98 w 110"/>
                <a:gd name="T45" fmla="*/ 112 h 123"/>
                <a:gd name="T46" fmla="*/ 99 w 110"/>
                <a:gd name="T47" fmla="*/ 105 h 123"/>
                <a:gd name="T48" fmla="*/ 99 w 110"/>
                <a:gd name="T49" fmla="*/ 99 h 123"/>
                <a:gd name="T50" fmla="*/ 0 w 110"/>
                <a:gd name="T51" fmla="*/ 94 h 123"/>
                <a:gd name="T52" fmla="*/ 19 w 110"/>
                <a:gd name="T53" fmla="*/ 68 h 123"/>
                <a:gd name="T54" fmla="*/ 79 w 110"/>
                <a:gd name="T55" fmla="*/ 66 h 123"/>
                <a:gd name="T56" fmla="*/ 19 w 110"/>
                <a:gd name="T57" fmla="*/ 63 h 123"/>
                <a:gd name="T58" fmla="*/ 79 w 110"/>
                <a:gd name="T59" fmla="*/ 61 h 123"/>
                <a:gd name="T60" fmla="*/ 19 w 110"/>
                <a:gd name="T61" fmla="*/ 57 h 123"/>
                <a:gd name="T62" fmla="*/ 79 w 110"/>
                <a:gd name="T63" fmla="*/ 55 h 123"/>
                <a:gd name="T64" fmla="*/ 85 w 110"/>
                <a:gd name="T65" fmla="*/ 42 h 123"/>
                <a:gd name="T66" fmla="*/ 88 w 110"/>
                <a:gd name="T67" fmla="*/ 44 h 123"/>
                <a:gd name="T68" fmla="*/ 94 w 110"/>
                <a:gd name="T69" fmla="*/ 53 h 123"/>
                <a:gd name="T70" fmla="*/ 96 w 110"/>
                <a:gd name="T71" fmla="*/ 63 h 123"/>
                <a:gd name="T72" fmla="*/ 88 w 110"/>
                <a:gd name="T73" fmla="*/ 79 h 123"/>
                <a:gd name="T74" fmla="*/ 85 w 110"/>
                <a:gd name="T75" fmla="*/ 81 h 123"/>
                <a:gd name="T76" fmla="*/ 81 w 110"/>
                <a:gd name="T77" fmla="*/ 72 h 123"/>
                <a:gd name="T78" fmla="*/ 85 w 110"/>
                <a:gd name="T79" fmla="*/ 63 h 123"/>
                <a:gd name="T80" fmla="*/ 85 w 110"/>
                <a:gd name="T81" fmla="*/ 57 h 123"/>
                <a:gd name="T82" fmla="*/ 11 w 110"/>
                <a:gd name="T83" fmla="*/ 52 h 123"/>
                <a:gd name="T84" fmla="*/ 98 w 110"/>
                <a:gd name="T85" fmla="*/ 26 h 123"/>
                <a:gd name="T86" fmla="*/ 37 w 110"/>
                <a:gd name="T87" fmla="*/ 24 h 123"/>
                <a:gd name="T88" fmla="*/ 98 w 110"/>
                <a:gd name="T89" fmla="*/ 22 h 123"/>
                <a:gd name="T90" fmla="*/ 37 w 110"/>
                <a:gd name="T91" fmla="*/ 18 h 123"/>
                <a:gd name="T92" fmla="*/ 98 w 110"/>
                <a:gd name="T93" fmla="*/ 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23">
                  <a:moveTo>
                    <a:pt x="103" y="9"/>
                  </a:moveTo>
                  <a:lnTo>
                    <a:pt x="33" y="9"/>
                  </a:lnTo>
                  <a:lnTo>
                    <a:pt x="33" y="9"/>
                  </a:lnTo>
                  <a:lnTo>
                    <a:pt x="32" y="15"/>
                  </a:lnTo>
                  <a:lnTo>
                    <a:pt x="32" y="20"/>
                  </a:lnTo>
                  <a:lnTo>
                    <a:pt x="32" y="20"/>
                  </a:lnTo>
                  <a:lnTo>
                    <a:pt x="32" y="20"/>
                  </a:lnTo>
                  <a:lnTo>
                    <a:pt x="32" y="24"/>
                  </a:lnTo>
                  <a:lnTo>
                    <a:pt x="33" y="29"/>
                  </a:lnTo>
                  <a:lnTo>
                    <a:pt x="105" y="29"/>
                  </a:lnTo>
                  <a:lnTo>
                    <a:pt x="105" y="39"/>
                  </a:lnTo>
                  <a:lnTo>
                    <a:pt x="32" y="39"/>
                  </a:lnTo>
                  <a:lnTo>
                    <a:pt x="30" y="39"/>
                  </a:lnTo>
                  <a:lnTo>
                    <a:pt x="28" y="39"/>
                  </a:lnTo>
                  <a:lnTo>
                    <a:pt x="28" y="39"/>
                  </a:lnTo>
                  <a:lnTo>
                    <a:pt x="28" y="37"/>
                  </a:lnTo>
                  <a:lnTo>
                    <a:pt x="28" y="37"/>
                  </a:lnTo>
                  <a:lnTo>
                    <a:pt x="22" y="29"/>
                  </a:lnTo>
                  <a:lnTo>
                    <a:pt x="21" y="20"/>
                  </a:lnTo>
                  <a:lnTo>
                    <a:pt x="21" y="20"/>
                  </a:lnTo>
                  <a:lnTo>
                    <a:pt x="21" y="20"/>
                  </a:lnTo>
                  <a:lnTo>
                    <a:pt x="22" y="11"/>
                  </a:lnTo>
                  <a:lnTo>
                    <a:pt x="28" y="2"/>
                  </a:lnTo>
                  <a:lnTo>
                    <a:pt x="28" y="2"/>
                  </a:lnTo>
                  <a:lnTo>
                    <a:pt x="28" y="2"/>
                  </a:lnTo>
                  <a:lnTo>
                    <a:pt x="30" y="0"/>
                  </a:lnTo>
                  <a:lnTo>
                    <a:pt x="32" y="0"/>
                  </a:lnTo>
                  <a:lnTo>
                    <a:pt x="103" y="0"/>
                  </a:lnTo>
                  <a:lnTo>
                    <a:pt x="103" y="9"/>
                  </a:lnTo>
                  <a:lnTo>
                    <a:pt x="103" y="9"/>
                  </a:lnTo>
                  <a:close/>
                  <a:moveTo>
                    <a:pt x="94" y="108"/>
                  </a:moveTo>
                  <a:lnTo>
                    <a:pt x="8" y="108"/>
                  </a:lnTo>
                  <a:lnTo>
                    <a:pt x="8" y="110"/>
                  </a:lnTo>
                  <a:lnTo>
                    <a:pt x="94" y="110"/>
                  </a:lnTo>
                  <a:lnTo>
                    <a:pt x="94" y="108"/>
                  </a:lnTo>
                  <a:lnTo>
                    <a:pt x="94" y="108"/>
                  </a:lnTo>
                  <a:close/>
                  <a:moveTo>
                    <a:pt x="94" y="103"/>
                  </a:moveTo>
                  <a:lnTo>
                    <a:pt x="8" y="103"/>
                  </a:lnTo>
                  <a:lnTo>
                    <a:pt x="8" y="105"/>
                  </a:lnTo>
                  <a:lnTo>
                    <a:pt x="94" y="105"/>
                  </a:lnTo>
                  <a:lnTo>
                    <a:pt x="94" y="103"/>
                  </a:lnTo>
                  <a:lnTo>
                    <a:pt x="94" y="103"/>
                  </a:lnTo>
                  <a:close/>
                  <a:moveTo>
                    <a:pt x="94" y="97"/>
                  </a:moveTo>
                  <a:lnTo>
                    <a:pt x="8" y="97"/>
                  </a:lnTo>
                  <a:lnTo>
                    <a:pt x="8" y="99"/>
                  </a:lnTo>
                  <a:lnTo>
                    <a:pt x="94" y="99"/>
                  </a:lnTo>
                  <a:lnTo>
                    <a:pt x="94" y="97"/>
                  </a:lnTo>
                  <a:lnTo>
                    <a:pt x="94" y="97"/>
                  </a:lnTo>
                  <a:close/>
                  <a:moveTo>
                    <a:pt x="0" y="94"/>
                  </a:moveTo>
                  <a:lnTo>
                    <a:pt x="0" y="85"/>
                  </a:lnTo>
                  <a:lnTo>
                    <a:pt x="99" y="85"/>
                  </a:lnTo>
                  <a:lnTo>
                    <a:pt x="101" y="85"/>
                  </a:lnTo>
                  <a:lnTo>
                    <a:pt x="103" y="86"/>
                  </a:lnTo>
                  <a:lnTo>
                    <a:pt x="103" y="86"/>
                  </a:lnTo>
                  <a:lnTo>
                    <a:pt x="103" y="86"/>
                  </a:lnTo>
                  <a:lnTo>
                    <a:pt x="103" y="86"/>
                  </a:lnTo>
                  <a:lnTo>
                    <a:pt x="109" y="96"/>
                  </a:lnTo>
                  <a:lnTo>
                    <a:pt x="110" y="105"/>
                  </a:lnTo>
                  <a:lnTo>
                    <a:pt x="110" y="105"/>
                  </a:lnTo>
                  <a:lnTo>
                    <a:pt x="110" y="105"/>
                  </a:lnTo>
                  <a:lnTo>
                    <a:pt x="109" y="114"/>
                  </a:lnTo>
                  <a:lnTo>
                    <a:pt x="103" y="121"/>
                  </a:lnTo>
                  <a:lnTo>
                    <a:pt x="103" y="121"/>
                  </a:lnTo>
                  <a:lnTo>
                    <a:pt x="103" y="121"/>
                  </a:lnTo>
                  <a:lnTo>
                    <a:pt x="101" y="123"/>
                  </a:lnTo>
                  <a:lnTo>
                    <a:pt x="99" y="123"/>
                  </a:lnTo>
                  <a:lnTo>
                    <a:pt x="0" y="123"/>
                  </a:lnTo>
                  <a:lnTo>
                    <a:pt x="0" y="112"/>
                  </a:lnTo>
                  <a:lnTo>
                    <a:pt x="98" y="112"/>
                  </a:lnTo>
                  <a:lnTo>
                    <a:pt x="98" y="112"/>
                  </a:lnTo>
                  <a:lnTo>
                    <a:pt x="99" y="108"/>
                  </a:lnTo>
                  <a:lnTo>
                    <a:pt x="99" y="105"/>
                  </a:lnTo>
                  <a:lnTo>
                    <a:pt x="99" y="105"/>
                  </a:lnTo>
                  <a:lnTo>
                    <a:pt x="99" y="105"/>
                  </a:lnTo>
                  <a:lnTo>
                    <a:pt x="99" y="99"/>
                  </a:lnTo>
                  <a:lnTo>
                    <a:pt x="98" y="94"/>
                  </a:lnTo>
                  <a:lnTo>
                    <a:pt x="0" y="94"/>
                  </a:lnTo>
                  <a:lnTo>
                    <a:pt x="0" y="94"/>
                  </a:lnTo>
                  <a:close/>
                  <a:moveTo>
                    <a:pt x="79" y="66"/>
                  </a:moveTo>
                  <a:lnTo>
                    <a:pt x="19" y="66"/>
                  </a:lnTo>
                  <a:lnTo>
                    <a:pt x="19" y="68"/>
                  </a:lnTo>
                  <a:lnTo>
                    <a:pt x="79" y="68"/>
                  </a:lnTo>
                  <a:lnTo>
                    <a:pt x="79" y="66"/>
                  </a:lnTo>
                  <a:lnTo>
                    <a:pt x="79" y="66"/>
                  </a:lnTo>
                  <a:close/>
                  <a:moveTo>
                    <a:pt x="79" y="61"/>
                  </a:moveTo>
                  <a:lnTo>
                    <a:pt x="19" y="61"/>
                  </a:lnTo>
                  <a:lnTo>
                    <a:pt x="19" y="63"/>
                  </a:lnTo>
                  <a:lnTo>
                    <a:pt x="79" y="63"/>
                  </a:lnTo>
                  <a:lnTo>
                    <a:pt x="79" y="61"/>
                  </a:lnTo>
                  <a:lnTo>
                    <a:pt x="79" y="61"/>
                  </a:lnTo>
                  <a:close/>
                  <a:moveTo>
                    <a:pt x="79" y="55"/>
                  </a:moveTo>
                  <a:lnTo>
                    <a:pt x="19" y="55"/>
                  </a:lnTo>
                  <a:lnTo>
                    <a:pt x="19" y="57"/>
                  </a:lnTo>
                  <a:lnTo>
                    <a:pt x="79" y="57"/>
                  </a:lnTo>
                  <a:lnTo>
                    <a:pt x="79" y="55"/>
                  </a:lnTo>
                  <a:lnTo>
                    <a:pt x="79" y="55"/>
                  </a:lnTo>
                  <a:close/>
                  <a:moveTo>
                    <a:pt x="11" y="52"/>
                  </a:moveTo>
                  <a:lnTo>
                    <a:pt x="11" y="42"/>
                  </a:lnTo>
                  <a:lnTo>
                    <a:pt x="85" y="42"/>
                  </a:lnTo>
                  <a:lnTo>
                    <a:pt x="87" y="42"/>
                  </a:lnTo>
                  <a:lnTo>
                    <a:pt x="88" y="44"/>
                  </a:lnTo>
                  <a:lnTo>
                    <a:pt x="88" y="44"/>
                  </a:lnTo>
                  <a:lnTo>
                    <a:pt x="88" y="44"/>
                  </a:lnTo>
                  <a:lnTo>
                    <a:pt x="88" y="44"/>
                  </a:lnTo>
                  <a:lnTo>
                    <a:pt x="94" y="53"/>
                  </a:lnTo>
                  <a:lnTo>
                    <a:pt x="96" y="63"/>
                  </a:lnTo>
                  <a:lnTo>
                    <a:pt x="96" y="63"/>
                  </a:lnTo>
                  <a:lnTo>
                    <a:pt x="96" y="63"/>
                  </a:lnTo>
                  <a:lnTo>
                    <a:pt x="94" y="72"/>
                  </a:lnTo>
                  <a:lnTo>
                    <a:pt x="88" y="79"/>
                  </a:lnTo>
                  <a:lnTo>
                    <a:pt x="88" y="79"/>
                  </a:lnTo>
                  <a:lnTo>
                    <a:pt x="87" y="79"/>
                  </a:lnTo>
                  <a:lnTo>
                    <a:pt x="87" y="81"/>
                  </a:lnTo>
                  <a:lnTo>
                    <a:pt x="85" y="81"/>
                  </a:lnTo>
                  <a:lnTo>
                    <a:pt x="11" y="81"/>
                  </a:lnTo>
                  <a:lnTo>
                    <a:pt x="11" y="72"/>
                  </a:lnTo>
                  <a:lnTo>
                    <a:pt x="81" y="72"/>
                  </a:lnTo>
                  <a:lnTo>
                    <a:pt x="81" y="72"/>
                  </a:lnTo>
                  <a:lnTo>
                    <a:pt x="85" y="66"/>
                  </a:lnTo>
                  <a:lnTo>
                    <a:pt x="85" y="63"/>
                  </a:lnTo>
                  <a:lnTo>
                    <a:pt x="85" y="63"/>
                  </a:lnTo>
                  <a:lnTo>
                    <a:pt x="85" y="63"/>
                  </a:lnTo>
                  <a:lnTo>
                    <a:pt x="85" y="57"/>
                  </a:lnTo>
                  <a:lnTo>
                    <a:pt x="81" y="52"/>
                  </a:lnTo>
                  <a:lnTo>
                    <a:pt x="11" y="52"/>
                  </a:lnTo>
                  <a:lnTo>
                    <a:pt x="11" y="52"/>
                  </a:lnTo>
                  <a:close/>
                  <a:moveTo>
                    <a:pt x="37" y="24"/>
                  </a:moveTo>
                  <a:lnTo>
                    <a:pt x="37" y="26"/>
                  </a:lnTo>
                  <a:lnTo>
                    <a:pt x="98" y="26"/>
                  </a:lnTo>
                  <a:lnTo>
                    <a:pt x="98" y="24"/>
                  </a:lnTo>
                  <a:lnTo>
                    <a:pt x="37" y="24"/>
                  </a:lnTo>
                  <a:lnTo>
                    <a:pt x="37" y="24"/>
                  </a:lnTo>
                  <a:close/>
                  <a:moveTo>
                    <a:pt x="37" y="18"/>
                  </a:moveTo>
                  <a:lnTo>
                    <a:pt x="37" y="22"/>
                  </a:lnTo>
                  <a:lnTo>
                    <a:pt x="98" y="22"/>
                  </a:lnTo>
                  <a:lnTo>
                    <a:pt x="98" y="18"/>
                  </a:lnTo>
                  <a:lnTo>
                    <a:pt x="37" y="18"/>
                  </a:lnTo>
                  <a:lnTo>
                    <a:pt x="37" y="18"/>
                  </a:lnTo>
                  <a:close/>
                  <a:moveTo>
                    <a:pt x="37" y="13"/>
                  </a:moveTo>
                  <a:lnTo>
                    <a:pt x="37" y="17"/>
                  </a:lnTo>
                  <a:lnTo>
                    <a:pt x="98" y="17"/>
                  </a:lnTo>
                  <a:lnTo>
                    <a:pt x="98" y="13"/>
                  </a:lnTo>
                  <a:lnTo>
                    <a:pt x="37" y="13"/>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2" name="TextBox 9"/>
          <p:cNvSpPr txBox="1"/>
          <p:nvPr/>
        </p:nvSpPr>
        <p:spPr>
          <a:xfrm>
            <a:off x="838622" y="169476"/>
            <a:ext cx="7389110" cy="609398"/>
          </a:xfrm>
          <a:prstGeom prst="rect">
            <a:avLst/>
          </a:prstGeom>
          <a:noFill/>
        </p:spPr>
        <p:txBody>
          <a:bodyPr wrap="square" rtlCol="0">
            <a:spAutoFit/>
          </a:bodyPr>
          <a:lstStyle/>
          <a:p>
            <a:pPr algn="ctr">
              <a:lnSpc>
                <a:spcPct val="120000"/>
              </a:lnSpc>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（二）</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构建创新体系，加快实现新旧动能转换</a:t>
            </a:r>
          </a:p>
        </p:txBody>
      </p:sp>
      <p:sp>
        <p:nvSpPr>
          <p:cNvPr id="33" name="矩形 32"/>
          <p:cNvSpPr/>
          <p:nvPr/>
        </p:nvSpPr>
        <p:spPr>
          <a:xfrm>
            <a:off x="889317" y="2620980"/>
            <a:ext cx="5399821" cy="2169825"/>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实施重大装备技术和产品质量攻关项目。支持企业参与国际标准、国家标准、行业标准的制（修）订，承担国际和全国专业标准化组织秘书处工作。实施增品种、提品质、创品牌“三品”战略。鼓励企业培育国际知名品牌。</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矩形 33"/>
          <p:cNvSpPr/>
          <p:nvPr/>
        </p:nvSpPr>
        <p:spPr>
          <a:xfrm>
            <a:off x="861492" y="1988840"/>
            <a:ext cx="5894505" cy="461665"/>
          </a:xfrm>
          <a:prstGeom prst="rect">
            <a:avLst/>
          </a:prstGeom>
          <a:noFill/>
          <a:ln>
            <a:noFill/>
          </a:ln>
        </p:spPr>
        <p:txBody>
          <a:bodyPr wrap="square">
            <a:spAutoFit/>
          </a:bodyPr>
          <a:lstStyle/>
          <a:p>
            <a:r>
              <a:rPr lang="en-US" altLang="zh-CN" sz="2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提升产品质量，塑造自主品牌</a:t>
            </a:r>
          </a:p>
        </p:txBody>
      </p:sp>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15495" r="51602" b="9508"/>
          <a:stretch>
            <a:fillRect/>
          </a:stretch>
        </p:blipFill>
        <p:spPr>
          <a:xfrm>
            <a:off x="7751390" y="1530751"/>
            <a:ext cx="2893549" cy="37147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17" y="893860"/>
            <a:ext cx="12190410" cy="3036135"/>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pic>
      <p:sp>
        <p:nvSpPr>
          <p:cNvPr id="6" name="矩形 5"/>
          <p:cNvSpPr/>
          <p:nvPr/>
        </p:nvSpPr>
        <p:spPr>
          <a:xfrm>
            <a:off x="2422798" y="4711401"/>
            <a:ext cx="1630414" cy="1308884"/>
          </a:xfrm>
          <a:prstGeom prst="rect">
            <a:avLst/>
          </a:prstGeom>
        </p:spPr>
        <p:txBody>
          <a:bodyPr wrap="square">
            <a:spAutoFit/>
          </a:bodyPr>
          <a:lstStyle/>
          <a:p>
            <a:pPr lvl="0" algn="ctr">
              <a:lnSpc>
                <a:spcPct val="150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把握</a:t>
            </a: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个总体要求</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5152832" y="4673345"/>
            <a:ext cx="1670832" cy="1384995"/>
          </a:xfrm>
          <a:prstGeom prst="rect">
            <a:avLst/>
          </a:prstGeom>
        </p:spPr>
        <p:txBody>
          <a:bodyPr wrap="square">
            <a:spAutoFit/>
          </a:bodyPr>
          <a:lstStyle/>
          <a:p>
            <a:pPr lvl="0" algn="ctr">
              <a:lnSpc>
                <a:spcPct val="150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明确</a:t>
            </a: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rPr>
              <a:t>项主要目标</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7873116" y="4673344"/>
            <a:ext cx="1670832" cy="1384995"/>
          </a:xfrm>
          <a:prstGeom prst="rect">
            <a:avLst/>
          </a:prstGeom>
        </p:spPr>
        <p:txBody>
          <a:bodyPr wrap="square">
            <a:spAutoFit/>
          </a:bodyPr>
          <a:lstStyle/>
          <a:p>
            <a:pPr lvl="0" algn="ctr">
              <a:lnSpc>
                <a:spcPct val="150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落实</a:t>
            </a: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大建设任务</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606275" y="3271696"/>
            <a:ext cx="1297399" cy="1284485"/>
            <a:chOff x="1486694" y="2665507"/>
            <a:chExt cx="1297399" cy="1284485"/>
          </a:xfrm>
        </p:grpSpPr>
        <p:sp>
          <p:nvSpPr>
            <p:cNvPr id="11" name="Freeform 5"/>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600" dirty="0">
                <a:latin typeface="微软雅黑" panose="020B0503020204020204" pitchFamily="34" charset="-122"/>
                <a:ea typeface="微软雅黑" panose="020B0503020204020204" pitchFamily="34" charset="-122"/>
              </a:endParaRPr>
            </a:p>
          </p:txBody>
        </p:sp>
        <p:sp>
          <p:nvSpPr>
            <p:cNvPr id="12" name="矩形 11"/>
            <p:cNvSpPr/>
            <p:nvPr/>
          </p:nvSpPr>
          <p:spPr>
            <a:xfrm>
              <a:off x="1486694" y="3047437"/>
              <a:ext cx="1297399" cy="432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dirty="0" smtClean="0">
                  <a:latin typeface="微软雅黑" panose="020B0503020204020204" pitchFamily="34" charset="-122"/>
                  <a:ea typeface="微软雅黑" panose="020B0503020204020204" pitchFamily="34" charset="-122"/>
                </a:rPr>
                <a:t>一</a:t>
              </a:r>
              <a:endParaRPr lang="zh-CN" altLang="en-US" sz="3600" dirty="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342579" y="3271696"/>
            <a:ext cx="1297399" cy="1284485"/>
            <a:chOff x="4222998" y="2665507"/>
            <a:chExt cx="1297399" cy="1284485"/>
          </a:xfrm>
        </p:grpSpPr>
        <p:sp>
          <p:nvSpPr>
            <p:cNvPr id="14" name="Freeform 5"/>
            <p:cNvSpPr/>
            <p:nvPr/>
          </p:nvSpPr>
          <p:spPr bwMode="auto">
            <a:xfrm rot="5400000">
              <a:off x="4226425"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600" dirty="0">
                <a:latin typeface="微软雅黑" panose="020B0503020204020204" pitchFamily="34" charset="-122"/>
                <a:ea typeface="微软雅黑" panose="020B0503020204020204" pitchFamily="34" charset="-122"/>
              </a:endParaRPr>
            </a:p>
          </p:txBody>
        </p:sp>
        <p:sp>
          <p:nvSpPr>
            <p:cNvPr id="15" name="矩形 14"/>
            <p:cNvSpPr/>
            <p:nvPr/>
          </p:nvSpPr>
          <p:spPr>
            <a:xfrm>
              <a:off x="4222998" y="3078969"/>
              <a:ext cx="1297399" cy="432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dirty="0" smtClean="0">
                  <a:latin typeface="微软雅黑" panose="020B0503020204020204" pitchFamily="34" charset="-122"/>
                  <a:ea typeface="微软雅黑" panose="020B0503020204020204" pitchFamily="34" charset="-122"/>
                </a:rPr>
                <a:t>二</a:t>
              </a:r>
              <a:endParaRPr lang="zh-CN" altLang="en-US" sz="3600" dirty="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059833" y="3271696"/>
            <a:ext cx="1297399" cy="1284485"/>
            <a:chOff x="6940252" y="2689493"/>
            <a:chExt cx="1297399" cy="1284485"/>
          </a:xfrm>
        </p:grpSpPr>
        <p:sp>
          <p:nvSpPr>
            <p:cNvPr id="17" name="Freeform 5"/>
            <p:cNvSpPr/>
            <p:nvPr/>
          </p:nvSpPr>
          <p:spPr bwMode="auto">
            <a:xfrm rot="5400000">
              <a:off x="6967655" y="2752168"/>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600" dirty="0">
                <a:latin typeface="微软雅黑" panose="020B0503020204020204" pitchFamily="34" charset="-122"/>
                <a:ea typeface="微软雅黑" panose="020B0503020204020204" pitchFamily="34" charset="-122"/>
              </a:endParaRPr>
            </a:p>
          </p:txBody>
        </p:sp>
        <p:sp>
          <p:nvSpPr>
            <p:cNvPr id="18" name="矩形 17"/>
            <p:cNvSpPr/>
            <p:nvPr/>
          </p:nvSpPr>
          <p:spPr>
            <a:xfrm>
              <a:off x="6940252" y="3087353"/>
              <a:ext cx="1297399" cy="432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dirty="0" smtClean="0">
                  <a:latin typeface="微软雅黑" panose="020B0503020204020204" pitchFamily="34" charset="-122"/>
                  <a:ea typeface="微软雅黑" panose="020B0503020204020204" pitchFamily="34" charset="-122"/>
                </a:rPr>
                <a:t>三</a:t>
              </a:r>
              <a:endParaRPr lang="zh-CN" altLang="en-US" sz="3600" dirty="0">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0" y="251540"/>
            <a:ext cx="8327454" cy="1284643"/>
            <a:chOff x="0" y="908720"/>
            <a:chExt cx="6840760" cy="1284643"/>
          </a:xfrm>
        </p:grpSpPr>
        <p:sp>
          <p:nvSpPr>
            <p:cNvPr id="28" name="流程图: 决策 27"/>
            <p:cNvSpPr/>
            <p:nvPr/>
          </p:nvSpPr>
          <p:spPr>
            <a:xfrm flipV="1">
              <a:off x="0" y="908720"/>
              <a:ext cx="6840760" cy="1284643"/>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579351" y="1649612"/>
              <a:ext cx="3682058" cy="307777"/>
            </a:xfrm>
            <a:prstGeom prst="rect">
              <a:avLst/>
            </a:prstGeom>
            <a:noFill/>
            <a:effectLst/>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a:t>
              </a:r>
              <a:r>
                <a:rPr lang="en-US" altLang="zh-CN" sz="1400" b="1" dirty="0" smtClean="0">
                  <a:solidFill>
                    <a:schemeClr val="bg1"/>
                  </a:solidFill>
                  <a:latin typeface="微软雅黑" panose="020B0503020204020204" pitchFamily="34" charset="-122"/>
                  <a:ea typeface="微软雅黑" panose="020B0503020204020204" pitchFamily="34" charset="-122"/>
                </a:rPr>
                <a:t>CONTENTS——</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 name="文本框 3"/>
            <p:cNvSpPr txBox="1"/>
            <p:nvPr/>
          </p:nvSpPr>
          <p:spPr>
            <a:xfrm>
              <a:off x="2139998" y="1040006"/>
              <a:ext cx="2673424" cy="646331"/>
            </a:xfrm>
            <a:prstGeom prst="rect">
              <a:avLst/>
            </a:prstGeom>
            <a:noFill/>
            <a:effectLst/>
          </p:spPr>
          <p:txBody>
            <a:bodyPr wrap="square" rtlCol="0">
              <a:spAutoFit/>
            </a:bodyPr>
            <a:lstStyle/>
            <a:p>
              <a:pPr algn="ctr"/>
              <a:r>
                <a:rPr lang="zh-CN" altLang="en-US" sz="3600" b="1" spc="600" dirty="0" smtClean="0">
                  <a:solidFill>
                    <a:schemeClr val="bg1"/>
                  </a:solidFill>
                  <a:latin typeface="Arial Black" panose="020B0A04020102020204" pitchFamily="34" charset="0"/>
                  <a:ea typeface="微软雅黑" panose="020B0503020204020204" pitchFamily="34" charset="-122"/>
                </a:rPr>
                <a:t>内容大纲</a:t>
              </a:r>
              <a:endParaRPr lang="zh-CN" altLang="en-US" sz="3600" b="1" spc="600" dirty="0">
                <a:solidFill>
                  <a:schemeClr val="bg1"/>
                </a:solidFill>
                <a:latin typeface="Arial Black" panose="020B0A0402010202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同心圆 34"/>
          <p:cNvSpPr/>
          <p:nvPr/>
        </p:nvSpPr>
        <p:spPr>
          <a:xfrm>
            <a:off x="8708726" y="1773461"/>
            <a:ext cx="2859088" cy="2859087"/>
          </a:xfrm>
          <a:prstGeom prst="donut">
            <a:avLst>
              <a:gd name="adj" fmla="val 7351"/>
            </a:avLst>
          </a:prstGeom>
          <a:solidFill>
            <a:schemeClr val="accent5">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a:endParaRPr lang="zh-CN" altLang="en-US" sz="1405">
              <a:solidFill>
                <a:schemeClr val="tx1"/>
              </a:solidFill>
            </a:endParaRPr>
          </a:p>
        </p:txBody>
      </p:sp>
      <p:sp>
        <p:nvSpPr>
          <p:cNvPr id="42" name="椭圆 41"/>
          <p:cNvSpPr/>
          <p:nvPr/>
        </p:nvSpPr>
        <p:spPr>
          <a:xfrm>
            <a:off x="870267" y="1968952"/>
            <a:ext cx="2491742" cy="2491742"/>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同心圆 2"/>
          <p:cNvSpPr/>
          <p:nvPr/>
        </p:nvSpPr>
        <p:spPr>
          <a:xfrm>
            <a:off x="5985359" y="1804332"/>
            <a:ext cx="2859088" cy="2859087"/>
          </a:xfrm>
          <a:prstGeom prst="donut">
            <a:avLst>
              <a:gd name="adj" fmla="val 7351"/>
            </a:avLst>
          </a:prstGeom>
          <a:solidFill>
            <a:schemeClr val="accent5">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a:endParaRPr lang="zh-CN" altLang="en-US" sz="1405">
              <a:solidFill>
                <a:schemeClr val="tx1"/>
              </a:solidFill>
            </a:endParaRPr>
          </a:p>
        </p:txBody>
      </p:sp>
      <p:sp>
        <p:nvSpPr>
          <p:cNvPr id="4" name="同心圆 3"/>
          <p:cNvSpPr/>
          <p:nvPr/>
        </p:nvSpPr>
        <p:spPr>
          <a:xfrm>
            <a:off x="3333274" y="1802744"/>
            <a:ext cx="2859088" cy="2860675"/>
          </a:xfrm>
          <a:prstGeom prst="donut">
            <a:avLst>
              <a:gd name="adj" fmla="val 7351"/>
            </a:avLst>
          </a:prstGeom>
          <a:solidFill>
            <a:schemeClr val="accent5">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a:endParaRPr lang="zh-CN" altLang="en-US" sz="1405">
              <a:solidFill>
                <a:schemeClr val="tx1"/>
              </a:solidFill>
            </a:endParaRPr>
          </a:p>
        </p:txBody>
      </p:sp>
      <p:sp>
        <p:nvSpPr>
          <p:cNvPr id="5" name="同心圆 4"/>
          <p:cNvSpPr/>
          <p:nvPr/>
        </p:nvSpPr>
        <p:spPr>
          <a:xfrm>
            <a:off x="686594" y="1785282"/>
            <a:ext cx="2859088" cy="2859087"/>
          </a:xfrm>
          <a:prstGeom prst="donut">
            <a:avLst>
              <a:gd name="adj" fmla="val 7351"/>
            </a:avLst>
          </a:prstGeom>
          <a:solidFill>
            <a:schemeClr val="accent5">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fontAlgn="auto">
              <a:spcBef>
                <a:spcPts val="0"/>
              </a:spcBef>
              <a:spcAft>
                <a:spcPts val="0"/>
              </a:spcAft>
              <a:defRPr/>
            </a:pPr>
            <a:endParaRPr lang="zh-CN" altLang="en-US" sz="1405">
              <a:solidFill>
                <a:schemeClr val="tx1"/>
              </a:solidFill>
            </a:endParaRPr>
          </a:p>
        </p:txBody>
      </p:sp>
      <p:grpSp>
        <p:nvGrpSpPr>
          <p:cNvPr id="19" name="组合 18"/>
          <p:cNvGrpSpPr/>
          <p:nvPr/>
        </p:nvGrpSpPr>
        <p:grpSpPr>
          <a:xfrm>
            <a:off x="1486694" y="1040744"/>
            <a:ext cx="1295400" cy="1668463"/>
            <a:chOff x="2872389" y="1243970"/>
            <a:chExt cx="1295400" cy="1668463"/>
          </a:xfrm>
        </p:grpSpPr>
        <p:grpSp>
          <p:nvGrpSpPr>
            <p:cNvPr id="20" name="组合 39"/>
            <p:cNvGrpSpPr/>
            <p:nvPr/>
          </p:nvGrpSpPr>
          <p:grpSpPr bwMode="auto">
            <a:xfrm>
              <a:off x="2872389" y="1616311"/>
              <a:ext cx="1295400" cy="1296122"/>
              <a:chOff x="1301082" y="2093483"/>
              <a:chExt cx="1296144" cy="1296144"/>
            </a:xfrm>
          </p:grpSpPr>
          <p:grpSp>
            <p:nvGrpSpPr>
              <p:cNvPr id="22" name="组合 9"/>
              <p:cNvGrpSpPr/>
              <p:nvPr/>
            </p:nvGrpSpPr>
            <p:grpSpPr bwMode="auto">
              <a:xfrm rot="5400000">
                <a:off x="1301082" y="2093483"/>
                <a:ext cx="1296144" cy="1296144"/>
                <a:chOff x="1208199" y="1992052"/>
                <a:chExt cx="1296144" cy="1296144"/>
              </a:xfrm>
            </p:grpSpPr>
            <p:sp>
              <p:nvSpPr>
                <p:cNvPr id="24" name="泪滴形 23"/>
                <p:cNvSpPr/>
                <p:nvPr/>
              </p:nvSpPr>
              <p:spPr>
                <a:xfrm rot="13500000">
                  <a:off x="1208560" y="1992413"/>
                  <a:ext cx="1296144" cy="1295422"/>
                </a:xfrm>
                <a:prstGeom prst="teardrop">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fontAlgn="auto">
                    <a:spcBef>
                      <a:spcPts val="0"/>
                    </a:spcBef>
                    <a:spcAft>
                      <a:spcPts val="0"/>
                    </a:spcAft>
                    <a:defRPr/>
                  </a:pPr>
                  <a:endParaRPr lang="zh-CN" altLang="en-US" sz="1405">
                    <a:solidFill>
                      <a:schemeClr val="accent5">
                        <a:lumMod val="50000"/>
                      </a:schemeClr>
                    </a:solidFill>
                  </a:endParaRPr>
                </a:p>
              </p:txBody>
            </p:sp>
            <p:sp>
              <p:nvSpPr>
                <p:cNvPr id="25" name="椭圆 24"/>
                <p:cNvSpPr/>
                <p:nvPr/>
              </p:nvSpPr>
              <p:spPr>
                <a:xfrm>
                  <a:off x="1378391" y="2172596"/>
                  <a:ext cx="922815" cy="922815"/>
                </a:xfrm>
                <a:prstGeom prst="ellipse">
                  <a:avLst/>
                </a:prstGeom>
                <a:solidFill>
                  <a:schemeClr val="bg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fontAlgn="auto">
                    <a:spcBef>
                      <a:spcPts val="0"/>
                    </a:spcBef>
                    <a:spcAft>
                      <a:spcPts val="0"/>
                    </a:spcAft>
                    <a:defRPr/>
                  </a:pPr>
                  <a:endParaRPr lang="zh-CN" altLang="en-US" sz="1405" dirty="0">
                    <a:solidFill>
                      <a:schemeClr val="accent5">
                        <a:lumMod val="50000"/>
                      </a:schemeClr>
                    </a:solidFill>
                  </a:endParaRPr>
                </a:p>
              </p:txBody>
            </p:sp>
          </p:grpSp>
          <p:sp>
            <p:nvSpPr>
              <p:cNvPr id="23" name="文本框 27"/>
              <p:cNvSpPr txBox="1"/>
              <p:nvPr/>
            </p:nvSpPr>
            <p:spPr>
              <a:xfrm>
                <a:off x="1634648" y="2464098"/>
                <a:ext cx="629011" cy="522297"/>
              </a:xfrm>
              <a:prstGeom prst="rect">
                <a:avLst/>
              </a:prstGeom>
              <a:noFill/>
            </p:spPr>
            <p:txBody>
              <a:bodyPr wrap="none">
                <a:spAutoFit/>
              </a:bodyPr>
              <a:lstStyle/>
              <a:p>
                <a:pPr defTabSz="713105" fontAlgn="auto">
                  <a:spcBef>
                    <a:spcPts val="0"/>
                  </a:spcBef>
                  <a:spcAft>
                    <a:spcPts val="0"/>
                  </a:spcAft>
                  <a:defRPr/>
                </a:pPr>
                <a:r>
                  <a:rPr lang="en-US" altLang="zh-CN" sz="2800" b="1" dirty="0">
                    <a:solidFill>
                      <a:schemeClr val="accent5">
                        <a:lumMod val="50000"/>
                      </a:schemeClr>
                    </a:solidFill>
                    <a:latin typeface="Broadway" panose="04040905080B02020502" pitchFamily="82" charset="0"/>
                    <a:ea typeface="+mn-ea"/>
                  </a:rPr>
                  <a:t>01</a:t>
                </a:r>
                <a:endParaRPr lang="zh-CN" altLang="en-US" sz="2800" b="1" dirty="0">
                  <a:solidFill>
                    <a:schemeClr val="accent5">
                      <a:lumMod val="50000"/>
                    </a:schemeClr>
                  </a:solidFill>
                  <a:latin typeface="Broadway" panose="04040905080B02020502" pitchFamily="82" charset="0"/>
                  <a:ea typeface="+mn-ea"/>
                </a:endParaRPr>
              </a:p>
            </p:txBody>
          </p:sp>
        </p:grpSp>
        <p:sp>
          <p:nvSpPr>
            <p:cNvPr id="21" name="椭圆 20"/>
            <p:cNvSpPr/>
            <p:nvPr/>
          </p:nvSpPr>
          <p:spPr bwMode="auto">
            <a:xfrm rot="12600000">
              <a:off x="3391061" y="1243970"/>
              <a:ext cx="258053" cy="258197"/>
            </a:xfrm>
            <a:prstGeom prst="ellipse">
              <a:avLst/>
            </a:prstGeom>
            <a:solidFill>
              <a:schemeClr val="bg1">
                <a:lumMod val="50000"/>
              </a:schemeClr>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fontAlgn="auto">
                <a:spcBef>
                  <a:spcPts val="0"/>
                </a:spcBef>
                <a:spcAft>
                  <a:spcPts val="0"/>
                </a:spcAft>
                <a:defRPr/>
              </a:pPr>
              <a:endParaRPr lang="zh-CN" altLang="en-US" sz="1405">
                <a:solidFill>
                  <a:schemeClr val="accent5">
                    <a:lumMod val="50000"/>
                  </a:schemeClr>
                </a:solidFill>
              </a:endParaRPr>
            </a:p>
          </p:txBody>
        </p:sp>
      </p:grpSp>
      <p:sp>
        <p:nvSpPr>
          <p:cNvPr id="26" name="TextBox 25"/>
          <p:cNvSpPr txBox="1">
            <a:spLocks noChangeArrowheads="1"/>
          </p:cNvSpPr>
          <p:nvPr/>
        </p:nvSpPr>
        <p:spPr bwMode="auto">
          <a:xfrm>
            <a:off x="978534" y="4665893"/>
            <a:ext cx="2144240" cy="497316"/>
          </a:xfrm>
          <a:prstGeom prst="rect">
            <a:avLst/>
          </a:prstGeom>
          <a:noFill/>
          <a:ln w="9525">
            <a:noFill/>
            <a:miter lim="800000"/>
          </a:ln>
        </p:spPr>
        <p:txBody>
          <a:bodyPr wrap="square">
            <a:spAutoFit/>
          </a:bodyPr>
          <a:lstStyle/>
          <a:p>
            <a:pPr algn="ctr">
              <a:lnSpc>
                <a:spcPct val="120000"/>
              </a:lnSpc>
            </a:pPr>
            <a:r>
              <a:rPr lang="zh-CN" altLang="en-US" sz="2400" b="1" dirty="0">
                <a:solidFill>
                  <a:schemeClr val="accent5">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创新驱动</a:t>
            </a:r>
            <a:endParaRPr lang="zh-CN" altLang="en-US" sz="28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7" name="TextBox 26"/>
          <p:cNvSpPr txBox="1">
            <a:spLocks noChangeArrowheads="1"/>
          </p:cNvSpPr>
          <p:nvPr/>
        </p:nvSpPr>
        <p:spPr bwMode="auto">
          <a:xfrm>
            <a:off x="3805791" y="4675097"/>
            <a:ext cx="1891827" cy="497957"/>
          </a:xfrm>
          <a:prstGeom prst="rect">
            <a:avLst/>
          </a:prstGeom>
          <a:noFill/>
          <a:ln w="9525">
            <a:noFill/>
            <a:miter lim="800000"/>
          </a:ln>
        </p:spPr>
        <p:txBody>
          <a:bodyPr wrap="square">
            <a:spAutoFit/>
          </a:bodyPr>
          <a:lstStyle/>
          <a:p>
            <a:pPr algn="ctr">
              <a:lnSpc>
                <a:spcPct val="120000"/>
              </a:lnSpc>
            </a:pPr>
            <a:r>
              <a:rPr lang="zh-CN" altLang="en-US" sz="2400" b="1" dirty="0">
                <a:solidFill>
                  <a:schemeClr val="accent5">
                    <a:lumMod val="50000"/>
                  </a:schemeClr>
                </a:solidFill>
                <a:latin typeface="微软雅黑" panose="020B0503020204020204" pitchFamily="34" charset="-122"/>
                <a:ea typeface="微软雅黑" panose="020B0503020204020204" pitchFamily="34" charset="-122"/>
              </a:rPr>
              <a:t>产业发展</a:t>
            </a:r>
          </a:p>
        </p:txBody>
      </p:sp>
      <p:sp>
        <p:nvSpPr>
          <p:cNvPr id="28" name="TextBox 27"/>
          <p:cNvSpPr txBox="1">
            <a:spLocks noChangeArrowheads="1"/>
          </p:cNvSpPr>
          <p:nvPr/>
        </p:nvSpPr>
        <p:spPr bwMode="auto">
          <a:xfrm>
            <a:off x="6507635" y="4684301"/>
            <a:ext cx="1891827" cy="497957"/>
          </a:xfrm>
          <a:prstGeom prst="rect">
            <a:avLst/>
          </a:prstGeom>
          <a:noFill/>
          <a:ln w="9525">
            <a:noFill/>
            <a:miter lim="800000"/>
          </a:ln>
        </p:spPr>
        <p:txBody>
          <a:bodyPr wrap="square">
            <a:spAutoFit/>
          </a:bodyPr>
          <a:lstStyle/>
          <a:p>
            <a:pPr algn="ctr">
              <a:lnSpc>
                <a:spcPct val="120000"/>
              </a:lnSpc>
            </a:pPr>
            <a:r>
              <a:rPr lang="zh-CN" altLang="en-US" sz="2400" b="1" dirty="0">
                <a:solidFill>
                  <a:schemeClr val="accent5">
                    <a:lumMod val="50000"/>
                  </a:schemeClr>
                </a:solidFill>
                <a:latin typeface="微软雅黑" panose="020B0503020204020204" pitchFamily="34" charset="-122"/>
                <a:ea typeface="微软雅黑" panose="020B0503020204020204" pitchFamily="34" charset="-122"/>
              </a:rPr>
              <a:t>先进制造</a:t>
            </a:r>
          </a:p>
        </p:txBody>
      </p:sp>
      <p:sp>
        <p:nvSpPr>
          <p:cNvPr id="29" name="TextBox 28"/>
          <p:cNvSpPr txBox="1">
            <a:spLocks noChangeArrowheads="1"/>
          </p:cNvSpPr>
          <p:nvPr/>
        </p:nvSpPr>
        <p:spPr bwMode="auto">
          <a:xfrm>
            <a:off x="1270670" y="5373216"/>
            <a:ext cx="9937104" cy="923330"/>
          </a:xfrm>
          <a:prstGeom prst="rect">
            <a:avLst/>
          </a:prstGeom>
          <a:noFill/>
          <a:ln w="9525">
            <a:noFill/>
            <a:miter lim="800000"/>
          </a:ln>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省市协同联动，围绕创新驱动、产业发展、先进制造、开放融合</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大模式开展先行先试，尽快形成可复制可推广的经验做法，确保如期全面完成试点示范任务。</a:t>
            </a:r>
          </a:p>
        </p:txBody>
      </p:sp>
      <p:sp>
        <p:nvSpPr>
          <p:cNvPr id="33" name="TextBox 9"/>
          <p:cNvSpPr txBox="1"/>
          <p:nvPr/>
        </p:nvSpPr>
        <p:spPr>
          <a:xfrm>
            <a:off x="838622" y="169476"/>
            <a:ext cx="7389110" cy="609398"/>
          </a:xfrm>
          <a:prstGeom prst="rect">
            <a:avLst/>
          </a:prstGeom>
          <a:noFill/>
        </p:spPr>
        <p:txBody>
          <a:bodyPr wrap="square" rtlCol="0">
            <a:spAutoFit/>
          </a:bodyPr>
          <a:lstStyle/>
          <a:p>
            <a:pPr algn="ctr">
              <a:lnSpc>
                <a:spcPct val="120000"/>
              </a:lnSpc>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开展先行先试，形成可复制推广的经验</a:t>
            </a:r>
          </a:p>
        </p:txBody>
      </p:sp>
      <p:sp>
        <p:nvSpPr>
          <p:cNvPr id="34" name="椭圆 33"/>
          <p:cNvSpPr/>
          <p:nvPr/>
        </p:nvSpPr>
        <p:spPr>
          <a:xfrm>
            <a:off x="8892398" y="1988475"/>
            <a:ext cx="2491742" cy="249174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9445326" y="1052736"/>
            <a:ext cx="1296988" cy="1670050"/>
            <a:chOff x="8041289" y="1286833"/>
            <a:chExt cx="1296988" cy="1670050"/>
          </a:xfrm>
        </p:grpSpPr>
        <p:grpSp>
          <p:nvGrpSpPr>
            <p:cNvPr id="37" name="组合 23"/>
            <p:cNvGrpSpPr/>
            <p:nvPr/>
          </p:nvGrpSpPr>
          <p:grpSpPr bwMode="auto">
            <a:xfrm rot="5400000">
              <a:off x="8041601" y="1660207"/>
              <a:ext cx="1296364" cy="1296988"/>
              <a:chOff x="4531729" y="3883599"/>
              <a:chExt cx="1296144" cy="1296144"/>
            </a:xfrm>
          </p:grpSpPr>
          <p:sp>
            <p:nvSpPr>
              <p:cNvPr id="40" name="泪滴形 39"/>
              <p:cNvSpPr/>
              <p:nvPr/>
            </p:nvSpPr>
            <p:spPr>
              <a:xfrm rot="13500000">
                <a:off x="4531417" y="3883287"/>
                <a:ext cx="1296144" cy="1296768"/>
              </a:xfrm>
              <a:prstGeom prst="teardrop">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fontAlgn="auto">
                  <a:spcBef>
                    <a:spcPts val="0"/>
                  </a:spcBef>
                  <a:spcAft>
                    <a:spcPts val="0"/>
                  </a:spcAft>
                  <a:defRPr/>
                </a:pPr>
                <a:endParaRPr lang="zh-CN" altLang="en-US" sz="1405">
                  <a:solidFill>
                    <a:schemeClr val="accent5">
                      <a:lumMod val="50000"/>
                    </a:schemeClr>
                  </a:solidFill>
                </a:endParaRPr>
              </a:p>
            </p:txBody>
          </p:sp>
          <p:sp>
            <p:nvSpPr>
              <p:cNvPr id="41" name="椭圆 40"/>
              <p:cNvSpPr/>
              <p:nvPr/>
            </p:nvSpPr>
            <p:spPr>
              <a:xfrm>
                <a:off x="4718393" y="4070263"/>
                <a:ext cx="922815" cy="922815"/>
              </a:xfrm>
              <a:prstGeom prst="ellipse">
                <a:avLst/>
              </a:prstGeom>
              <a:solidFill>
                <a:schemeClr val="bg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fontAlgn="auto">
                  <a:spcBef>
                    <a:spcPts val="0"/>
                  </a:spcBef>
                  <a:spcAft>
                    <a:spcPts val="0"/>
                  </a:spcAft>
                  <a:defRPr/>
                </a:pPr>
                <a:endParaRPr lang="zh-CN" altLang="en-US" sz="1405">
                  <a:solidFill>
                    <a:schemeClr val="accent5">
                      <a:lumMod val="50000"/>
                    </a:schemeClr>
                  </a:solidFill>
                </a:endParaRPr>
              </a:p>
            </p:txBody>
          </p:sp>
        </p:grpSp>
        <p:sp>
          <p:nvSpPr>
            <p:cNvPr id="38" name="椭圆 37"/>
            <p:cNvSpPr/>
            <p:nvPr/>
          </p:nvSpPr>
          <p:spPr bwMode="auto">
            <a:xfrm rot="12600000">
              <a:off x="8569705" y="1286833"/>
              <a:ext cx="258369" cy="258245"/>
            </a:xfrm>
            <a:prstGeom prst="ellipse">
              <a:avLst/>
            </a:prstGeom>
            <a:solidFill>
              <a:schemeClr val="bg1">
                <a:lumMod val="50000"/>
              </a:schemeClr>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fontAlgn="auto">
                <a:spcBef>
                  <a:spcPts val="0"/>
                </a:spcBef>
                <a:spcAft>
                  <a:spcPts val="0"/>
                </a:spcAft>
                <a:defRPr/>
              </a:pPr>
              <a:endParaRPr lang="zh-CN" altLang="en-US" sz="1405">
                <a:solidFill>
                  <a:schemeClr val="accent5">
                    <a:lumMod val="50000"/>
                  </a:schemeClr>
                </a:solidFill>
              </a:endParaRPr>
            </a:p>
          </p:txBody>
        </p:sp>
        <p:sp>
          <p:nvSpPr>
            <p:cNvPr id="39" name="文本框 29"/>
            <p:cNvSpPr txBox="1"/>
            <p:nvPr/>
          </p:nvSpPr>
          <p:spPr bwMode="auto">
            <a:xfrm>
              <a:off x="8352439" y="2045658"/>
              <a:ext cx="645305" cy="523220"/>
            </a:xfrm>
            <a:prstGeom prst="rect">
              <a:avLst/>
            </a:prstGeom>
            <a:noFill/>
          </p:spPr>
          <p:txBody>
            <a:bodyPr wrap="none">
              <a:spAutoFit/>
            </a:bodyPr>
            <a:lstStyle/>
            <a:p>
              <a:pPr defTabSz="713105" fontAlgn="auto">
                <a:spcBef>
                  <a:spcPts val="0"/>
                </a:spcBef>
                <a:spcAft>
                  <a:spcPts val="0"/>
                </a:spcAft>
                <a:defRPr/>
              </a:pPr>
              <a:r>
                <a:rPr lang="en-US" altLang="zh-CN" sz="2800" b="1" dirty="0" smtClean="0">
                  <a:solidFill>
                    <a:schemeClr val="accent5">
                      <a:lumMod val="50000"/>
                    </a:schemeClr>
                  </a:solidFill>
                  <a:latin typeface="Broadway" panose="04040905080B02020502" pitchFamily="82" charset="0"/>
                  <a:ea typeface="+mn-ea"/>
                </a:rPr>
                <a:t>04</a:t>
              </a:r>
              <a:endParaRPr lang="zh-CN" altLang="en-US" sz="2800" b="1" dirty="0">
                <a:solidFill>
                  <a:schemeClr val="accent5">
                    <a:lumMod val="50000"/>
                  </a:schemeClr>
                </a:solidFill>
                <a:latin typeface="Broadway" panose="04040905080B02020502" pitchFamily="82" charset="0"/>
                <a:ea typeface="+mn-ea"/>
              </a:endParaRPr>
            </a:p>
          </p:txBody>
        </p:sp>
      </p:grpSp>
      <p:sp>
        <p:nvSpPr>
          <p:cNvPr id="45" name="TextBox 27"/>
          <p:cNvSpPr txBox="1">
            <a:spLocks noChangeArrowheads="1"/>
          </p:cNvSpPr>
          <p:nvPr/>
        </p:nvSpPr>
        <p:spPr bwMode="auto">
          <a:xfrm>
            <a:off x="9156471" y="4653430"/>
            <a:ext cx="1891827" cy="497957"/>
          </a:xfrm>
          <a:prstGeom prst="rect">
            <a:avLst/>
          </a:prstGeom>
          <a:noFill/>
          <a:ln w="9525">
            <a:noFill/>
            <a:miter lim="800000"/>
          </a:ln>
        </p:spPr>
        <p:txBody>
          <a:bodyPr wrap="square">
            <a:spAutoFit/>
          </a:bodyPr>
          <a:lstStyle/>
          <a:p>
            <a:pPr algn="ctr">
              <a:lnSpc>
                <a:spcPct val="120000"/>
              </a:lnSpc>
            </a:pPr>
            <a:r>
              <a:rPr lang="zh-CN" altLang="en-US" sz="2400" b="1" dirty="0">
                <a:solidFill>
                  <a:schemeClr val="accent5">
                    <a:lumMod val="50000"/>
                  </a:schemeClr>
                </a:solidFill>
                <a:latin typeface="微软雅黑" panose="020B0503020204020204" pitchFamily="34" charset="-122"/>
                <a:ea typeface="微软雅黑" panose="020B0503020204020204" pitchFamily="34" charset="-122"/>
              </a:rPr>
              <a:t>开放融合</a:t>
            </a: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2363" y="2014506"/>
            <a:ext cx="2487850" cy="2465711"/>
          </a:xfrm>
          <a:prstGeom prst="ellipse">
            <a:avLst/>
          </a:prstGeom>
        </p:spPr>
      </p:pic>
      <p:grpSp>
        <p:nvGrpSpPr>
          <p:cNvPr id="6" name="组合 5"/>
          <p:cNvGrpSpPr/>
          <p:nvPr/>
        </p:nvGrpSpPr>
        <p:grpSpPr>
          <a:xfrm>
            <a:off x="6721959" y="1083607"/>
            <a:ext cx="1296988" cy="1670050"/>
            <a:chOff x="8041289" y="1286833"/>
            <a:chExt cx="1296988" cy="1670050"/>
          </a:xfrm>
        </p:grpSpPr>
        <p:grpSp>
          <p:nvGrpSpPr>
            <p:cNvPr id="7" name="组合 23"/>
            <p:cNvGrpSpPr/>
            <p:nvPr/>
          </p:nvGrpSpPr>
          <p:grpSpPr bwMode="auto">
            <a:xfrm rot="5400000">
              <a:off x="8041601" y="1660207"/>
              <a:ext cx="1296364" cy="1296988"/>
              <a:chOff x="4531729" y="3883599"/>
              <a:chExt cx="1296144" cy="1296144"/>
            </a:xfrm>
          </p:grpSpPr>
          <p:sp>
            <p:nvSpPr>
              <p:cNvPr id="10" name="泪滴形 9"/>
              <p:cNvSpPr/>
              <p:nvPr/>
            </p:nvSpPr>
            <p:spPr>
              <a:xfrm rot="13500000">
                <a:off x="4531417" y="3883287"/>
                <a:ext cx="1296144" cy="1296768"/>
              </a:xfrm>
              <a:prstGeom prst="teardrop">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fontAlgn="auto">
                  <a:spcBef>
                    <a:spcPts val="0"/>
                  </a:spcBef>
                  <a:spcAft>
                    <a:spcPts val="0"/>
                  </a:spcAft>
                  <a:defRPr/>
                </a:pPr>
                <a:endParaRPr lang="zh-CN" altLang="en-US" sz="1405">
                  <a:solidFill>
                    <a:schemeClr val="accent5">
                      <a:lumMod val="50000"/>
                    </a:schemeClr>
                  </a:solidFill>
                </a:endParaRPr>
              </a:p>
            </p:txBody>
          </p:sp>
          <p:sp>
            <p:nvSpPr>
              <p:cNvPr id="11" name="椭圆 10"/>
              <p:cNvSpPr/>
              <p:nvPr/>
            </p:nvSpPr>
            <p:spPr>
              <a:xfrm>
                <a:off x="4718393" y="4070263"/>
                <a:ext cx="922815" cy="922815"/>
              </a:xfrm>
              <a:prstGeom prst="ellipse">
                <a:avLst/>
              </a:prstGeom>
              <a:solidFill>
                <a:schemeClr val="bg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fontAlgn="auto">
                  <a:spcBef>
                    <a:spcPts val="0"/>
                  </a:spcBef>
                  <a:spcAft>
                    <a:spcPts val="0"/>
                  </a:spcAft>
                  <a:defRPr/>
                </a:pPr>
                <a:endParaRPr lang="zh-CN" altLang="en-US" sz="1405">
                  <a:solidFill>
                    <a:schemeClr val="accent5">
                      <a:lumMod val="50000"/>
                    </a:schemeClr>
                  </a:solidFill>
                </a:endParaRPr>
              </a:p>
            </p:txBody>
          </p:sp>
        </p:grpSp>
        <p:sp>
          <p:nvSpPr>
            <p:cNvPr id="8" name="椭圆 7"/>
            <p:cNvSpPr/>
            <p:nvPr/>
          </p:nvSpPr>
          <p:spPr bwMode="auto">
            <a:xfrm rot="12600000">
              <a:off x="8569705" y="1286833"/>
              <a:ext cx="258369" cy="258245"/>
            </a:xfrm>
            <a:prstGeom prst="ellipse">
              <a:avLst/>
            </a:prstGeom>
            <a:solidFill>
              <a:schemeClr val="bg1">
                <a:lumMod val="50000"/>
              </a:schemeClr>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fontAlgn="auto">
                <a:spcBef>
                  <a:spcPts val="0"/>
                </a:spcBef>
                <a:spcAft>
                  <a:spcPts val="0"/>
                </a:spcAft>
                <a:defRPr/>
              </a:pPr>
              <a:endParaRPr lang="zh-CN" altLang="en-US" sz="1405">
                <a:solidFill>
                  <a:schemeClr val="accent5">
                    <a:lumMod val="50000"/>
                  </a:schemeClr>
                </a:solidFill>
              </a:endParaRPr>
            </a:p>
          </p:txBody>
        </p:sp>
        <p:sp>
          <p:nvSpPr>
            <p:cNvPr id="9" name="文本框 29"/>
            <p:cNvSpPr txBox="1"/>
            <p:nvPr/>
          </p:nvSpPr>
          <p:spPr bwMode="auto">
            <a:xfrm>
              <a:off x="8352439" y="2045658"/>
              <a:ext cx="650875" cy="523875"/>
            </a:xfrm>
            <a:prstGeom prst="rect">
              <a:avLst/>
            </a:prstGeom>
            <a:noFill/>
          </p:spPr>
          <p:txBody>
            <a:bodyPr wrap="none">
              <a:spAutoFit/>
            </a:bodyPr>
            <a:lstStyle/>
            <a:p>
              <a:pPr defTabSz="713105" fontAlgn="auto">
                <a:spcBef>
                  <a:spcPts val="0"/>
                </a:spcBef>
                <a:spcAft>
                  <a:spcPts val="0"/>
                </a:spcAft>
                <a:defRPr/>
              </a:pPr>
              <a:r>
                <a:rPr lang="en-US" altLang="zh-CN" sz="2800" b="1" dirty="0">
                  <a:solidFill>
                    <a:schemeClr val="accent5">
                      <a:lumMod val="50000"/>
                    </a:schemeClr>
                  </a:solidFill>
                  <a:latin typeface="Broadway" panose="04040905080B02020502" pitchFamily="82" charset="0"/>
                  <a:ea typeface="+mn-ea"/>
                </a:rPr>
                <a:t>03</a:t>
              </a:r>
              <a:endParaRPr lang="zh-CN" altLang="en-US" sz="2800" b="1" dirty="0">
                <a:solidFill>
                  <a:schemeClr val="accent5">
                    <a:lumMod val="50000"/>
                  </a:schemeClr>
                </a:solidFill>
                <a:latin typeface="Broadway" panose="04040905080B02020502" pitchFamily="82" charset="0"/>
                <a:ea typeface="+mn-ea"/>
              </a:endParaRPr>
            </a:p>
          </p:txBody>
        </p:sp>
      </p:grpSp>
      <p:pic>
        <p:nvPicPr>
          <p:cNvPr id="31" name="图片 30"/>
          <p:cNvPicPr>
            <a:picLocks noChangeAspect="1"/>
          </p:cNvPicPr>
          <p:nvPr/>
        </p:nvPicPr>
        <p:blipFill rotWithShape="1">
          <a:blip r:embed="rId6">
            <a:extLst>
              <a:ext uri="{28A0092B-C50C-407E-A947-70E740481C1C}">
                <a14:useLocalDpi xmlns:a14="http://schemas.microsoft.com/office/drawing/2010/main" val="0"/>
              </a:ext>
            </a:extLst>
          </a:blip>
          <a:srcRect b="8951"/>
          <a:stretch>
            <a:fillRect/>
          </a:stretch>
        </p:blipFill>
        <p:spPr>
          <a:xfrm>
            <a:off x="3502710" y="1996440"/>
            <a:ext cx="2482649" cy="2468471"/>
          </a:xfrm>
          <a:prstGeom prst="ellipse">
            <a:avLst/>
          </a:prstGeom>
        </p:spPr>
      </p:pic>
      <p:grpSp>
        <p:nvGrpSpPr>
          <p:cNvPr id="12" name="组合 11"/>
          <p:cNvGrpSpPr/>
          <p:nvPr/>
        </p:nvGrpSpPr>
        <p:grpSpPr>
          <a:xfrm>
            <a:off x="4101624" y="1059794"/>
            <a:ext cx="1295400" cy="1671638"/>
            <a:chOff x="5456839" y="1263020"/>
            <a:chExt cx="1295400" cy="1671638"/>
          </a:xfrm>
        </p:grpSpPr>
        <p:grpSp>
          <p:nvGrpSpPr>
            <p:cNvPr id="13" name="组合 34"/>
            <p:cNvGrpSpPr/>
            <p:nvPr/>
          </p:nvGrpSpPr>
          <p:grpSpPr bwMode="auto">
            <a:xfrm>
              <a:off x="5456839" y="1638640"/>
              <a:ext cx="1295400" cy="1296018"/>
              <a:chOff x="4892010" y="2159626"/>
              <a:chExt cx="1296144" cy="1296144"/>
            </a:xfrm>
          </p:grpSpPr>
          <p:grpSp>
            <p:nvGrpSpPr>
              <p:cNvPr id="15" name="组合 13"/>
              <p:cNvGrpSpPr/>
              <p:nvPr/>
            </p:nvGrpSpPr>
            <p:grpSpPr bwMode="auto">
              <a:xfrm rot="5400000">
                <a:off x="4892010" y="2159626"/>
                <a:ext cx="1296144" cy="1296144"/>
                <a:chOff x="2980776" y="2908566"/>
                <a:chExt cx="1296144" cy="1296144"/>
              </a:xfrm>
            </p:grpSpPr>
            <p:sp>
              <p:nvSpPr>
                <p:cNvPr id="17" name="泪滴形 16"/>
                <p:cNvSpPr/>
                <p:nvPr/>
              </p:nvSpPr>
              <p:spPr>
                <a:xfrm rot="13500000">
                  <a:off x="2981085" y="2908875"/>
                  <a:ext cx="1296144" cy="1295526"/>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fontAlgn="auto">
                    <a:spcBef>
                      <a:spcPts val="0"/>
                    </a:spcBef>
                    <a:spcAft>
                      <a:spcPts val="0"/>
                    </a:spcAft>
                    <a:defRPr/>
                  </a:pPr>
                  <a:endParaRPr lang="zh-CN" altLang="en-US" sz="1405">
                    <a:solidFill>
                      <a:schemeClr val="accent5">
                        <a:lumMod val="50000"/>
                      </a:schemeClr>
                    </a:solidFill>
                  </a:endParaRPr>
                </a:p>
              </p:txBody>
            </p:sp>
            <p:sp>
              <p:nvSpPr>
                <p:cNvPr id="18" name="椭圆 17"/>
                <p:cNvSpPr/>
                <p:nvPr/>
              </p:nvSpPr>
              <p:spPr>
                <a:xfrm>
                  <a:off x="3167441" y="3095411"/>
                  <a:ext cx="922815" cy="922815"/>
                </a:xfrm>
                <a:prstGeom prst="ellipse">
                  <a:avLst/>
                </a:prstGeom>
                <a:solidFill>
                  <a:schemeClr val="bg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fontAlgn="auto">
                    <a:spcBef>
                      <a:spcPts val="0"/>
                    </a:spcBef>
                    <a:spcAft>
                      <a:spcPts val="0"/>
                    </a:spcAft>
                    <a:defRPr/>
                  </a:pPr>
                  <a:endParaRPr lang="zh-CN" altLang="en-US" sz="1405">
                    <a:solidFill>
                      <a:schemeClr val="accent5">
                        <a:lumMod val="50000"/>
                      </a:schemeClr>
                    </a:solidFill>
                  </a:endParaRPr>
                </a:p>
              </p:txBody>
            </p:sp>
          </p:grpSp>
          <p:sp>
            <p:nvSpPr>
              <p:cNvPr id="16" name="文本框 28"/>
              <p:cNvSpPr txBox="1"/>
              <p:nvPr/>
            </p:nvSpPr>
            <p:spPr>
              <a:xfrm>
                <a:off x="5217635" y="2536518"/>
                <a:ext cx="649660" cy="522339"/>
              </a:xfrm>
              <a:prstGeom prst="rect">
                <a:avLst/>
              </a:prstGeom>
              <a:noFill/>
            </p:spPr>
            <p:txBody>
              <a:bodyPr wrap="none">
                <a:spAutoFit/>
              </a:bodyPr>
              <a:lstStyle/>
              <a:p>
                <a:pPr defTabSz="713105" fontAlgn="auto">
                  <a:spcBef>
                    <a:spcPts val="0"/>
                  </a:spcBef>
                  <a:spcAft>
                    <a:spcPts val="0"/>
                  </a:spcAft>
                  <a:defRPr/>
                </a:pPr>
                <a:r>
                  <a:rPr lang="en-US" altLang="zh-CN" sz="2800" b="1" dirty="0">
                    <a:solidFill>
                      <a:schemeClr val="accent5">
                        <a:lumMod val="50000"/>
                      </a:schemeClr>
                    </a:solidFill>
                    <a:latin typeface="Broadway" panose="04040905080B02020502" pitchFamily="82" charset="0"/>
                    <a:ea typeface="+mn-ea"/>
                  </a:rPr>
                  <a:t>02</a:t>
                </a:r>
                <a:endParaRPr lang="zh-CN" altLang="en-US" sz="2800" b="1" dirty="0">
                  <a:solidFill>
                    <a:schemeClr val="accent5">
                      <a:lumMod val="50000"/>
                    </a:schemeClr>
                  </a:solidFill>
                  <a:latin typeface="Broadway" panose="04040905080B02020502" pitchFamily="82" charset="0"/>
                  <a:ea typeface="+mn-ea"/>
                </a:endParaRPr>
              </a:p>
            </p:txBody>
          </p:sp>
        </p:grpSp>
        <p:sp>
          <p:nvSpPr>
            <p:cNvPr id="14" name="椭圆 13"/>
            <p:cNvSpPr/>
            <p:nvPr/>
          </p:nvSpPr>
          <p:spPr bwMode="auto">
            <a:xfrm rot="12600000">
              <a:off x="5986053" y="1263020"/>
              <a:ext cx="258053" cy="258176"/>
            </a:xfrm>
            <a:prstGeom prst="ellipse">
              <a:avLst/>
            </a:prstGeom>
            <a:solidFill>
              <a:schemeClr val="bg1">
                <a:lumMod val="50000"/>
              </a:schemeClr>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fontAlgn="auto">
                <a:spcBef>
                  <a:spcPts val="0"/>
                </a:spcBef>
                <a:spcAft>
                  <a:spcPts val="0"/>
                </a:spcAft>
                <a:defRPr/>
              </a:pPr>
              <a:endParaRPr lang="zh-CN" altLang="en-US" sz="1405">
                <a:solidFill>
                  <a:schemeClr val="accent5">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9"/>
          <p:cNvSpPr txBox="1"/>
          <p:nvPr/>
        </p:nvSpPr>
        <p:spPr>
          <a:xfrm>
            <a:off x="838622" y="169476"/>
            <a:ext cx="7389110" cy="609398"/>
          </a:xfrm>
          <a:prstGeom prst="rect">
            <a:avLst/>
          </a:prstGeom>
          <a:noFill/>
        </p:spPr>
        <p:txBody>
          <a:bodyPr wrap="square" rtlCol="0">
            <a:spAutoFit/>
          </a:bodyPr>
          <a:lstStyle/>
          <a:p>
            <a:pPr algn="ctr">
              <a:lnSpc>
                <a:spcPct val="120000"/>
              </a:lnSpc>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开展先行先试，形成可复制推广的经验</a:t>
            </a:r>
          </a:p>
        </p:txBody>
      </p:sp>
      <p:sp>
        <p:nvSpPr>
          <p:cNvPr id="48" name="矩形 47"/>
          <p:cNvSpPr/>
          <p:nvPr/>
        </p:nvSpPr>
        <p:spPr>
          <a:xfrm>
            <a:off x="4325330" y="1196752"/>
            <a:ext cx="3539752" cy="461665"/>
          </a:xfrm>
          <a:prstGeom prst="rect">
            <a:avLst/>
          </a:prstGeom>
          <a:noFill/>
          <a:ln>
            <a:noFill/>
          </a:ln>
        </p:spPr>
        <p:txBody>
          <a:bodyPr wrap="none">
            <a:spAutoFit/>
          </a:bodyPr>
          <a:lstStyle/>
          <a:p>
            <a:pPr algn="ctr"/>
            <a:r>
              <a:rPr lang="en-US" altLang="zh-CN" sz="2400" b="1"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试点探索创新驱动模式</a:t>
            </a:r>
          </a:p>
        </p:txBody>
      </p:sp>
      <p:graphicFrame>
        <p:nvGraphicFramePr>
          <p:cNvPr id="32" name="表格 31"/>
          <p:cNvGraphicFramePr>
            <a:graphicFrameLocks noGrp="1"/>
          </p:cNvGraphicFramePr>
          <p:nvPr/>
        </p:nvGraphicFramePr>
        <p:xfrm>
          <a:off x="154547" y="1980272"/>
          <a:ext cx="11881319" cy="4257040"/>
        </p:xfrm>
        <a:graphic>
          <a:graphicData uri="http://schemas.openxmlformats.org/drawingml/2006/table">
            <a:tbl>
              <a:tblPr firstRow="1" bandRow="1">
                <a:tableStyleId>{5940675A-B579-460E-94D1-54222C63F5DA}</a:tableStyleId>
              </a:tblPr>
              <a:tblGrid>
                <a:gridCol w="1296142"/>
                <a:gridCol w="2052229"/>
                <a:gridCol w="2160240"/>
                <a:gridCol w="2376264"/>
                <a:gridCol w="2232248"/>
                <a:gridCol w="1764196"/>
              </a:tblGrid>
              <a:tr h="370840">
                <a:tc>
                  <a:txBody>
                    <a:bodyPr/>
                    <a:lstStyle/>
                    <a:p>
                      <a:pPr algn="ctr"/>
                      <a:endParaRPr lang="zh-CN" altLang="en-US" dirty="0">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南京市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无锡市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常州市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苏州市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镇江市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kern="1200" dirty="0" smtClean="0">
                          <a:solidFill>
                            <a:schemeClr val="bg1"/>
                          </a:solidFill>
                          <a:latin typeface="微软雅黑" panose="020B0503020204020204" pitchFamily="34" charset="-122"/>
                          <a:ea typeface="微软雅黑" panose="020B0503020204020204" pitchFamily="34" charset="-122"/>
                          <a:cs typeface="+mn-cs"/>
                        </a:rPr>
                        <a:t>区域协同创新体系建设</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62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实施“十百千”创新型企业培育工程</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kern="1200" dirty="0" smtClean="0">
                          <a:solidFill>
                            <a:schemeClr val="bg1"/>
                          </a:solidFill>
                          <a:latin typeface="微软雅黑" panose="020B0503020204020204" pitchFamily="34" charset="-122"/>
                          <a:ea typeface="微软雅黑" panose="020B0503020204020204" pitchFamily="34" charset="-122"/>
                          <a:cs typeface="+mn-cs"/>
                        </a:rPr>
                        <a:t>工业强基</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6200000" scaled="1"/>
                      <a:tileRect/>
                    </a:gradFill>
                  </a:tcPr>
                </a:tc>
                <a:tc>
                  <a:txBody>
                    <a:bodyPr/>
                    <a:lstStyle/>
                    <a:p>
                      <a:pPr algn="ctr"/>
                      <a:r>
                        <a:rPr lang="en-US" altLang="zh-CN" dirty="0" smtClean="0">
                          <a:latin typeface="微软雅黑" panose="020B0503020204020204" pitchFamily="34" charset="-122"/>
                          <a:ea typeface="微软雅黑" panose="020B0503020204020204" pitchFamily="34" charset="-122"/>
                        </a:rPr>
                        <a:t>-</a:t>
                      </a:r>
                    </a:p>
                  </a:txBody>
                  <a:tcPr anchor="ctr"/>
                </a:tc>
                <a:tc>
                  <a:txBody>
                    <a:bodyPr/>
                    <a:lstStyle/>
                    <a:p>
                      <a:pPr algn="l"/>
                      <a:r>
                        <a:rPr lang="zh-CN" altLang="en-US" dirty="0" smtClean="0">
                          <a:latin typeface="微软雅黑" panose="020B0503020204020204" pitchFamily="34" charset="-122"/>
                          <a:ea typeface="微软雅黑" panose="020B0503020204020204" pitchFamily="34" charset="-122"/>
                        </a:rPr>
                        <a:t>重点突破“两机”基础材料和零部件</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重点突破石墨烯等先进碳材料</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pitchFamily="34" charset="-122"/>
                          <a:ea typeface="微软雅黑" panose="020B0503020204020204" pitchFamily="34" charset="-122"/>
                        </a:rPr>
                        <a:t>重点突破高端装备核心基础零部件</a:t>
                      </a:r>
                      <a:endParaRPr lang="en-US" altLang="zh-CN" sz="1200"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r>
              <a:tr h="86868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kern="1200" dirty="0" smtClean="0">
                          <a:solidFill>
                            <a:schemeClr val="bg1"/>
                          </a:solidFill>
                          <a:latin typeface="微软雅黑" panose="020B0503020204020204" pitchFamily="34" charset="-122"/>
                          <a:ea typeface="微软雅黑" panose="020B0503020204020204" pitchFamily="34" charset="-122"/>
                          <a:cs typeface="+mn-cs"/>
                        </a:rPr>
                        <a:t>高端装备突破</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62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pitchFamily="34" charset="-122"/>
                          <a:ea typeface="微软雅黑" panose="020B0503020204020204" pitchFamily="34" charset="-122"/>
                        </a:rPr>
                        <a:t>加快研制高档数控机床、增材制造等前沿技术和装备</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algn="l"/>
                      <a:r>
                        <a:rPr lang="zh-CN" altLang="en-US" sz="1800" kern="1200" dirty="0" smtClean="0">
                          <a:effectLst/>
                          <a:latin typeface="微软雅黑" panose="020B0503020204020204" pitchFamily="34" charset="-122"/>
                          <a:ea typeface="微软雅黑" panose="020B0503020204020204" pitchFamily="34" charset="-122"/>
                        </a:rPr>
                        <a:t>重点研制高速列车用高性能制动盘、牵引系统、</a:t>
                      </a:r>
                      <a:r>
                        <a:rPr lang="en-US" altLang="zh-CN" sz="1800" kern="1200" dirty="0" smtClean="0">
                          <a:effectLst/>
                          <a:latin typeface="微软雅黑" panose="020B0503020204020204" pitchFamily="34" charset="-122"/>
                          <a:ea typeface="微软雅黑" panose="020B0503020204020204" pitchFamily="34" charset="-122"/>
                        </a:rPr>
                        <a:t>1000</a:t>
                      </a:r>
                      <a:r>
                        <a:rPr lang="zh-CN" altLang="en-US" sz="1800" kern="1200" dirty="0" smtClean="0">
                          <a:effectLst/>
                          <a:latin typeface="微软雅黑" panose="020B0503020204020204" pitchFamily="34" charset="-122"/>
                          <a:ea typeface="微软雅黑" panose="020B0503020204020204" pitchFamily="34" charset="-122"/>
                        </a:rPr>
                        <a:t>千伏特高压变压器</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pitchFamily="34" charset="-122"/>
                          <a:ea typeface="微软雅黑" panose="020B0503020204020204" pitchFamily="34" charset="-122"/>
                        </a:rPr>
                        <a:t>重点研制精密重载数控机床制造、机器人系统设计与制造、增材制造等装备</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pitchFamily="34" charset="-122"/>
                          <a:ea typeface="微软雅黑" panose="020B0503020204020204" pitchFamily="34" charset="-122"/>
                        </a:rPr>
                        <a:t>重点研制无人机整机装备</a:t>
                      </a:r>
                    </a:p>
                  </a:txBody>
                  <a:tcPr anchor="ctr"/>
                </a:tc>
              </a:tr>
              <a:tr h="868680">
                <a:tc>
                  <a:txBody>
                    <a:bodyPr/>
                    <a:lstStyle/>
                    <a:p>
                      <a:pPr marL="0" algn="ctr" defTabSz="914400" rtl="0" eaLnBrk="1" latinLnBrk="0" hangingPunct="1"/>
                      <a:r>
                        <a:rPr lang="zh-CN" altLang="en-US" sz="1800" b="1" kern="1200" dirty="0" smtClean="0">
                          <a:solidFill>
                            <a:schemeClr val="bg1"/>
                          </a:solidFill>
                          <a:latin typeface="微软雅黑" panose="020B0503020204020204" pitchFamily="34" charset="-122"/>
                          <a:ea typeface="微软雅黑" panose="020B0503020204020204" pitchFamily="34" charset="-122"/>
                          <a:cs typeface="+mn-cs"/>
                        </a:rPr>
                        <a:t>创新成果产业化</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62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pitchFamily="34" charset="-122"/>
                          <a:ea typeface="微软雅黑" panose="020B0503020204020204" pitchFamily="34" charset="-122"/>
                        </a:rPr>
                        <a:t>推进科技体制改革综合试点</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9"/>
          <p:cNvSpPr txBox="1"/>
          <p:nvPr/>
        </p:nvSpPr>
        <p:spPr>
          <a:xfrm>
            <a:off x="838622" y="169476"/>
            <a:ext cx="7389110" cy="609398"/>
          </a:xfrm>
          <a:prstGeom prst="rect">
            <a:avLst/>
          </a:prstGeom>
          <a:noFill/>
        </p:spPr>
        <p:txBody>
          <a:bodyPr wrap="square" rtlCol="0">
            <a:spAutoFit/>
          </a:bodyPr>
          <a:lstStyle/>
          <a:p>
            <a:pPr algn="ctr">
              <a:lnSpc>
                <a:spcPct val="120000"/>
              </a:lnSpc>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开展先行先试，形成可复制推广的经验</a:t>
            </a:r>
          </a:p>
        </p:txBody>
      </p:sp>
      <p:sp>
        <p:nvSpPr>
          <p:cNvPr id="28" name="矩形 27"/>
          <p:cNvSpPr/>
          <p:nvPr/>
        </p:nvSpPr>
        <p:spPr>
          <a:xfrm>
            <a:off x="4325330" y="1106448"/>
            <a:ext cx="3539752" cy="461665"/>
          </a:xfrm>
          <a:prstGeom prst="rect">
            <a:avLst/>
          </a:prstGeom>
          <a:noFill/>
          <a:ln>
            <a:noFill/>
          </a:ln>
        </p:spPr>
        <p:txBody>
          <a:bodyPr wrap="none">
            <a:spAutoFit/>
          </a:bodyPr>
          <a:lstStyle/>
          <a:p>
            <a:r>
              <a:rPr lang="en-US" altLang="zh-CN" sz="2400" b="1"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试点探索产业发展模式</a:t>
            </a:r>
          </a:p>
        </p:txBody>
      </p:sp>
      <p:graphicFrame>
        <p:nvGraphicFramePr>
          <p:cNvPr id="2" name="表格 1"/>
          <p:cNvGraphicFramePr>
            <a:graphicFrameLocks noGrp="1"/>
          </p:cNvGraphicFramePr>
          <p:nvPr/>
        </p:nvGraphicFramePr>
        <p:xfrm>
          <a:off x="154547" y="1895688"/>
          <a:ext cx="11881319" cy="4485640"/>
        </p:xfrm>
        <a:graphic>
          <a:graphicData uri="http://schemas.openxmlformats.org/drawingml/2006/table">
            <a:tbl>
              <a:tblPr firstRow="1" bandRow="1">
                <a:tableStyleId>{5940675A-B579-460E-94D1-54222C63F5DA}</a:tableStyleId>
              </a:tblPr>
              <a:tblGrid>
                <a:gridCol w="1296142"/>
                <a:gridCol w="2052229"/>
                <a:gridCol w="2160240"/>
                <a:gridCol w="2376264"/>
                <a:gridCol w="2232248"/>
                <a:gridCol w="1764196"/>
              </a:tblGrid>
              <a:tr h="370840">
                <a:tc>
                  <a:txBody>
                    <a:bodyPr/>
                    <a:lstStyle/>
                    <a:p>
                      <a:pPr algn="ctr"/>
                      <a:endParaRPr lang="zh-CN" altLang="en-US" dirty="0">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南京市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无锡市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常州市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苏州市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镇江市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path path="circle">
                        <a:fillToRect l="100000" t="100000"/>
                      </a:path>
                      <a:tileRect r="-100000" b="-100000"/>
                    </a:gra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solidFill>
                            <a:schemeClr val="bg1"/>
                          </a:solidFill>
                          <a:latin typeface="微软雅黑" panose="020B0503020204020204" pitchFamily="34" charset="-122"/>
                          <a:ea typeface="微软雅黑" panose="020B0503020204020204" pitchFamily="34" charset="-122"/>
                        </a:rPr>
                        <a:t>产业集群化发展</a:t>
                      </a:r>
                    </a:p>
                    <a:p>
                      <a:pPr algn="ct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6200000" scaled="1"/>
                      <a:tileRect/>
                    </a:gradFill>
                  </a:tcPr>
                </a:tc>
                <a:tc>
                  <a:txBody>
                    <a:bodyPr/>
                    <a:lstStyle/>
                    <a:p>
                      <a:pPr algn="l"/>
                      <a:r>
                        <a:rPr lang="zh-CN" altLang="en-US" dirty="0" smtClean="0">
                          <a:latin typeface="微软雅黑" panose="020B0503020204020204" pitchFamily="34" charset="-122"/>
                          <a:ea typeface="微软雅黑" panose="020B0503020204020204" pitchFamily="34" charset="-122"/>
                        </a:rPr>
                        <a:t>牵头建设软件及信息服务、智能制造装备、智能电网产业集群</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l"/>
                      <a:r>
                        <a:rPr lang="zh-CN" altLang="en-US" dirty="0" smtClean="0">
                          <a:latin typeface="微软雅黑" panose="020B0503020204020204" pitchFamily="34" charset="-122"/>
                          <a:ea typeface="微软雅黑" panose="020B0503020204020204" pitchFamily="34" charset="-122"/>
                        </a:rPr>
                        <a:t>牵头建设集成电路专用设备、云计算大数据和物联网、节能环保、新能源（风电）产业集群</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l"/>
                      <a:r>
                        <a:rPr lang="zh-CN" altLang="en-US" dirty="0" smtClean="0">
                          <a:latin typeface="微软雅黑" panose="020B0503020204020204" pitchFamily="34" charset="-122"/>
                          <a:ea typeface="微软雅黑" panose="020B0503020204020204" pitchFamily="34" charset="-122"/>
                        </a:rPr>
                        <a:t>牵头建设智能制造装备（先进轨道交通装备）、新能源（光伏）、新材料（石墨烯及应用）产业集群</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l"/>
                      <a:r>
                        <a:rPr lang="zh-CN" altLang="en-US" dirty="0" smtClean="0">
                          <a:latin typeface="微软雅黑" panose="020B0503020204020204" pitchFamily="34" charset="-122"/>
                          <a:ea typeface="微软雅黑" panose="020B0503020204020204" pitchFamily="34" charset="-122"/>
                        </a:rPr>
                        <a:t>牵头建设新能源汽车、新材料（纳米材料）、生物医药和医疗器械产业集群</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l"/>
                      <a:r>
                        <a:rPr lang="zh-CN" altLang="en-US" dirty="0" smtClean="0">
                          <a:latin typeface="微软雅黑" panose="020B0503020204020204" pitchFamily="34" charset="-122"/>
                          <a:ea typeface="微软雅黑" panose="020B0503020204020204" pitchFamily="34" charset="-122"/>
                        </a:rPr>
                        <a:t>牵头重点建设航空航天、新材料（碳纤维）产业集群</a:t>
                      </a:r>
                      <a:endParaRPr lang="zh-CN" altLang="en-US" dirty="0">
                        <a:latin typeface="微软雅黑" panose="020B0503020204020204" pitchFamily="34" charset="-122"/>
                        <a:ea typeface="微软雅黑" panose="020B0503020204020204" pitchFamily="34" charset="-122"/>
                      </a:endParaRP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solidFill>
                            <a:schemeClr val="bg1"/>
                          </a:solidFill>
                          <a:latin typeface="微软雅黑" panose="020B0503020204020204" pitchFamily="34" charset="-122"/>
                          <a:ea typeface="微软雅黑" panose="020B0503020204020204" pitchFamily="34" charset="-122"/>
                        </a:rPr>
                        <a:t>传统产业改造提升</a:t>
                      </a:r>
                    </a:p>
                    <a:p>
                      <a:pPr algn="ct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6200000" scaled="1"/>
                      <a:tileRect/>
                    </a:gradFill>
                  </a:tcPr>
                </a:tc>
                <a:tc>
                  <a:txBody>
                    <a:bodyPr/>
                    <a:lstStyle/>
                    <a:p>
                      <a:pPr algn="l"/>
                      <a:r>
                        <a:rPr lang="zh-CN" altLang="en-US" dirty="0" smtClean="0">
                          <a:latin typeface="微软雅黑" panose="020B0503020204020204" pitchFamily="34" charset="-122"/>
                          <a:ea typeface="微软雅黑" panose="020B0503020204020204" pitchFamily="34" charset="-122"/>
                        </a:rPr>
                        <a:t>重点调整石化产业布局，淘汰落后低效产能</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l"/>
                      <a:r>
                        <a:rPr lang="zh-CN" altLang="en-US" dirty="0" smtClean="0">
                          <a:latin typeface="微软雅黑" panose="020B0503020204020204" pitchFamily="34" charset="-122"/>
                          <a:ea typeface="微软雅黑" panose="020B0503020204020204" pitchFamily="34" charset="-122"/>
                        </a:rPr>
                        <a:t>重点实施纺织行业智能化改造</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pitchFamily="34" charset="-122"/>
                          <a:ea typeface="微软雅黑" panose="020B0503020204020204" pitchFamily="34" charset="-122"/>
                        </a:rPr>
                        <a:t>重点推进冶金行业技术进步</a:t>
                      </a:r>
                      <a:endParaRPr lang="en-US" altLang="zh-CN" sz="1200"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solidFill>
                            <a:schemeClr val="bg1"/>
                          </a:solidFill>
                          <a:latin typeface="微软雅黑" panose="020B0503020204020204" pitchFamily="34" charset="-122"/>
                          <a:ea typeface="微软雅黑" panose="020B0503020204020204" pitchFamily="34" charset="-122"/>
                        </a:rPr>
                        <a:t>中小企业创业</a:t>
                      </a:r>
                    </a:p>
                    <a:p>
                      <a:pPr algn="ct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62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algn="l"/>
                      <a:r>
                        <a:rPr lang="zh-CN" altLang="zh-CN" sz="1800" kern="1200" dirty="0" smtClean="0">
                          <a:effectLst/>
                          <a:latin typeface="微软雅黑" panose="020B0503020204020204" pitchFamily="34" charset="-122"/>
                          <a:ea typeface="微软雅黑" panose="020B0503020204020204" pitchFamily="34" charset="-122"/>
                        </a:rPr>
                        <a:t>实施“建设众创空间、培育创业主体、孵育创业企业、建设投融资体系、提升创业服务、营造创业文化”六大行动</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9"/>
          <p:cNvSpPr txBox="1"/>
          <p:nvPr/>
        </p:nvSpPr>
        <p:spPr>
          <a:xfrm>
            <a:off x="838622" y="169476"/>
            <a:ext cx="7389110" cy="609398"/>
          </a:xfrm>
          <a:prstGeom prst="rect">
            <a:avLst/>
          </a:prstGeom>
          <a:noFill/>
        </p:spPr>
        <p:txBody>
          <a:bodyPr wrap="square" rtlCol="0">
            <a:spAutoFit/>
          </a:bodyPr>
          <a:lstStyle/>
          <a:p>
            <a:pPr algn="ctr">
              <a:lnSpc>
                <a:spcPct val="120000"/>
              </a:lnSpc>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开展先行先试，形成可复制推广的经验</a:t>
            </a:r>
          </a:p>
        </p:txBody>
      </p:sp>
      <p:sp>
        <p:nvSpPr>
          <p:cNvPr id="28" name="矩形 27"/>
          <p:cNvSpPr/>
          <p:nvPr/>
        </p:nvSpPr>
        <p:spPr>
          <a:xfrm>
            <a:off x="4325330" y="951111"/>
            <a:ext cx="3539752" cy="461665"/>
          </a:xfrm>
          <a:prstGeom prst="rect">
            <a:avLst/>
          </a:prstGeom>
          <a:noFill/>
          <a:ln>
            <a:noFill/>
          </a:ln>
        </p:spPr>
        <p:txBody>
          <a:bodyPr wrap="none">
            <a:spAutoFit/>
          </a:bodyPr>
          <a:lstStyle/>
          <a:p>
            <a:r>
              <a:rPr lang="en-US" altLang="zh-CN" sz="2400" b="1"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试点探索先进制造模式</a:t>
            </a:r>
          </a:p>
        </p:txBody>
      </p:sp>
      <p:graphicFrame>
        <p:nvGraphicFramePr>
          <p:cNvPr id="2" name="表格 1"/>
          <p:cNvGraphicFramePr>
            <a:graphicFrameLocks noGrp="1"/>
          </p:cNvGraphicFramePr>
          <p:nvPr/>
        </p:nvGraphicFramePr>
        <p:xfrm>
          <a:off x="154547" y="1556792"/>
          <a:ext cx="11881319" cy="5034280"/>
        </p:xfrm>
        <a:graphic>
          <a:graphicData uri="http://schemas.openxmlformats.org/drawingml/2006/table">
            <a:tbl>
              <a:tblPr firstRow="1" bandRow="1">
                <a:tableStyleId>{5940675A-B579-460E-94D1-54222C63F5DA}</a:tableStyleId>
              </a:tblPr>
              <a:tblGrid>
                <a:gridCol w="1404155"/>
                <a:gridCol w="2088232"/>
                <a:gridCol w="2304256"/>
                <a:gridCol w="2304256"/>
                <a:gridCol w="2016224"/>
                <a:gridCol w="1764196"/>
              </a:tblGrid>
              <a:tr h="370840">
                <a:tc>
                  <a:txBody>
                    <a:bodyPr/>
                    <a:lstStyle/>
                    <a:p>
                      <a:pPr algn="ctr"/>
                      <a:endParaRPr lang="zh-CN" altLang="en-US" dirty="0">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0800000" scaled="1"/>
                      <a:tileRect/>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南京市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0800000" scaled="1"/>
                      <a:tileRect/>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无锡市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0800000" scaled="1"/>
                      <a:tileRect/>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常州市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0800000" scaled="1"/>
                      <a:tileRect/>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苏州市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0800000" scaled="1"/>
                      <a:tileRect/>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镇江市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0800000" scaled="1"/>
                      <a:tileRect/>
                    </a:gra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solidFill>
                            <a:schemeClr val="bg1"/>
                          </a:solidFill>
                          <a:latin typeface="微软雅黑" panose="020B0503020204020204" pitchFamily="34" charset="-122"/>
                          <a:ea typeface="微软雅黑" panose="020B0503020204020204" pitchFamily="34" charset="-122"/>
                        </a:rPr>
                        <a:t>智能制造</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6200000" scaled="1"/>
                      <a:tileRect/>
                    </a:gradFill>
                  </a:tcPr>
                </a:tc>
                <a:tc>
                  <a:txBody>
                    <a:bodyPr/>
                    <a:lstStyle/>
                    <a:p>
                      <a:pPr algn="l"/>
                      <a:r>
                        <a:rPr lang="zh-CN" altLang="en-US" dirty="0" smtClean="0">
                          <a:latin typeface="微软雅黑" panose="020B0503020204020204" pitchFamily="34" charset="-122"/>
                          <a:ea typeface="微软雅黑" panose="020B0503020204020204" pitchFamily="34" charset="-122"/>
                        </a:rPr>
                        <a:t>重点探索建设离散型智能制造模式；重点探索个性化定制新模式</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pitchFamily="34" charset="-122"/>
                          <a:ea typeface="微软雅黑" panose="020B0503020204020204" pitchFamily="34" charset="-122"/>
                        </a:rPr>
                        <a:t>重点探索建设离散型智能制造模式；重点探索建设网络协同制造模式；重点探索建设远程运维服务模式</a:t>
                      </a:r>
                    </a:p>
                  </a:txBody>
                  <a:tcPr anchor="ctr"/>
                </a:tc>
                <a:tc>
                  <a:txBody>
                    <a:bodyPr/>
                    <a:lstStyle/>
                    <a:p>
                      <a:pPr algn="l"/>
                      <a:r>
                        <a:rPr lang="zh-CN" altLang="en-US" dirty="0" smtClean="0">
                          <a:latin typeface="微软雅黑" panose="020B0503020204020204" pitchFamily="34" charset="-122"/>
                          <a:ea typeface="微软雅黑" panose="020B0503020204020204" pitchFamily="34" charset="-122"/>
                        </a:rPr>
                        <a:t>重点探索建设流程型智能制造模式；重点探索建设网络协同制造模式；重点探索个性化定制新模式；重点探索建设远程运维服务模式</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pitchFamily="34" charset="-122"/>
                          <a:ea typeface="微软雅黑" panose="020B0503020204020204" pitchFamily="34" charset="-122"/>
                        </a:rPr>
                        <a:t>重点探索建设离散型智能制造模式；重点探索建设流程型智能制造模式；重点探索建设远程运维服务模式</a:t>
                      </a:r>
                    </a:p>
                  </a:txBody>
                  <a:tcPr anchor="ctr"/>
                </a:tc>
                <a:tc>
                  <a:txBody>
                    <a:bodyPr/>
                    <a:lstStyle/>
                    <a:p>
                      <a:pPr algn="l"/>
                      <a:r>
                        <a:rPr lang="zh-CN" altLang="en-US" dirty="0" smtClean="0">
                          <a:latin typeface="微软雅黑" panose="020B0503020204020204" pitchFamily="34" charset="-122"/>
                          <a:ea typeface="微软雅黑" panose="020B0503020204020204" pitchFamily="34" charset="-122"/>
                        </a:rPr>
                        <a:t>重点探索建设流程型智能制造模式；重点探索建设远程运维服务模式</a:t>
                      </a: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solidFill>
                            <a:schemeClr val="bg1"/>
                          </a:solidFill>
                          <a:latin typeface="微软雅黑" panose="020B0503020204020204" pitchFamily="34" charset="-122"/>
                          <a:ea typeface="微软雅黑" panose="020B0503020204020204" pitchFamily="34" charset="-122"/>
                        </a:rPr>
                        <a:t>服务型制造</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6200000" scaled="1"/>
                      <a:tileRect/>
                    </a:gradFill>
                  </a:tcPr>
                </a:tc>
                <a:tc>
                  <a:txBody>
                    <a:bodyPr/>
                    <a:lstStyle/>
                    <a:p>
                      <a:pPr algn="l"/>
                      <a:r>
                        <a:rPr lang="zh-CN" altLang="en-US" dirty="0" smtClean="0">
                          <a:latin typeface="微软雅黑" panose="020B0503020204020204" pitchFamily="34" charset="-122"/>
                          <a:ea typeface="微软雅黑" panose="020B0503020204020204" pitchFamily="34" charset="-122"/>
                        </a:rPr>
                        <a:t>探索推进“产业联盟</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总集成总承包”“电商</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个性化定制”服务模式</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smtClean="0">
                          <a:latin typeface="微软雅黑" panose="020B0503020204020204" pitchFamily="34" charset="-122"/>
                          <a:ea typeface="微软雅黑" panose="020B0503020204020204" pitchFamily="34" charset="-122"/>
                        </a:rPr>
                        <a:t>-</a:t>
                      </a:r>
                      <a:endParaRPr lang="zh-CN" altLang="en-US" sz="1200"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solidFill>
                            <a:schemeClr val="bg1"/>
                          </a:solidFill>
                          <a:latin typeface="微软雅黑" panose="020B0503020204020204" pitchFamily="34" charset="-122"/>
                          <a:ea typeface="微软雅黑" panose="020B0503020204020204" pitchFamily="34" charset="-122"/>
                        </a:rPr>
                        <a:t>绿色制造</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62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pitchFamily="34" charset="-122"/>
                          <a:ea typeface="微软雅黑" panose="020B0503020204020204" pitchFamily="34" charset="-122"/>
                        </a:rPr>
                        <a:t>组织“百万吨节能量”工程，探索建立用能权、用水权、排污权、碳排放权初始分配制度</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pitchFamily="34" charset="-122"/>
                          <a:ea typeface="微软雅黑" panose="020B0503020204020204" pitchFamily="34" charset="-122"/>
                        </a:rPr>
                        <a:t>推进国家工业绿色转型发展试点城市建设</a:t>
                      </a:r>
                    </a:p>
                  </a:txBody>
                  <a:tcPr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9"/>
          <p:cNvSpPr txBox="1"/>
          <p:nvPr/>
        </p:nvSpPr>
        <p:spPr>
          <a:xfrm>
            <a:off x="838622" y="169476"/>
            <a:ext cx="7389110" cy="609398"/>
          </a:xfrm>
          <a:prstGeom prst="rect">
            <a:avLst/>
          </a:prstGeom>
          <a:noFill/>
        </p:spPr>
        <p:txBody>
          <a:bodyPr wrap="square" rtlCol="0">
            <a:spAutoFit/>
          </a:bodyPr>
          <a:lstStyle/>
          <a:p>
            <a:pPr algn="ctr">
              <a:lnSpc>
                <a:spcPct val="120000"/>
              </a:lnSpc>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开展先行先试，形成可复制推广的经验</a:t>
            </a:r>
          </a:p>
        </p:txBody>
      </p:sp>
      <p:sp>
        <p:nvSpPr>
          <p:cNvPr id="28" name="矩形 27"/>
          <p:cNvSpPr/>
          <p:nvPr/>
        </p:nvSpPr>
        <p:spPr>
          <a:xfrm>
            <a:off x="4325330" y="1052736"/>
            <a:ext cx="3539752" cy="461665"/>
          </a:xfrm>
          <a:prstGeom prst="rect">
            <a:avLst/>
          </a:prstGeom>
          <a:noFill/>
          <a:ln>
            <a:noFill/>
          </a:ln>
        </p:spPr>
        <p:txBody>
          <a:bodyPr wrap="none">
            <a:spAutoFit/>
          </a:bodyPr>
          <a:lstStyle/>
          <a:p>
            <a:r>
              <a:rPr lang="en-US" altLang="zh-CN" sz="2400" b="1"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400"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试点探索开放融合模式</a:t>
            </a:r>
          </a:p>
        </p:txBody>
      </p:sp>
      <p:graphicFrame>
        <p:nvGraphicFramePr>
          <p:cNvPr id="2" name="表格 1"/>
          <p:cNvGraphicFramePr>
            <a:graphicFrameLocks noGrp="1"/>
          </p:cNvGraphicFramePr>
          <p:nvPr>
            <p:extLst>
              <p:ext uri="{D42A27DB-BD31-4B8C-83A1-F6EECF244321}">
                <p14:modId xmlns:p14="http://schemas.microsoft.com/office/powerpoint/2010/main" val="125825751"/>
              </p:ext>
            </p:extLst>
          </p:nvPr>
        </p:nvGraphicFramePr>
        <p:xfrm>
          <a:off x="316565" y="1751672"/>
          <a:ext cx="11557283" cy="4485640"/>
        </p:xfrm>
        <a:graphic>
          <a:graphicData uri="http://schemas.openxmlformats.org/drawingml/2006/table">
            <a:tbl>
              <a:tblPr firstRow="1" bandRow="1">
                <a:tableStyleId>{5940675A-B579-460E-94D1-54222C63F5DA}</a:tableStyleId>
              </a:tblPr>
              <a:tblGrid>
                <a:gridCol w="1836203"/>
                <a:gridCol w="2304256"/>
                <a:gridCol w="2664296"/>
                <a:gridCol w="2448272"/>
                <a:gridCol w="2304256"/>
              </a:tblGrid>
              <a:tr h="370840">
                <a:tc>
                  <a:txBody>
                    <a:bodyPr/>
                    <a:lstStyle/>
                    <a:p>
                      <a:pPr algn="ctr"/>
                      <a:endParaRPr lang="zh-CN" altLang="en-US" dirty="0">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8100000" scaled="1"/>
                      <a:tileRect/>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南京市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8100000" scaled="1"/>
                      <a:tileRect/>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常州市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8100000" scaled="1"/>
                      <a:tileRect/>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苏州市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8100000" scaled="1"/>
                      <a:tileRect/>
                    </a:gradFill>
                  </a:tcPr>
                </a:tc>
                <a:tc>
                  <a:txBody>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镇江市</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8100000" scaled="1"/>
                      <a:tileRect/>
                    </a:gra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solidFill>
                            <a:schemeClr val="bg1"/>
                          </a:solidFill>
                          <a:latin typeface="微软雅黑" panose="020B0503020204020204" pitchFamily="34" charset="-122"/>
                          <a:ea typeface="微软雅黑" panose="020B0503020204020204" pitchFamily="34" charset="-122"/>
                        </a:rPr>
                        <a:t>制造业与互联网融合发展</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62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algn="l"/>
                      <a:r>
                        <a:rPr lang="zh-CN" altLang="en-US" dirty="0" smtClean="0">
                          <a:latin typeface="微软雅黑" panose="020B0503020204020204" pitchFamily="34" charset="-122"/>
                          <a:ea typeface="微软雅黑" panose="020B0503020204020204" pitchFamily="34" charset="-122"/>
                        </a:rPr>
                        <a:t>推动协同制造、人工智能发展，发展基于互联网的设备租赁、个性化定制、众包设计、云计算等新模式</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pitchFamily="34" charset="-122"/>
                          <a:ea typeface="微软雅黑" panose="020B0503020204020204" pitchFamily="34" charset="-122"/>
                        </a:rPr>
                        <a:t>推进中国（苏州）智能工业融合发展试验区建设</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solidFill>
                            <a:schemeClr val="bg1"/>
                          </a:solidFill>
                          <a:latin typeface="微软雅黑" panose="020B0503020204020204" pitchFamily="34" charset="-122"/>
                          <a:ea typeface="微软雅黑" panose="020B0503020204020204" pitchFamily="34" charset="-122"/>
                        </a:rPr>
                        <a:t>军民融合创新</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6200000" scaled="1"/>
                      <a:tileRect/>
                    </a:gradFill>
                  </a:tcPr>
                </a:tc>
                <a:tc>
                  <a:txBody>
                    <a:bodyPr/>
                    <a:lstStyle/>
                    <a:p>
                      <a:pPr algn="l"/>
                      <a:r>
                        <a:rPr lang="zh-CN" altLang="en-US" dirty="0" smtClean="0">
                          <a:latin typeface="微软雅黑" panose="020B0503020204020204" pitchFamily="34" charset="-122"/>
                          <a:ea typeface="微软雅黑" panose="020B0503020204020204" pitchFamily="34" charset="-122"/>
                        </a:rPr>
                        <a:t>健全军民资源共享体系、健全军民融合创新体系</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dirty="0" smtClean="0">
                          <a:latin typeface="微软雅黑" panose="020B0503020204020204" pitchFamily="34" charset="-122"/>
                          <a:ea typeface="微软雅黑" panose="020B0503020204020204" pitchFamily="34" charset="-122"/>
                        </a:rPr>
                        <a:t>加快军民融合平台建设和产业示范基地建设</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pitchFamily="34" charset="-122"/>
                          <a:ea typeface="微软雅黑" panose="020B0503020204020204" pitchFamily="34" charset="-122"/>
                        </a:rPr>
                        <a:t>加快产业集聚发展，争创国家级军民融合创新示范区</a:t>
                      </a: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solidFill>
                            <a:schemeClr val="bg1"/>
                          </a:solidFill>
                          <a:latin typeface="微软雅黑" panose="020B0503020204020204" pitchFamily="34" charset="-122"/>
                          <a:ea typeface="微软雅黑" panose="020B0503020204020204" pitchFamily="34" charset="-122"/>
                        </a:rPr>
                        <a:t>国际化发展</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gradFill flip="none" rotWithShape="1">
                      <a:gsLst>
                        <a:gs pos="0">
                          <a:srgbClr val="006CC4">
                            <a:shade val="30000"/>
                            <a:satMod val="115000"/>
                          </a:srgbClr>
                        </a:gs>
                        <a:gs pos="50000">
                          <a:srgbClr val="006CC4">
                            <a:shade val="67500"/>
                            <a:satMod val="115000"/>
                          </a:srgbClr>
                        </a:gs>
                        <a:gs pos="100000">
                          <a:srgbClr val="006CC4">
                            <a:shade val="100000"/>
                            <a:satMod val="115000"/>
                          </a:srgbClr>
                        </a:gs>
                      </a:gsLst>
                      <a:lin ang="162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pitchFamily="34" charset="-122"/>
                          <a:ea typeface="微软雅黑" panose="020B0503020204020204" pitchFamily="34" charset="-122"/>
                        </a:rPr>
                        <a:t>推进国际产能和装备制造合作，搭建多层次产业国际交流平台</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pitchFamily="34" charset="-122"/>
                          <a:ea typeface="微软雅黑" panose="020B0503020204020204" pitchFamily="34" charset="-122"/>
                        </a:rPr>
                        <a:t>开展苏州工业园区国家开放创新综合试验区、昆山深化两岸产业合作试验区、加工贸易转型升级试点示范建设</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txBody>
                  <a:tcPr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422798" y="577078"/>
            <a:ext cx="7272808" cy="4868146"/>
            <a:chOff x="1990750" y="865110"/>
            <a:chExt cx="8216502" cy="6072905"/>
          </a:xfrm>
        </p:grpSpPr>
        <p:pic>
          <p:nvPicPr>
            <p:cNvPr id="108" name="图片 107"/>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b="72279"/>
            <a:stretch>
              <a:fillRect/>
            </a:stretch>
          </p:blipFill>
          <p:spPr>
            <a:xfrm rot="5400000">
              <a:off x="3731954" y="3638660"/>
              <a:ext cx="6072905" cy="525805"/>
            </a:xfrm>
            <a:prstGeom prst="rect">
              <a:avLst/>
            </a:prstGeom>
          </p:spPr>
        </p:pic>
        <p:grpSp>
          <p:nvGrpSpPr>
            <p:cNvPr id="2" name="组合 1"/>
            <p:cNvGrpSpPr/>
            <p:nvPr/>
          </p:nvGrpSpPr>
          <p:grpSpPr>
            <a:xfrm>
              <a:off x="1990750" y="1677662"/>
              <a:ext cx="8216502" cy="3999320"/>
              <a:chOff x="1990750" y="1677662"/>
              <a:chExt cx="8216502" cy="3999320"/>
            </a:xfrm>
          </p:grpSpPr>
          <p:sp>
            <p:nvSpPr>
              <p:cNvPr id="113" name="双波形 112"/>
              <p:cNvSpPr/>
              <p:nvPr/>
            </p:nvSpPr>
            <p:spPr>
              <a:xfrm>
                <a:off x="1990750" y="1677662"/>
                <a:ext cx="3816424" cy="1911088"/>
              </a:xfrm>
              <a:prstGeom prst="doubleWave">
                <a:avLst/>
              </a:prstGeom>
              <a:blipFill dpi="0" rotWithShape="1">
                <a:blip r:embed="rId5">
                  <a:extLst>
                    <a:ext uri="{28A0092B-C50C-407E-A947-70E740481C1C}">
                      <a14:useLocalDpi xmlns:a14="http://schemas.microsoft.com/office/drawing/2010/main" val="0"/>
                    </a:ext>
                  </a:extLst>
                </a:blip>
                <a:srcRect/>
                <a:stretch>
                  <a:fillRect/>
                </a:stretch>
              </a:blipFill>
              <a:ln w="2857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双波形 113"/>
              <p:cNvSpPr/>
              <p:nvPr/>
            </p:nvSpPr>
            <p:spPr>
              <a:xfrm>
                <a:off x="1998340" y="3765894"/>
                <a:ext cx="3816424" cy="1911088"/>
              </a:xfrm>
              <a:prstGeom prst="doubleWave">
                <a:avLst/>
              </a:prstGeom>
              <a:blipFill dpi="0" rotWithShape="1">
                <a:blip r:embed="rId6" cstate="print">
                  <a:extLst>
                    <a:ext uri="{28A0092B-C50C-407E-A947-70E740481C1C}">
                      <a14:useLocalDpi xmlns:a14="http://schemas.microsoft.com/office/drawing/2010/main" val="0"/>
                    </a:ext>
                  </a:extLst>
                </a:blip>
                <a:srcRect/>
                <a:stretch>
                  <a:fillRect/>
                </a:stretch>
              </a:blipFill>
              <a:ln w="2857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双波形 109"/>
              <p:cNvSpPr/>
              <p:nvPr/>
            </p:nvSpPr>
            <p:spPr>
              <a:xfrm>
                <a:off x="6527254" y="1677662"/>
                <a:ext cx="3672408" cy="1911088"/>
              </a:xfrm>
              <a:prstGeom prst="doubleWave">
                <a:avLst/>
              </a:prstGeom>
              <a:blipFill dpi="0" rotWithShape="1">
                <a:blip r:embed="rId7" cstate="print">
                  <a:extLst>
                    <a:ext uri="{28A0092B-C50C-407E-A947-70E740481C1C}">
                      <a14:useLocalDpi xmlns:a14="http://schemas.microsoft.com/office/drawing/2010/main" val="0"/>
                    </a:ext>
                  </a:extLst>
                </a:blip>
                <a:srcRect/>
                <a:stretch>
                  <a:fillRect/>
                </a:stretch>
              </a:blipFill>
              <a:ln w="2857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双波形 110"/>
              <p:cNvSpPr/>
              <p:nvPr/>
            </p:nvSpPr>
            <p:spPr>
              <a:xfrm>
                <a:off x="6534844" y="3765894"/>
                <a:ext cx="3672408" cy="1911088"/>
              </a:xfrm>
              <a:prstGeom prst="doubleWave">
                <a:avLst/>
              </a:prstGeom>
              <a:blipFill dpi="0" rotWithShape="1">
                <a:blip r:embed="rId8" cstate="print">
                  <a:extLst>
                    <a:ext uri="{28A0092B-C50C-407E-A947-70E740481C1C}">
                      <a14:useLocalDpi xmlns:a14="http://schemas.microsoft.com/office/drawing/2010/main" val="0"/>
                    </a:ext>
                  </a:extLst>
                </a:blip>
                <a:srcRect/>
                <a:stretch>
                  <a:fillRect/>
                </a:stretch>
              </a:blipFill>
              <a:ln w="2857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2" name="图片 111"/>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b="72279"/>
            <a:stretch>
              <a:fillRect/>
            </a:stretch>
          </p:blipFill>
          <p:spPr>
            <a:xfrm rot="5400000" flipV="1">
              <a:off x="2518693" y="3649535"/>
              <a:ext cx="6072905" cy="504056"/>
            </a:xfrm>
            <a:prstGeom prst="rect">
              <a:avLst/>
            </a:prstGeom>
          </p:spPr>
        </p:pic>
      </p:grpSp>
      <p:sp>
        <p:nvSpPr>
          <p:cNvPr id="10" name="TextBox 9"/>
          <p:cNvSpPr txBox="1"/>
          <p:nvPr/>
        </p:nvSpPr>
        <p:spPr>
          <a:xfrm>
            <a:off x="838622" y="169476"/>
            <a:ext cx="7389110" cy="609398"/>
          </a:xfrm>
          <a:prstGeom prst="rect">
            <a:avLst/>
          </a:prstGeom>
          <a:noFill/>
        </p:spPr>
        <p:txBody>
          <a:bodyPr wrap="square" rtlCol="0">
            <a:spAutoFit/>
          </a:bodyPr>
          <a:lstStyle/>
          <a:p>
            <a:pPr algn="ctr">
              <a:lnSpc>
                <a:spcPct val="120000"/>
              </a:lnSpc>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（四）</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优化服务环境，保障试点示范取得实效</a:t>
            </a:r>
          </a:p>
        </p:txBody>
      </p:sp>
      <p:sp>
        <p:nvSpPr>
          <p:cNvPr id="13" name="TextBox 28"/>
          <p:cNvSpPr txBox="1">
            <a:spLocks noChangeArrowheads="1"/>
          </p:cNvSpPr>
          <p:nvPr/>
        </p:nvSpPr>
        <p:spPr bwMode="auto">
          <a:xfrm>
            <a:off x="1270670" y="5373216"/>
            <a:ext cx="9937104" cy="1338828"/>
          </a:xfrm>
          <a:prstGeom prst="rect">
            <a:avLst/>
          </a:prstGeom>
          <a:noFill/>
          <a:ln w="9525">
            <a:noFill/>
            <a:miter lim="800000"/>
          </a:ln>
        </p:spPr>
        <p:txBody>
          <a:bodyPr wrap="square">
            <a:spAutoFit/>
          </a:bodyPr>
          <a:lstStyle/>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省制造强省建设领导小组负责统筹推进中国制造</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2025</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苏南城市群试点示范建设工作。苏南</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市建立相应的组织领导和工作推进机构。发挥省制造强省建设专家咨询委员会作用，为苏南地区开展城市群试点示范、组织技术攻关提供决策咨询。</a:t>
            </a:r>
          </a:p>
        </p:txBody>
      </p:sp>
      <p:sp>
        <p:nvSpPr>
          <p:cNvPr id="15" name="矩形 14"/>
          <p:cNvSpPr/>
          <p:nvPr/>
        </p:nvSpPr>
        <p:spPr>
          <a:xfrm>
            <a:off x="1298800" y="4911551"/>
            <a:ext cx="2924198" cy="461665"/>
          </a:xfrm>
          <a:prstGeom prst="rect">
            <a:avLst/>
          </a:prstGeom>
          <a:noFill/>
          <a:ln>
            <a:noFill/>
          </a:ln>
        </p:spPr>
        <p:txBody>
          <a:bodyPr wrap="none">
            <a:spAutoFit/>
          </a:bodyPr>
          <a:lstStyle/>
          <a:p>
            <a:r>
              <a:rPr lang="en-US" altLang="zh-CN" sz="2400" b="1"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建立协同推进机制</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7"/>
          <p:cNvSpPr>
            <a:spLocks noEditPoints="1"/>
          </p:cNvSpPr>
          <p:nvPr/>
        </p:nvSpPr>
        <p:spPr bwMode="auto">
          <a:xfrm>
            <a:off x="835948" y="4386903"/>
            <a:ext cx="4548646" cy="1324640"/>
          </a:xfrm>
          <a:custGeom>
            <a:avLst/>
            <a:gdLst/>
            <a:ahLst/>
            <a:cxnLst>
              <a:cxn ang="0">
                <a:pos x="4433" y="59"/>
              </a:cxn>
              <a:cxn ang="0">
                <a:pos x="4812" y="166"/>
              </a:cxn>
              <a:cxn ang="0">
                <a:pos x="5122" y="292"/>
              </a:cxn>
              <a:cxn ang="0">
                <a:pos x="5357" y="435"/>
              </a:cxn>
              <a:cxn ang="0">
                <a:pos x="5503" y="592"/>
              </a:cxn>
              <a:cxn ang="0">
                <a:pos x="5556" y="759"/>
              </a:cxn>
              <a:cxn ang="0">
                <a:pos x="5502" y="931"/>
              </a:cxn>
              <a:cxn ang="0">
                <a:pos x="5346" y="1090"/>
              </a:cxn>
              <a:cxn ang="0">
                <a:pos x="5102" y="1236"/>
              </a:cxn>
              <a:cxn ang="0">
                <a:pos x="4777" y="1363"/>
              </a:cxn>
              <a:cxn ang="0">
                <a:pos x="4384" y="1471"/>
              </a:cxn>
              <a:cxn ang="0">
                <a:pos x="3930" y="1553"/>
              </a:cxn>
              <a:cxn ang="0">
                <a:pos x="3429" y="1607"/>
              </a:cxn>
              <a:cxn ang="0">
                <a:pos x="3278" y="1607"/>
              </a:cxn>
              <a:cxn ang="0">
                <a:pos x="3708" y="1546"/>
              </a:cxn>
              <a:cxn ang="0">
                <a:pos x="4090" y="1450"/>
              </a:cxn>
              <a:cxn ang="0">
                <a:pos x="4416" y="1327"/>
              </a:cxn>
              <a:cxn ang="0">
                <a:pos x="4672" y="1177"/>
              </a:cxn>
              <a:cxn ang="0">
                <a:pos x="4847" y="1009"/>
              </a:cxn>
              <a:cxn ang="0">
                <a:pos x="4932" y="823"/>
              </a:cxn>
              <a:cxn ang="0">
                <a:pos x="4915" y="636"/>
              </a:cxn>
              <a:cxn ang="0">
                <a:pos x="4809" y="462"/>
              </a:cxn>
              <a:cxn ang="0">
                <a:pos x="4620" y="304"/>
              </a:cxn>
              <a:cxn ang="0">
                <a:pos x="4360" y="166"/>
              </a:cxn>
              <a:cxn ang="0">
                <a:pos x="4151" y="37"/>
              </a:cxn>
              <a:cxn ang="0">
                <a:pos x="1404" y="37"/>
              </a:cxn>
              <a:cxn ang="0">
                <a:pos x="1195" y="166"/>
              </a:cxn>
              <a:cxn ang="0">
                <a:pos x="934" y="304"/>
              </a:cxn>
              <a:cxn ang="0">
                <a:pos x="745" y="462"/>
              </a:cxn>
              <a:cxn ang="0">
                <a:pos x="639" y="636"/>
              </a:cxn>
              <a:cxn ang="0">
                <a:pos x="622" y="823"/>
              </a:cxn>
              <a:cxn ang="0">
                <a:pos x="706" y="1009"/>
              </a:cxn>
              <a:cxn ang="0">
                <a:pos x="883" y="1177"/>
              </a:cxn>
              <a:cxn ang="0">
                <a:pos x="1138" y="1327"/>
              </a:cxn>
              <a:cxn ang="0">
                <a:pos x="1464" y="1450"/>
              </a:cxn>
              <a:cxn ang="0">
                <a:pos x="1848" y="1546"/>
              </a:cxn>
              <a:cxn ang="0">
                <a:pos x="2278" y="1607"/>
              </a:cxn>
              <a:cxn ang="0">
                <a:pos x="2301" y="1619"/>
              </a:cxn>
              <a:cxn ang="0">
                <a:pos x="1787" y="1573"/>
              </a:cxn>
              <a:cxn ang="0">
                <a:pos x="1317" y="1501"/>
              </a:cxn>
              <a:cxn ang="0">
                <a:pos x="902" y="1401"/>
              </a:cxn>
              <a:cxn ang="0">
                <a:pos x="553" y="1280"/>
              </a:cxn>
              <a:cxn ang="0">
                <a:pos x="280" y="1140"/>
              </a:cxn>
              <a:cxn ang="0">
                <a:pos x="94" y="985"/>
              </a:cxn>
              <a:cxn ang="0">
                <a:pos x="7" y="816"/>
              </a:cxn>
              <a:cxn ang="0">
                <a:pos x="24" y="646"/>
              </a:cxn>
              <a:cxn ang="0">
                <a:pos x="140" y="486"/>
              </a:cxn>
              <a:cxn ang="0">
                <a:pos x="346" y="339"/>
              </a:cxn>
              <a:cxn ang="0">
                <a:pos x="632" y="206"/>
              </a:cxn>
              <a:cxn ang="0">
                <a:pos x="988" y="93"/>
              </a:cxn>
              <a:cxn ang="0">
                <a:pos x="1406" y="0"/>
              </a:cxn>
            </a:cxnLst>
            <a:rect l="0" t="0" r="r" b="b"/>
            <a:pathLst>
              <a:path w="5556" h="1619">
                <a:moveTo>
                  <a:pt x="4149" y="0"/>
                </a:moveTo>
                <a:lnTo>
                  <a:pt x="4294" y="29"/>
                </a:lnTo>
                <a:lnTo>
                  <a:pt x="4433" y="59"/>
                </a:lnTo>
                <a:lnTo>
                  <a:pt x="4566" y="93"/>
                </a:lnTo>
                <a:lnTo>
                  <a:pt x="4692" y="128"/>
                </a:lnTo>
                <a:lnTo>
                  <a:pt x="4812" y="166"/>
                </a:lnTo>
                <a:lnTo>
                  <a:pt x="4923" y="206"/>
                </a:lnTo>
                <a:lnTo>
                  <a:pt x="5026" y="248"/>
                </a:lnTo>
                <a:lnTo>
                  <a:pt x="5122" y="292"/>
                </a:lnTo>
                <a:lnTo>
                  <a:pt x="5210" y="339"/>
                </a:lnTo>
                <a:lnTo>
                  <a:pt x="5287" y="386"/>
                </a:lnTo>
                <a:lnTo>
                  <a:pt x="5357" y="435"/>
                </a:lnTo>
                <a:lnTo>
                  <a:pt x="5416" y="486"/>
                </a:lnTo>
                <a:lnTo>
                  <a:pt x="5465" y="538"/>
                </a:lnTo>
                <a:lnTo>
                  <a:pt x="5503" y="592"/>
                </a:lnTo>
                <a:lnTo>
                  <a:pt x="5532" y="646"/>
                </a:lnTo>
                <a:lnTo>
                  <a:pt x="5551" y="702"/>
                </a:lnTo>
                <a:lnTo>
                  <a:pt x="5556" y="759"/>
                </a:lnTo>
                <a:lnTo>
                  <a:pt x="5549" y="816"/>
                </a:lnTo>
                <a:lnTo>
                  <a:pt x="5532" y="874"/>
                </a:lnTo>
                <a:lnTo>
                  <a:pt x="5502" y="931"/>
                </a:lnTo>
                <a:lnTo>
                  <a:pt x="5461" y="985"/>
                </a:lnTo>
                <a:lnTo>
                  <a:pt x="5409" y="1039"/>
                </a:lnTo>
                <a:lnTo>
                  <a:pt x="5346" y="1090"/>
                </a:lnTo>
                <a:lnTo>
                  <a:pt x="5274" y="1140"/>
                </a:lnTo>
                <a:lnTo>
                  <a:pt x="5193" y="1189"/>
                </a:lnTo>
                <a:lnTo>
                  <a:pt x="5102" y="1236"/>
                </a:lnTo>
                <a:lnTo>
                  <a:pt x="5003" y="1280"/>
                </a:lnTo>
                <a:lnTo>
                  <a:pt x="4893" y="1324"/>
                </a:lnTo>
                <a:lnTo>
                  <a:pt x="4777" y="1363"/>
                </a:lnTo>
                <a:lnTo>
                  <a:pt x="4654" y="1401"/>
                </a:lnTo>
                <a:lnTo>
                  <a:pt x="4522" y="1437"/>
                </a:lnTo>
                <a:lnTo>
                  <a:pt x="4384" y="1471"/>
                </a:lnTo>
                <a:lnTo>
                  <a:pt x="4239" y="1501"/>
                </a:lnTo>
                <a:lnTo>
                  <a:pt x="4087" y="1528"/>
                </a:lnTo>
                <a:lnTo>
                  <a:pt x="3930" y="1553"/>
                </a:lnTo>
                <a:lnTo>
                  <a:pt x="3768" y="1573"/>
                </a:lnTo>
                <a:lnTo>
                  <a:pt x="3601" y="1592"/>
                </a:lnTo>
                <a:lnTo>
                  <a:pt x="3429" y="1607"/>
                </a:lnTo>
                <a:lnTo>
                  <a:pt x="3254" y="1619"/>
                </a:lnTo>
                <a:lnTo>
                  <a:pt x="3261" y="1614"/>
                </a:lnTo>
                <a:lnTo>
                  <a:pt x="3278" y="1607"/>
                </a:lnTo>
                <a:lnTo>
                  <a:pt x="3426" y="1590"/>
                </a:lnTo>
                <a:lnTo>
                  <a:pt x="3569" y="1570"/>
                </a:lnTo>
                <a:lnTo>
                  <a:pt x="3708" y="1546"/>
                </a:lnTo>
                <a:lnTo>
                  <a:pt x="3841" y="1518"/>
                </a:lnTo>
                <a:lnTo>
                  <a:pt x="3969" y="1486"/>
                </a:lnTo>
                <a:lnTo>
                  <a:pt x="4090" y="1450"/>
                </a:lnTo>
                <a:lnTo>
                  <a:pt x="4205" y="1412"/>
                </a:lnTo>
                <a:lnTo>
                  <a:pt x="4315" y="1371"/>
                </a:lnTo>
                <a:lnTo>
                  <a:pt x="4416" y="1327"/>
                </a:lnTo>
                <a:lnTo>
                  <a:pt x="4509" y="1280"/>
                </a:lnTo>
                <a:lnTo>
                  <a:pt x="4595" y="1229"/>
                </a:lnTo>
                <a:lnTo>
                  <a:pt x="4672" y="1177"/>
                </a:lnTo>
                <a:lnTo>
                  <a:pt x="4740" y="1123"/>
                </a:lnTo>
                <a:lnTo>
                  <a:pt x="4799" y="1066"/>
                </a:lnTo>
                <a:lnTo>
                  <a:pt x="4847" y="1009"/>
                </a:lnTo>
                <a:lnTo>
                  <a:pt x="4886" y="948"/>
                </a:lnTo>
                <a:lnTo>
                  <a:pt x="4913" y="887"/>
                </a:lnTo>
                <a:lnTo>
                  <a:pt x="4932" y="823"/>
                </a:lnTo>
                <a:lnTo>
                  <a:pt x="4937" y="759"/>
                </a:lnTo>
                <a:lnTo>
                  <a:pt x="4932" y="697"/>
                </a:lnTo>
                <a:lnTo>
                  <a:pt x="4915" y="636"/>
                </a:lnTo>
                <a:lnTo>
                  <a:pt x="4890" y="577"/>
                </a:lnTo>
                <a:lnTo>
                  <a:pt x="4854" y="520"/>
                </a:lnTo>
                <a:lnTo>
                  <a:pt x="4809" y="462"/>
                </a:lnTo>
                <a:lnTo>
                  <a:pt x="4755" y="408"/>
                </a:lnTo>
                <a:lnTo>
                  <a:pt x="4691" y="356"/>
                </a:lnTo>
                <a:lnTo>
                  <a:pt x="4620" y="304"/>
                </a:lnTo>
                <a:lnTo>
                  <a:pt x="4541" y="257"/>
                </a:lnTo>
                <a:lnTo>
                  <a:pt x="4453" y="209"/>
                </a:lnTo>
                <a:lnTo>
                  <a:pt x="4360" y="166"/>
                </a:lnTo>
                <a:lnTo>
                  <a:pt x="4259" y="125"/>
                </a:lnTo>
                <a:lnTo>
                  <a:pt x="4151" y="86"/>
                </a:lnTo>
                <a:lnTo>
                  <a:pt x="4151" y="37"/>
                </a:lnTo>
                <a:lnTo>
                  <a:pt x="4149" y="0"/>
                </a:lnTo>
                <a:close/>
                <a:moveTo>
                  <a:pt x="1406" y="0"/>
                </a:moveTo>
                <a:lnTo>
                  <a:pt x="1404" y="37"/>
                </a:lnTo>
                <a:lnTo>
                  <a:pt x="1404" y="86"/>
                </a:lnTo>
                <a:lnTo>
                  <a:pt x="1297" y="125"/>
                </a:lnTo>
                <a:lnTo>
                  <a:pt x="1195" y="166"/>
                </a:lnTo>
                <a:lnTo>
                  <a:pt x="1101" y="209"/>
                </a:lnTo>
                <a:lnTo>
                  <a:pt x="1013" y="257"/>
                </a:lnTo>
                <a:lnTo>
                  <a:pt x="934" y="304"/>
                </a:lnTo>
                <a:lnTo>
                  <a:pt x="863" y="356"/>
                </a:lnTo>
                <a:lnTo>
                  <a:pt x="801" y="408"/>
                </a:lnTo>
                <a:lnTo>
                  <a:pt x="745" y="462"/>
                </a:lnTo>
                <a:lnTo>
                  <a:pt x="700" y="520"/>
                </a:lnTo>
                <a:lnTo>
                  <a:pt x="664" y="577"/>
                </a:lnTo>
                <a:lnTo>
                  <a:pt x="639" y="636"/>
                </a:lnTo>
                <a:lnTo>
                  <a:pt x="622" y="697"/>
                </a:lnTo>
                <a:lnTo>
                  <a:pt x="617" y="759"/>
                </a:lnTo>
                <a:lnTo>
                  <a:pt x="622" y="823"/>
                </a:lnTo>
                <a:lnTo>
                  <a:pt x="641" y="887"/>
                </a:lnTo>
                <a:lnTo>
                  <a:pt x="668" y="948"/>
                </a:lnTo>
                <a:lnTo>
                  <a:pt x="706" y="1009"/>
                </a:lnTo>
                <a:lnTo>
                  <a:pt x="755" y="1066"/>
                </a:lnTo>
                <a:lnTo>
                  <a:pt x="814" y="1123"/>
                </a:lnTo>
                <a:lnTo>
                  <a:pt x="883" y="1177"/>
                </a:lnTo>
                <a:lnTo>
                  <a:pt x="959" y="1229"/>
                </a:lnTo>
                <a:lnTo>
                  <a:pt x="1045" y="1280"/>
                </a:lnTo>
                <a:lnTo>
                  <a:pt x="1138" y="1327"/>
                </a:lnTo>
                <a:lnTo>
                  <a:pt x="1239" y="1371"/>
                </a:lnTo>
                <a:lnTo>
                  <a:pt x="1349" y="1412"/>
                </a:lnTo>
                <a:lnTo>
                  <a:pt x="1464" y="1450"/>
                </a:lnTo>
                <a:lnTo>
                  <a:pt x="1587" y="1486"/>
                </a:lnTo>
                <a:lnTo>
                  <a:pt x="1713" y="1518"/>
                </a:lnTo>
                <a:lnTo>
                  <a:pt x="1848" y="1546"/>
                </a:lnTo>
                <a:lnTo>
                  <a:pt x="1986" y="1570"/>
                </a:lnTo>
                <a:lnTo>
                  <a:pt x="2129" y="1590"/>
                </a:lnTo>
                <a:lnTo>
                  <a:pt x="2278" y="1607"/>
                </a:lnTo>
                <a:lnTo>
                  <a:pt x="2286" y="1611"/>
                </a:lnTo>
                <a:lnTo>
                  <a:pt x="2293" y="1614"/>
                </a:lnTo>
                <a:lnTo>
                  <a:pt x="2301" y="1619"/>
                </a:lnTo>
                <a:lnTo>
                  <a:pt x="2126" y="1607"/>
                </a:lnTo>
                <a:lnTo>
                  <a:pt x="1954" y="1592"/>
                </a:lnTo>
                <a:lnTo>
                  <a:pt x="1787" y="1573"/>
                </a:lnTo>
                <a:lnTo>
                  <a:pt x="1624" y="1553"/>
                </a:lnTo>
                <a:lnTo>
                  <a:pt x="1467" y="1528"/>
                </a:lnTo>
                <a:lnTo>
                  <a:pt x="1317" y="1501"/>
                </a:lnTo>
                <a:lnTo>
                  <a:pt x="1172" y="1471"/>
                </a:lnTo>
                <a:lnTo>
                  <a:pt x="1034" y="1437"/>
                </a:lnTo>
                <a:lnTo>
                  <a:pt x="902" y="1401"/>
                </a:lnTo>
                <a:lnTo>
                  <a:pt x="777" y="1363"/>
                </a:lnTo>
                <a:lnTo>
                  <a:pt x="661" y="1324"/>
                </a:lnTo>
                <a:lnTo>
                  <a:pt x="553" y="1280"/>
                </a:lnTo>
                <a:lnTo>
                  <a:pt x="454" y="1236"/>
                </a:lnTo>
                <a:lnTo>
                  <a:pt x="363" y="1189"/>
                </a:lnTo>
                <a:lnTo>
                  <a:pt x="280" y="1140"/>
                </a:lnTo>
                <a:lnTo>
                  <a:pt x="209" y="1090"/>
                </a:lnTo>
                <a:lnTo>
                  <a:pt x="147" y="1039"/>
                </a:lnTo>
                <a:lnTo>
                  <a:pt x="94" y="985"/>
                </a:lnTo>
                <a:lnTo>
                  <a:pt x="54" y="931"/>
                </a:lnTo>
                <a:lnTo>
                  <a:pt x="24" y="874"/>
                </a:lnTo>
                <a:lnTo>
                  <a:pt x="7" y="816"/>
                </a:lnTo>
                <a:lnTo>
                  <a:pt x="0" y="759"/>
                </a:lnTo>
                <a:lnTo>
                  <a:pt x="5" y="702"/>
                </a:lnTo>
                <a:lnTo>
                  <a:pt x="24" y="646"/>
                </a:lnTo>
                <a:lnTo>
                  <a:pt x="51" y="592"/>
                </a:lnTo>
                <a:lnTo>
                  <a:pt x="91" y="538"/>
                </a:lnTo>
                <a:lnTo>
                  <a:pt x="140" y="486"/>
                </a:lnTo>
                <a:lnTo>
                  <a:pt x="199" y="435"/>
                </a:lnTo>
                <a:lnTo>
                  <a:pt x="268" y="386"/>
                </a:lnTo>
                <a:lnTo>
                  <a:pt x="346" y="339"/>
                </a:lnTo>
                <a:lnTo>
                  <a:pt x="433" y="292"/>
                </a:lnTo>
                <a:lnTo>
                  <a:pt x="528" y="248"/>
                </a:lnTo>
                <a:lnTo>
                  <a:pt x="632" y="206"/>
                </a:lnTo>
                <a:lnTo>
                  <a:pt x="744" y="166"/>
                </a:lnTo>
                <a:lnTo>
                  <a:pt x="863" y="128"/>
                </a:lnTo>
                <a:lnTo>
                  <a:pt x="988" y="93"/>
                </a:lnTo>
                <a:lnTo>
                  <a:pt x="1121" y="59"/>
                </a:lnTo>
                <a:lnTo>
                  <a:pt x="1261" y="29"/>
                </a:lnTo>
                <a:lnTo>
                  <a:pt x="1406"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8"/>
          <p:cNvSpPr>
            <a:spLocks noEditPoints="1"/>
          </p:cNvSpPr>
          <p:nvPr/>
        </p:nvSpPr>
        <p:spPr bwMode="auto">
          <a:xfrm>
            <a:off x="1781787" y="3255473"/>
            <a:ext cx="2632214" cy="2370926"/>
          </a:xfrm>
          <a:custGeom>
            <a:avLst/>
            <a:gdLst/>
            <a:ahLst/>
            <a:cxnLst>
              <a:cxn ang="0">
                <a:pos x="1388" y="2855"/>
              </a:cxn>
              <a:cxn ang="0">
                <a:pos x="1318" y="2752"/>
              </a:cxn>
              <a:cxn ang="0">
                <a:pos x="1900" y="2632"/>
              </a:cxn>
              <a:cxn ang="0">
                <a:pos x="1428" y="2867"/>
              </a:cxn>
              <a:cxn ang="0">
                <a:pos x="1760" y="2788"/>
              </a:cxn>
              <a:cxn ang="0">
                <a:pos x="622" y="2607"/>
              </a:cxn>
              <a:cxn ang="0">
                <a:pos x="1135" y="2880"/>
              </a:cxn>
              <a:cxn ang="0">
                <a:pos x="1049" y="2799"/>
              </a:cxn>
              <a:cxn ang="0">
                <a:pos x="551" y="2533"/>
              </a:cxn>
              <a:cxn ang="0">
                <a:pos x="855" y="2518"/>
              </a:cxn>
              <a:cxn ang="0">
                <a:pos x="1423" y="2643"/>
              </a:cxn>
              <a:cxn ang="0">
                <a:pos x="1863" y="2363"/>
              </a:cxn>
              <a:cxn ang="0">
                <a:pos x="1662" y="2169"/>
              </a:cxn>
              <a:cxn ang="0">
                <a:pos x="971" y="2169"/>
              </a:cxn>
              <a:cxn ang="0">
                <a:pos x="2315" y="1906"/>
              </a:cxn>
              <a:cxn ang="0">
                <a:pos x="2001" y="2310"/>
              </a:cxn>
              <a:cxn ang="0">
                <a:pos x="2153" y="2379"/>
              </a:cxn>
              <a:cxn ang="0">
                <a:pos x="2424" y="1806"/>
              </a:cxn>
              <a:cxn ang="0">
                <a:pos x="384" y="2295"/>
              </a:cxn>
              <a:cxn ang="0">
                <a:pos x="716" y="2465"/>
              </a:cxn>
              <a:cxn ang="0">
                <a:pos x="447" y="1988"/>
              </a:cxn>
              <a:cxn ang="0">
                <a:pos x="1241" y="41"/>
              </a:cxn>
              <a:cxn ang="0">
                <a:pos x="858" y="375"/>
              </a:cxn>
              <a:cxn ang="0">
                <a:pos x="619" y="963"/>
              </a:cxn>
              <a:cxn ang="0">
                <a:pos x="583" y="1722"/>
              </a:cxn>
              <a:cxn ang="0">
                <a:pos x="1071" y="2086"/>
              </a:cxn>
              <a:cxn ang="0">
                <a:pos x="1792" y="2046"/>
              </a:cxn>
              <a:cxn ang="0">
                <a:pos x="2062" y="1449"/>
              </a:cxn>
              <a:cxn ang="0">
                <a:pos x="1951" y="744"/>
              </a:cxn>
              <a:cxn ang="0">
                <a:pos x="1656" y="230"/>
              </a:cxn>
              <a:cxn ang="0">
                <a:pos x="1399" y="4"/>
              </a:cxn>
              <a:cxn ang="0">
                <a:pos x="1730" y="209"/>
              </a:cxn>
              <a:cxn ang="0">
                <a:pos x="2060" y="727"/>
              </a:cxn>
              <a:cxn ang="0">
                <a:pos x="2187" y="1449"/>
              </a:cxn>
              <a:cxn ang="0">
                <a:pos x="2278" y="1837"/>
              </a:cxn>
              <a:cxn ang="0">
                <a:pos x="2455" y="1322"/>
              </a:cxn>
              <a:cxn ang="0">
                <a:pos x="2266" y="639"/>
              </a:cxn>
              <a:cxn ang="0">
                <a:pos x="1855" y="166"/>
              </a:cxn>
              <a:cxn ang="0">
                <a:pos x="1231" y="4"/>
              </a:cxn>
              <a:cxn ang="0">
                <a:pos x="695" y="225"/>
              </a:cxn>
              <a:cxn ang="0">
                <a:pos x="315" y="741"/>
              </a:cxn>
              <a:cxn ang="0">
                <a:pos x="170" y="1449"/>
              </a:cxn>
              <a:cxn ang="0">
                <a:pos x="420" y="1874"/>
              </a:cxn>
              <a:cxn ang="0">
                <a:pos x="447" y="1319"/>
              </a:cxn>
              <a:cxn ang="0">
                <a:pos x="612" y="624"/>
              </a:cxn>
              <a:cxn ang="0">
                <a:pos x="969" y="150"/>
              </a:cxn>
              <a:cxn ang="0">
                <a:pos x="1231" y="4"/>
              </a:cxn>
              <a:cxn ang="0">
                <a:pos x="1280" y="2"/>
              </a:cxn>
              <a:cxn ang="0">
                <a:pos x="1408" y="0"/>
              </a:cxn>
              <a:cxn ang="0">
                <a:pos x="1915" y="127"/>
              </a:cxn>
              <a:cxn ang="0">
                <a:pos x="2372" y="557"/>
              </a:cxn>
              <a:cxn ang="0">
                <a:pos x="2613" y="1203"/>
              </a:cxn>
              <a:cxn ang="0">
                <a:pos x="2563" y="1928"/>
              </a:cxn>
              <a:cxn ang="0">
                <a:pos x="2241" y="2511"/>
              </a:cxn>
              <a:cxn ang="0">
                <a:pos x="1726" y="2848"/>
              </a:cxn>
              <a:cxn ang="0">
                <a:pos x="1313" y="2890"/>
              </a:cxn>
              <a:cxn ang="0">
                <a:pos x="904" y="2848"/>
              </a:cxn>
              <a:cxn ang="0">
                <a:pos x="389" y="2511"/>
              </a:cxn>
              <a:cxn ang="0">
                <a:pos x="67" y="1928"/>
              </a:cxn>
              <a:cxn ang="0">
                <a:pos x="17" y="1203"/>
              </a:cxn>
              <a:cxn ang="0">
                <a:pos x="258" y="557"/>
              </a:cxn>
              <a:cxn ang="0">
                <a:pos x="715" y="127"/>
              </a:cxn>
            </a:cxnLst>
            <a:rect l="0" t="0" r="r" b="b"/>
            <a:pathLst>
              <a:path w="2630" h="2895">
                <a:moveTo>
                  <a:pt x="1035" y="2725"/>
                </a:moveTo>
                <a:lnTo>
                  <a:pt x="1101" y="2777"/>
                </a:lnTo>
                <a:lnTo>
                  <a:pt x="1170" y="2821"/>
                </a:lnTo>
                <a:lnTo>
                  <a:pt x="1241" y="2855"/>
                </a:lnTo>
                <a:lnTo>
                  <a:pt x="1313" y="2879"/>
                </a:lnTo>
                <a:lnTo>
                  <a:pt x="1388" y="2855"/>
                </a:lnTo>
                <a:lnTo>
                  <a:pt x="1458" y="2821"/>
                </a:lnTo>
                <a:lnTo>
                  <a:pt x="1526" y="2779"/>
                </a:lnTo>
                <a:lnTo>
                  <a:pt x="1592" y="2727"/>
                </a:lnTo>
                <a:lnTo>
                  <a:pt x="1502" y="2740"/>
                </a:lnTo>
                <a:lnTo>
                  <a:pt x="1411" y="2749"/>
                </a:lnTo>
                <a:lnTo>
                  <a:pt x="1318" y="2752"/>
                </a:lnTo>
                <a:lnTo>
                  <a:pt x="1222" y="2749"/>
                </a:lnTo>
                <a:lnTo>
                  <a:pt x="1128" y="2740"/>
                </a:lnTo>
                <a:lnTo>
                  <a:pt x="1035" y="2725"/>
                </a:lnTo>
                <a:close/>
                <a:moveTo>
                  <a:pt x="2067" y="2546"/>
                </a:moveTo>
                <a:lnTo>
                  <a:pt x="1986" y="2592"/>
                </a:lnTo>
                <a:lnTo>
                  <a:pt x="1900" y="2632"/>
                </a:lnTo>
                <a:lnTo>
                  <a:pt x="1811" y="2668"/>
                </a:lnTo>
                <a:lnTo>
                  <a:pt x="1718" y="2698"/>
                </a:lnTo>
                <a:lnTo>
                  <a:pt x="1649" y="2754"/>
                </a:lnTo>
                <a:lnTo>
                  <a:pt x="1578" y="2801"/>
                </a:lnTo>
                <a:lnTo>
                  <a:pt x="1504" y="2838"/>
                </a:lnTo>
                <a:lnTo>
                  <a:pt x="1428" y="2867"/>
                </a:lnTo>
                <a:lnTo>
                  <a:pt x="1349" y="2885"/>
                </a:lnTo>
                <a:lnTo>
                  <a:pt x="1399" y="2892"/>
                </a:lnTo>
                <a:lnTo>
                  <a:pt x="1494" y="2880"/>
                </a:lnTo>
                <a:lnTo>
                  <a:pt x="1585" y="2858"/>
                </a:lnTo>
                <a:lnTo>
                  <a:pt x="1674" y="2828"/>
                </a:lnTo>
                <a:lnTo>
                  <a:pt x="1760" y="2788"/>
                </a:lnTo>
                <a:lnTo>
                  <a:pt x="1843" y="2740"/>
                </a:lnTo>
                <a:lnTo>
                  <a:pt x="1922" y="2683"/>
                </a:lnTo>
                <a:lnTo>
                  <a:pt x="1996" y="2619"/>
                </a:lnTo>
                <a:lnTo>
                  <a:pt x="2067" y="2546"/>
                </a:lnTo>
                <a:close/>
                <a:moveTo>
                  <a:pt x="551" y="2533"/>
                </a:moveTo>
                <a:lnTo>
                  <a:pt x="622" y="2607"/>
                </a:lnTo>
                <a:lnTo>
                  <a:pt x="698" y="2675"/>
                </a:lnTo>
                <a:lnTo>
                  <a:pt x="779" y="2734"/>
                </a:lnTo>
                <a:lnTo>
                  <a:pt x="863" y="2784"/>
                </a:lnTo>
                <a:lnTo>
                  <a:pt x="951" y="2826"/>
                </a:lnTo>
                <a:lnTo>
                  <a:pt x="1040" y="2858"/>
                </a:lnTo>
                <a:lnTo>
                  <a:pt x="1135" y="2880"/>
                </a:lnTo>
                <a:lnTo>
                  <a:pt x="1231" y="2892"/>
                </a:lnTo>
                <a:lnTo>
                  <a:pt x="1256" y="2889"/>
                </a:lnTo>
                <a:lnTo>
                  <a:pt x="1280" y="2885"/>
                </a:lnTo>
                <a:lnTo>
                  <a:pt x="1200" y="2867"/>
                </a:lnTo>
                <a:lnTo>
                  <a:pt x="1123" y="2838"/>
                </a:lnTo>
                <a:lnTo>
                  <a:pt x="1049" y="2799"/>
                </a:lnTo>
                <a:lnTo>
                  <a:pt x="978" y="2752"/>
                </a:lnTo>
                <a:lnTo>
                  <a:pt x="909" y="2695"/>
                </a:lnTo>
                <a:lnTo>
                  <a:pt x="813" y="2663"/>
                </a:lnTo>
                <a:lnTo>
                  <a:pt x="722" y="2626"/>
                </a:lnTo>
                <a:lnTo>
                  <a:pt x="634" y="2582"/>
                </a:lnTo>
                <a:lnTo>
                  <a:pt x="551" y="2533"/>
                </a:lnTo>
                <a:close/>
                <a:moveTo>
                  <a:pt x="659" y="2086"/>
                </a:moveTo>
                <a:lnTo>
                  <a:pt x="691" y="2182"/>
                </a:lnTo>
                <a:lnTo>
                  <a:pt x="727" y="2273"/>
                </a:lnTo>
                <a:lnTo>
                  <a:pt x="765" y="2359"/>
                </a:lnTo>
                <a:lnTo>
                  <a:pt x="809" y="2442"/>
                </a:lnTo>
                <a:lnTo>
                  <a:pt x="855" y="2518"/>
                </a:lnTo>
                <a:lnTo>
                  <a:pt x="905" y="2587"/>
                </a:lnTo>
                <a:lnTo>
                  <a:pt x="1005" y="2612"/>
                </a:lnTo>
                <a:lnTo>
                  <a:pt x="1106" y="2631"/>
                </a:lnTo>
                <a:lnTo>
                  <a:pt x="1212" y="2643"/>
                </a:lnTo>
                <a:lnTo>
                  <a:pt x="1318" y="2646"/>
                </a:lnTo>
                <a:lnTo>
                  <a:pt x="1423" y="2643"/>
                </a:lnTo>
                <a:lnTo>
                  <a:pt x="1526" y="2631"/>
                </a:lnTo>
                <a:lnTo>
                  <a:pt x="1625" y="2614"/>
                </a:lnTo>
                <a:lnTo>
                  <a:pt x="1721" y="2590"/>
                </a:lnTo>
                <a:lnTo>
                  <a:pt x="1772" y="2521"/>
                </a:lnTo>
                <a:lnTo>
                  <a:pt x="1819" y="2445"/>
                </a:lnTo>
                <a:lnTo>
                  <a:pt x="1863" y="2363"/>
                </a:lnTo>
                <a:lnTo>
                  <a:pt x="1902" y="2277"/>
                </a:lnTo>
                <a:lnTo>
                  <a:pt x="1939" y="2186"/>
                </a:lnTo>
                <a:lnTo>
                  <a:pt x="1971" y="2089"/>
                </a:lnTo>
                <a:lnTo>
                  <a:pt x="1873" y="2121"/>
                </a:lnTo>
                <a:lnTo>
                  <a:pt x="1770" y="2148"/>
                </a:lnTo>
                <a:lnTo>
                  <a:pt x="1662" y="2169"/>
                </a:lnTo>
                <a:lnTo>
                  <a:pt x="1551" y="2186"/>
                </a:lnTo>
                <a:lnTo>
                  <a:pt x="1436" y="2194"/>
                </a:lnTo>
                <a:lnTo>
                  <a:pt x="1318" y="2197"/>
                </a:lnTo>
                <a:lnTo>
                  <a:pt x="1199" y="2194"/>
                </a:lnTo>
                <a:lnTo>
                  <a:pt x="1082" y="2184"/>
                </a:lnTo>
                <a:lnTo>
                  <a:pt x="971" y="2169"/>
                </a:lnTo>
                <a:lnTo>
                  <a:pt x="861" y="2147"/>
                </a:lnTo>
                <a:lnTo>
                  <a:pt x="759" y="2118"/>
                </a:lnTo>
                <a:lnTo>
                  <a:pt x="659" y="2086"/>
                </a:lnTo>
                <a:close/>
                <a:moveTo>
                  <a:pt x="2424" y="1806"/>
                </a:moveTo>
                <a:lnTo>
                  <a:pt x="2374" y="1857"/>
                </a:lnTo>
                <a:lnTo>
                  <a:pt x="2315" y="1906"/>
                </a:lnTo>
                <a:lnTo>
                  <a:pt x="2251" y="1951"/>
                </a:lnTo>
                <a:lnTo>
                  <a:pt x="2182" y="1995"/>
                </a:lnTo>
                <a:lnTo>
                  <a:pt x="2106" y="2034"/>
                </a:lnTo>
                <a:lnTo>
                  <a:pt x="2075" y="2130"/>
                </a:lnTo>
                <a:lnTo>
                  <a:pt x="2040" y="2223"/>
                </a:lnTo>
                <a:lnTo>
                  <a:pt x="2001" y="2310"/>
                </a:lnTo>
                <a:lnTo>
                  <a:pt x="1957" y="2393"/>
                </a:lnTo>
                <a:lnTo>
                  <a:pt x="1910" y="2471"/>
                </a:lnTo>
                <a:lnTo>
                  <a:pt x="1860" y="2543"/>
                </a:lnTo>
                <a:lnTo>
                  <a:pt x="1962" y="2496"/>
                </a:lnTo>
                <a:lnTo>
                  <a:pt x="2062" y="2442"/>
                </a:lnTo>
                <a:lnTo>
                  <a:pt x="2153" y="2379"/>
                </a:lnTo>
                <a:lnTo>
                  <a:pt x="2237" y="2312"/>
                </a:lnTo>
                <a:lnTo>
                  <a:pt x="2286" y="2219"/>
                </a:lnTo>
                <a:lnTo>
                  <a:pt x="2330" y="2123"/>
                </a:lnTo>
                <a:lnTo>
                  <a:pt x="2367" y="2020"/>
                </a:lnTo>
                <a:lnTo>
                  <a:pt x="2399" y="1916"/>
                </a:lnTo>
                <a:lnTo>
                  <a:pt x="2424" y="1806"/>
                </a:lnTo>
                <a:close/>
                <a:moveTo>
                  <a:pt x="204" y="1794"/>
                </a:moveTo>
                <a:lnTo>
                  <a:pt x="227" y="1902"/>
                </a:lnTo>
                <a:lnTo>
                  <a:pt x="258" y="2007"/>
                </a:lnTo>
                <a:lnTo>
                  <a:pt x="293" y="2108"/>
                </a:lnTo>
                <a:lnTo>
                  <a:pt x="337" y="2204"/>
                </a:lnTo>
                <a:lnTo>
                  <a:pt x="384" y="2295"/>
                </a:lnTo>
                <a:lnTo>
                  <a:pt x="452" y="2353"/>
                </a:lnTo>
                <a:lnTo>
                  <a:pt x="523" y="2406"/>
                </a:lnTo>
                <a:lnTo>
                  <a:pt x="600" y="2455"/>
                </a:lnTo>
                <a:lnTo>
                  <a:pt x="681" y="2499"/>
                </a:lnTo>
                <a:lnTo>
                  <a:pt x="767" y="2538"/>
                </a:lnTo>
                <a:lnTo>
                  <a:pt x="716" y="2465"/>
                </a:lnTo>
                <a:lnTo>
                  <a:pt x="669" y="2388"/>
                </a:lnTo>
                <a:lnTo>
                  <a:pt x="627" y="2305"/>
                </a:lnTo>
                <a:lnTo>
                  <a:pt x="588" y="2218"/>
                </a:lnTo>
                <a:lnTo>
                  <a:pt x="553" y="2125"/>
                </a:lnTo>
                <a:lnTo>
                  <a:pt x="523" y="2029"/>
                </a:lnTo>
                <a:lnTo>
                  <a:pt x="447" y="1988"/>
                </a:lnTo>
                <a:lnTo>
                  <a:pt x="376" y="1944"/>
                </a:lnTo>
                <a:lnTo>
                  <a:pt x="312" y="1897"/>
                </a:lnTo>
                <a:lnTo>
                  <a:pt x="254" y="1847"/>
                </a:lnTo>
                <a:lnTo>
                  <a:pt x="204" y="1794"/>
                </a:lnTo>
                <a:close/>
                <a:moveTo>
                  <a:pt x="1313" y="17"/>
                </a:moveTo>
                <a:lnTo>
                  <a:pt x="1241" y="41"/>
                </a:lnTo>
                <a:lnTo>
                  <a:pt x="1170" y="74"/>
                </a:lnTo>
                <a:lnTo>
                  <a:pt x="1101" y="118"/>
                </a:lnTo>
                <a:lnTo>
                  <a:pt x="1035" y="169"/>
                </a:lnTo>
                <a:lnTo>
                  <a:pt x="973" y="230"/>
                </a:lnTo>
                <a:lnTo>
                  <a:pt x="914" y="299"/>
                </a:lnTo>
                <a:lnTo>
                  <a:pt x="858" y="375"/>
                </a:lnTo>
                <a:lnTo>
                  <a:pt x="807" y="457"/>
                </a:lnTo>
                <a:lnTo>
                  <a:pt x="760" y="547"/>
                </a:lnTo>
                <a:lnTo>
                  <a:pt x="718" y="643"/>
                </a:lnTo>
                <a:lnTo>
                  <a:pt x="679" y="744"/>
                </a:lnTo>
                <a:lnTo>
                  <a:pt x="647" y="852"/>
                </a:lnTo>
                <a:lnTo>
                  <a:pt x="619" y="963"/>
                </a:lnTo>
                <a:lnTo>
                  <a:pt x="597" y="1079"/>
                </a:lnTo>
                <a:lnTo>
                  <a:pt x="582" y="1199"/>
                </a:lnTo>
                <a:lnTo>
                  <a:pt x="571" y="1322"/>
                </a:lnTo>
                <a:lnTo>
                  <a:pt x="568" y="1449"/>
                </a:lnTo>
                <a:lnTo>
                  <a:pt x="571" y="1587"/>
                </a:lnTo>
                <a:lnTo>
                  <a:pt x="583" y="1722"/>
                </a:lnTo>
                <a:lnTo>
                  <a:pt x="603" y="1852"/>
                </a:lnTo>
                <a:lnTo>
                  <a:pt x="629" y="1978"/>
                </a:lnTo>
                <a:lnTo>
                  <a:pt x="732" y="2014"/>
                </a:lnTo>
                <a:lnTo>
                  <a:pt x="840" y="2044"/>
                </a:lnTo>
                <a:lnTo>
                  <a:pt x="952" y="2069"/>
                </a:lnTo>
                <a:lnTo>
                  <a:pt x="1071" y="2086"/>
                </a:lnTo>
                <a:lnTo>
                  <a:pt x="1192" y="2098"/>
                </a:lnTo>
                <a:lnTo>
                  <a:pt x="1318" y="2101"/>
                </a:lnTo>
                <a:lnTo>
                  <a:pt x="1443" y="2098"/>
                </a:lnTo>
                <a:lnTo>
                  <a:pt x="1563" y="2086"/>
                </a:lnTo>
                <a:lnTo>
                  <a:pt x="1679" y="2069"/>
                </a:lnTo>
                <a:lnTo>
                  <a:pt x="1792" y="2046"/>
                </a:lnTo>
                <a:lnTo>
                  <a:pt x="1898" y="2017"/>
                </a:lnTo>
                <a:lnTo>
                  <a:pt x="2000" y="1982"/>
                </a:lnTo>
                <a:lnTo>
                  <a:pt x="2027" y="1855"/>
                </a:lnTo>
                <a:lnTo>
                  <a:pt x="2047" y="1724"/>
                </a:lnTo>
                <a:lnTo>
                  <a:pt x="2059" y="1587"/>
                </a:lnTo>
                <a:lnTo>
                  <a:pt x="2062" y="1449"/>
                </a:lnTo>
                <a:lnTo>
                  <a:pt x="2059" y="1322"/>
                </a:lnTo>
                <a:lnTo>
                  <a:pt x="2048" y="1199"/>
                </a:lnTo>
                <a:lnTo>
                  <a:pt x="2033" y="1079"/>
                </a:lnTo>
                <a:lnTo>
                  <a:pt x="2011" y="963"/>
                </a:lnTo>
                <a:lnTo>
                  <a:pt x="1983" y="852"/>
                </a:lnTo>
                <a:lnTo>
                  <a:pt x="1951" y="744"/>
                </a:lnTo>
                <a:lnTo>
                  <a:pt x="1912" y="643"/>
                </a:lnTo>
                <a:lnTo>
                  <a:pt x="1870" y="547"/>
                </a:lnTo>
                <a:lnTo>
                  <a:pt x="1823" y="457"/>
                </a:lnTo>
                <a:lnTo>
                  <a:pt x="1770" y="375"/>
                </a:lnTo>
                <a:lnTo>
                  <a:pt x="1715" y="299"/>
                </a:lnTo>
                <a:lnTo>
                  <a:pt x="1656" y="230"/>
                </a:lnTo>
                <a:lnTo>
                  <a:pt x="1593" y="169"/>
                </a:lnTo>
                <a:lnTo>
                  <a:pt x="1527" y="118"/>
                </a:lnTo>
                <a:lnTo>
                  <a:pt x="1458" y="74"/>
                </a:lnTo>
                <a:lnTo>
                  <a:pt x="1388" y="41"/>
                </a:lnTo>
                <a:lnTo>
                  <a:pt x="1313" y="17"/>
                </a:lnTo>
                <a:close/>
                <a:moveTo>
                  <a:pt x="1399" y="4"/>
                </a:moveTo>
                <a:lnTo>
                  <a:pt x="1349" y="10"/>
                </a:lnTo>
                <a:lnTo>
                  <a:pt x="1431" y="31"/>
                </a:lnTo>
                <a:lnTo>
                  <a:pt x="1511" y="61"/>
                </a:lnTo>
                <a:lnTo>
                  <a:pt x="1586" y="101"/>
                </a:lnTo>
                <a:lnTo>
                  <a:pt x="1661" y="150"/>
                </a:lnTo>
                <a:lnTo>
                  <a:pt x="1730" y="209"/>
                </a:lnTo>
                <a:lnTo>
                  <a:pt x="1797" y="277"/>
                </a:lnTo>
                <a:lnTo>
                  <a:pt x="1860" y="353"/>
                </a:lnTo>
                <a:lnTo>
                  <a:pt x="1917" y="437"/>
                </a:lnTo>
                <a:lnTo>
                  <a:pt x="1971" y="526"/>
                </a:lnTo>
                <a:lnTo>
                  <a:pt x="2018" y="624"/>
                </a:lnTo>
                <a:lnTo>
                  <a:pt x="2060" y="727"/>
                </a:lnTo>
                <a:lnTo>
                  <a:pt x="2097" y="837"/>
                </a:lnTo>
                <a:lnTo>
                  <a:pt x="2129" y="951"/>
                </a:lnTo>
                <a:lnTo>
                  <a:pt x="2153" y="1069"/>
                </a:lnTo>
                <a:lnTo>
                  <a:pt x="2172" y="1192"/>
                </a:lnTo>
                <a:lnTo>
                  <a:pt x="2183" y="1319"/>
                </a:lnTo>
                <a:lnTo>
                  <a:pt x="2187" y="1449"/>
                </a:lnTo>
                <a:lnTo>
                  <a:pt x="2183" y="1572"/>
                </a:lnTo>
                <a:lnTo>
                  <a:pt x="2173" y="1692"/>
                </a:lnTo>
                <a:lnTo>
                  <a:pt x="2156" y="1808"/>
                </a:lnTo>
                <a:lnTo>
                  <a:pt x="2134" y="1921"/>
                </a:lnTo>
                <a:lnTo>
                  <a:pt x="2209" y="1880"/>
                </a:lnTo>
                <a:lnTo>
                  <a:pt x="2278" y="1837"/>
                </a:lnTo>
                <a:lnTo>
                  <a:pt x="2340" y="1789"/>
                </a:lnTo>
                <a:lnTo>
                  <a:pt x="2396" y="1739"/>
                </a:lnTo>
                <a:lnTo>
                  <a:pt x="2445" y="1686"/>
                </a:lnTo>
                <a:lnTo>
                  <a:pt x="2456" y="1568"/>
                </a:lnTo>
                <a:lnTo>
                  <a:pt x="2460" y="1449"/>
                </a:lnTo>
                <a:lnTo>
                  <a:pt x="2455" y="1322"/>
                </a:lnTo>
                <a:lnTo>
                  <a:pt x="2443" y="1197"/>
                </a:lnTo>
                <a:lnTo>
                  <a:pt x="2423" y="1078"/>
                </a:lnTo>
                <a:lnTo>
                  <a:pt x="2394" y="960"/>
                </a:lnTo>
                <a:lnTo>
                  <a:pt x="2359" y="848"/>
                </a:lnTo>
                <a:lnTo>
                  <a:pt x="2315" y="741"/>
                </a:lnTo>
                <a:lnTo>
                  <a:pt x="2266" y="639"/>
                </a:lnTo>
                <a:lnTo>
                  <a:pt x="2212" y="542"/>
                </a:lnTo>
                <a:lnTo>
                  <a:pt x="2150" y="452"/>
                </a:lnTo>
                <a:lnTo>
                  <a:pt x="2084" y="370"/>
                </a:lnTo>
                <a:lnTo>
                  <a:pt x="2011" y="294"/>
                </a:lnTo>
                <a:lnTo>
                  <a:pt x="1935" y="225"/>
                </a:lnTo>
                <a:lnTo>
                  <a:pt x="1855" y="166"/>
                </a:lnTo>
                <a:lnTo>
                  <a:pt x="1770" y="113"/>
                </a:lnTo>
                <a:lnTo>
                  <a:pt x="1683" y="71"/>
                </a:lnTo>
                <a:lnTo>
                  <a:pt x="1590" y="39"/>
                </a:lnTo>
                <a:lnTo>
                  <a:pt x="1495" y="15"/>
                </a:lnTo>
                <a:lnTo>
                  <a:pt x="1399" y="4"/>
                </a:lnTo>
                <a:close/>
                <a:moveTo>
                  <a:pt x="1231" y="4"/>
                </a:moveTo>
                <a:lnTo>
                  <a:pt x="1135" y="15"/>
                </a:lnTo>
                <a:lnTo>
                  <a:pt x="1040" y="39"/>
                </a:lnTo>
                <a:lnTo>
                  <a:pt x="947" y="71"/>
                </a:lnTo>
                <a:lnTo>
                  <a:pt x="860" y="113"/>
                </a:lnTo>
                <a:lnTo>
                  <a:pt x="775" y="166"/>
                </a:lnTo>
                <a:lnTo>
                  <a:pt x="695" y="225"/>
                </a:lnTo>
                <a:lnTo>
                  <a:pt x="619" y="294"/>
                </a:lnTo>
                <a:lnTo>
                  <a:pt x="546" y="370"/>
                </a:lnTo>
                <a:lnTo>
                  <a:pt x="480" y="452"/>
                </a:lnTo>
                <a:lnTo>
                  <a:pt x="418" y="542"/>
                </a:lnTo>
                <a:lnTo>
                  <a:pt x="364" y="639"/>
                </a:lnTo>
                <a:lnTo>
                  <a:pt x="315" y="741"/>
                </a:lnTo>
                <a:lnTo>
                  <a:pt x="271" y="848"/>
                </a:lnTo>
                <a:lnTo>
                  <a:pt x="236" y="960"/>
                </a:lnTo>
                <a:lnTo>
                  <a:pt x="207" y="1078"/>
                </a:lnTo>
                <a:lnTo>
                  <a:pt x="187" y="1197"/>
                </a:lnTo>
                <a:lnTo>
                  <a:pt x="175" y="1322"/>
                </a:lnTo>
                <a:lnTo>
                  <a:pt x="170" y="1449"/>
                </a:lnTo>
                <a:lnTo>
                  <a:pt x="174" y="1562"/>
                </a:lnTo>
                <a:lnTo>
                  <a:pt x="184" y="1673"/>
                </a:lnTo>
                <a:lnTo>
                  <a:pt x="233" y="1729"/>
                </a:lnTo>
                <a:lnTo>
                  <a:pt x="288" y="1781"/>
                </a:lnTo>
                <a:lnTo>
                  <a:pt x="351" y="1830"/>
                </a:lnTo>
                <a:lnTo>
                  <a:pt x="420" y="1874"/>
                </a:lnTo>
                <a:lnTo>
                  <a:pt x="494" y="1916"/>
                </a:lnTo>
                <a:lnTo>
                  <a:pt x="472" y="1804"/>
                </a:lnTo>
                <a:lnTo>
                  <a:pt x="457" y="1688"/>
                </a:lnTo>
                <a:lnTo>
                  <a:pt x="447" y="1570"/>
                </a:lnTo>
                <a:lnTo>
                  <a:pt x="443" y="1449"/>
                </a:lnTo>
                <a:lnTo>
                  <a:pt x="447" y="1319"/>
                </a:lnTo>
                <a:lnTo>
                  <a:pt x="458" y="1192"/>
                </a:lnTo>
                <a:lnTo>
                  <a:pt x="475" y="1069"/>
                </a:lnTo>
                <a:lnTo>
                  <a:pt x="501" y="951"/>
                </a:lnTo>
                <a:lnTo>
                  <a:pt x="533" y="837"/>
                </a:lnTo>
                <a:lnTo>
                  <a:pt x="570" y="727"/>
                </a:lnTo>
                <a:lnTo>
                  <a:pt x="612" y="624"/>
                </a:lnTo>
                <a:lnTo>
                  <a:pt x="659" y="526"/>
                </a:lnTo>
                <a:lnTo>
                  <a:pt x="713" y="437"/>
                </a:lnTo>
                <a:lnTo>
                  <a:pt x="770" y="353"/>
                </a:lnTo>
                <a:lnTo>
                  <a:pt x="833" y="277"/>
                </a:lnTo>
                <a:lnTo>
                  <a:pt x="899" y="209"/>
                </a:lnTo>
                <a:lnTo>
                  <a:pt x="969" y="150"/>
                </a:lnTo>
                <a:lnTo>
                  <a:pt x="1042" y="101"/>
                </a:lnTo>
                <a:lnTo>
                  <a:pt x="1119" y="61"/>
                </a:lnTo>
                <a:lnTo>
                  <a:pt x="1199" y="31"/>
                </a:lnTo>
                <a:lnTo>
                  <a:pt x="1280" y="10"/>
                </a:lnTo>
                <a:lnTo>
                  <a:pt x="1256" y="7"/>
                </a:lnTo>
                <a:lnTo>
                  <a:pt x="1231" y="4"/>
                </a:lnTo>
                <a:close/>
                <a:moveTo>
                  <a:pt x="1207" y="0"/>
                </a:moveTo>
                <a:lnTo>
                  <a:pt x="1221" y="0"/>
                </a:lnTo>
                <a:lnTo>
                  <a:pt x="1229" y="2"/>
                </a:lnTo>
                <a:lnTo>
                  <a:pt x="1236" y="0"/>
                </a:lnTo>
                <a:lnTo>
                  <a:pt x="1244" y="0"/>
                </a:lnTo>
                <a:lnTo>
                  <a:pt x="1280" y="2"/>
                </a:lnTo>
                <a:lnTo>
                  <a:pt x="1313" y="5"/>
                </a:lnTo>
                <a:lnTo>
                  <a:pt x="1350" y="2"/>
                </a:lnTo>
                <a:lnTo>
                  <a:pt x="1386" y="0"/>
                </a:lnTo>
                <a:lnTo>
                  <a:pt x="1394" y="0"/>
                </a:lnTo>
                <a:lnTo>
                  <a:pt x="1401" y="2"/>
                </a:lnTo>
                <a:lnTo>
                  <a:pt x="1408" y="0"/>
                </a:lnTo>
                <a:lnTo>
                  <a:pt x="1423" y="0"/>
                </a:lnTo>
                <a:lnTo>
                  <a:pt x="1527" y="5"/>
                </a:lnTo>
                <a:lnTo>
                  <a:pt x="1629" y="21"/>
                </a:lnTo>
                <a:lnTo>
                  <a:pt x="1726" y="47"/>
                </a:lnTo>
                <a:lnTo>
                  <a:pt x="1823" y="83"/>
                </a:lnTo>
                <a:lnTo>
                  <a:pt x="1915" y="127"/>
                </a:lnTo>
                <a:lnTo>
                  <a:pt x="2003" y="179"/>
                </a:lnTo>
                <a:lnTo>
                  <a:pt x="2087" y="240"/>
                </a:lnTo>
                <a:lnTo>
                  <a:pt x="2166" y="309"/>
                </a:lnTo>
                <a:lnTo>
                  <a:pt x="2241" y="385"/>
                </a:lnTo>
                <a:lnTo>
                  <a:pt x="2310" y="467"/>
                </a:lnTo>
                <a:lnTo>
                  <a:pt x="2372" y="557"/>
                </a:lnTo>
                <a:lnTo>
                  <a:pt x="2429" y="653"/>
                </a:lnTo>
                <a:lnTo>
                  <a:pt x="2482" y="752"/>
                </a:lnTo>
                <a:lnTo>
                  <a:pt x="2526" y="859"/>
                </a:lnTo>
                <a:lnTo>
                  <a:pt x="2563" y="970"/>
                </a:lnTo>
                <a:lnTo>
                  <a:pt x="2591" y="1084"/>
                </a:lnTo>
                <a:lnTo>
                  <a:pt x="2613" y="1203"/>
                </a:lnTo>
                <a:lnTo>
                  <a:pt x="2625" y="1324"/>
                </a:lnTo>
                <a:lnTo>
                  <a:pt x="2630" y="1449"/>
                </a:lnTo>
                <a:lnTo>
                  <a:pt x="2625" y="1573"/>
                </a:lnTo>
                <a:lnTo>
                  <a:pt x="2613" y="1695"/>
                </a:lnTo>
                <a:lnTo>
                  <a:pt x="2591" y="1813"/>
                </a:lnTo>
                <a:lnTo>
                  <a:pt x="2563" y="1928"/>
                </a:lnTo>
                <a:lnTo>
                  <a:pt x="2526" y="2037"/>
                </a:lnTo>
                <a:lnTo>
                  <a:pt x="2482" y="2143"/>
                </a:lnTo>
                <a:lnTo>
                  <a:pt x="2429" y="2245"/>
                </a:lnTo>
                <a:lnTo>
                  <a:pt x="2372" y="2339"/>
                </a:lnTo>
                <a:lnTo>
                  <a:pt x="2310" y="2428"/>
                </a:lnTo>
                <a:lnTo>
                  <a:pt x="2241" y="2511"/>
                </a:lnTo>
                <a:lnTo>
                  <a:pt x="2166" y="2587"/>
                </a:lnTo>
                <a:lnTo>
                  <a:pt x="2087" y="2656"/>
                </a:lnTo>
                <a:lnTo>
                  <a:pt x="2003" y="2717"/>
                </a:lnTo>
                <a:lnTo>
                  <a:pt x="1915" y="2769"/>
                </a:lnTo>
                <a:lnTo>
                  <a:pt x="1823" y="2813"/>
                </a:lnTo>
                <a:lnTo>
                  <a:pt x="1726" y="2848"/>
                </a:lnTo>
                <a:lnTo>
                  <a:pt x="1629" y="2875"/>
                </a:lnTo>
                <a:lnTo>
                  <a:pt x="1527" y="2890"/>
                </a:lnTo>
                <a:lnTo>
                  <a:pt x="1423" y="2895"/>
                </a:lnTo>
                <a:lnTo>
                  <a:pt x="1386" y="2895"/>
                </a:lnTo>
                <a:lnTo>
                  <a:pt x="1350" y="2894"/>
                </a:lnTo>
                <a:lnTo>
                  <a:pt x="1313" y="2890"/>
                </a:lnTo>
                <a:lnTo>
                  <a:pt x="1280" y="2894"/>
                </a:lnTo>
                <a:lnTo>
                  <a:pt x="1244" y="2895"/>
                </a:lnTo>
                <a:lnTo>
                  <a:pt x="1207" y="2895"/>
                </a:lnTo>
                <a:lnTo>
                  <a:pt x="1103" y="2890"/>
                </a:lnTo>
                <a:lnTo>
                  <a:pt x="1001" y="2875"/>
                </a:lnTo>
                <a:lnTo>
                  <a:pt x="904" y="2848"/>
                </a:lnTo>
                <a:lnTo>
                  <a:pt x="807" y="2813"/>
                </a:lnTo>
                <a:lnTo>
                  <a:pt x="715" y="2769"/>
                </a:lnTo>
                <a:lnTo>
                  <a:pt x="627" y="2717"/>
                </a:lnTo>
                <a:lnTo>
                  <a:pt x="543" y="2656"/>
                </a:lnTo>
                <a:lnTo>
                  <a:pt x="464" y="2587"/>
                </a:lnTo>
                <a:lnTo>
                  <a:pt x="389" y="2511"/>
                </a:lnTo>
                <a:lnTo>
                  <a:pt x="320" y="2428"/>
                </a:lnTo>
                <a:lnTo>
                  <a:pt x="258" y="2339"/>
                </a:lnTo>
                <a:lnTo>
                  <a:pt x="201" y="2245"/>
                </a:lnTo>
                <a:lnTo>
                  <a:pt x="148" y="2143"/>
                </a:lnTo>
                <a:lnTo>
                  <a:pt x="104" y="2037"/>
                </a:lnTo>
                <a:lnTo>
                  <a:pt x="67" y="1928"/>
                </a:lnTo>
                <a:lnTo>
                  <a:pt x="39" y="1813"/>
                </a:lnTo>
                <a:lnTo>
                  <a:pt x="17" y="1695"/>
                </a:lnTo>
                <a:lnTo>
                  <a:pt x="5" y="1573"/>
                </a:lnTo>
                <a:lnTo>
                  <a:pt x="0" y="1449"/>
                </a:lnTo>
                <a:lnTo>
                  <a:pt x="5" y="1324"/>
                </a:lnTo>
                <a:lnTo>
                  <a:pt x="17" y="1203"/>
                </a:lnTo>
                <a:lnTo>
                  <a:pt x="39" y="1084"/>
                </a:lnTo>
                <a:lnTo>
                  <a:pt x="67" y="970"/>
                </a:lnTo>
                <a:lnTo>
                  <a:pt x="104" y="859"/>
                </a:lnTo>
                <a:lnTo>
                  <a:pt x="148" y="752"/>
                </a:lnTo>
                <a:lnTo>
                  <a:pt x="201" y="653"/>
                </a:lnTo>
                <a:lnTo>
                  <a:pt x="258" y="557"/>
                </a:lnTo>
                <a:lnTo>
                  <a:pt x="320" y="467"/>
                </a:lnTo>
                <a:lnTo>
                  <a:pt x="389" y="385"/>
                </a:lnTo>
                <a:lnTo>
                  <a:pt x="464" y="309"/>
                </a:lnTo>
                <a:lnTo>
                  <a:pt x="543" y="240"/>
                </a:lnTo>
                <a:lnTo>
                  <a:pt x="627" y="179"/>
                </a:lnTo>
                <a:lnTo>
                  <a:pt x="715" y="127"/>
                </a:lnTo>
                <a:lnTo>
                  <a:pt x="807" y="83"/>
                </a:lnTo>
                <a:lnTo>
                  <a:pt x="904" y="47"/>
                </a:lnTo>
                <a:lnTo>
                  <a:pt x="1001" y="21"/>
                </a:lnTo>
                <a:lnTo>
                  <a:pt x="1103" y="5"/>
                </a:lnTo>
                <a:lnTo>
                  <a:pt x="1207" y="0"/>
                </a:lnTo>
                <a:close/>
              </a:path>
            </a:pathLst>
          </a:custGeom>
          <a:gradFill flip="none" rotWithShape="1">
            <a:gsLst>
              <a:gs pos="0">
                <a:schemeClr val="bg1">
                  <a:lumMod val="50000"/>
                  <a:shade val="30000"/>
                  <a:satMod val="115000"/>
                </a:schemeClr>
              </a:gs>
              <a:gs pos="50000">
                <a:schemeClr val="bg1">
                  <a:lumMod val="50000"/>
                </a:schemeClr>
              </a:gs>
              <a:gs pos="98333">
                <a:schemeClr val="bg1">
                  <a:lumMod val="6500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1"/>
          <p:cNvSpPr/>
          <p:nvPr/>
        </p:nvSpPr>
        <p:spPr bwMode="auto">
          <a:xfrm>
            <a:off x="1478890" y="1741311"/>
            <a:ext cx="2935112" cy="3855048"/>
          </a:xfrm>
          <a:custGeom>
            <a:avLst/>
            <a:gdLst/>
            <a:ahLst/>
            <a:cxnLst>
              <a:cxn ang="0">
                <a:pos x="3551" y="145"/>
              </a:cxn>
              <a:cxn ang="0">
                <a:pos x="3622" y="118"/>
              </a:cxn>
              <a:cxn ang="0">
                <a:pos x="3702" y="112"/>
              </a:cxn>
              <a:cxn ang="0">
                <a:pos x="3613" y="195"/>
              </a:cxn>
              <a:cxn ang="0">
                <a:pos x="3780" y="173"/>
              </a:cxn>
              <a:cxn ang="0">
                <a:pos x="3583" y="244"/>
              </a:cxn>
              <a:cxn ang="0">
                <a:pos x="3697" y="255"/>
              </a:cxn>
              <a:cxn ang="0">
                <a:pos x="3428" y="388"/>
              </a:cxn>
              <a:cxn ang="0">
                <a:pos x="3099" y="587"/>
              </a:cxn>
              <a:cxn ang="0">
                <a:pos x="2651" y="875"/>
              </a:cxn>
              <a:cxn ang="0">
                <a:pos x="2509" y="1017"/>
              </a:cxn>
              <a:cxn ang="0">
                <a:pos x="2530" y="2376"/>
              </a:cxn>
              <a:cxn ang="0">
                <a:pos x="2577" y="2908"/>
              </a:cxn>
              <a:cxn ang="0">
                <a:pos x="2680" y="3418"/>
              </a:cxn>
              <a:cxn ang="0">
                <a:pos x="2674" y="3822"/>
              </a:cxn>
              <a:cxn ang="0">
                <a:pos x="2671" y="4261"/>
              </a:cxn>
              <a:cxn ang="0">
                <a:pos x="2803" y="4441"/>
              </a:cxn>
              <a:cxn ang="0">
                <a:pos x="2779" y="4567"/>
              </a:cxn>
              <a:cxn ang="0">
                <a:pos x="2752" y="4676"/>
              </a:cxn>
              <a:cxn ang="0">
                <a:pos x="2799" y="4705"/>
              </a:cxn>
              <a:cxn ang="0">
                <a:pos x="3014" y="4786"/>
              </a:cxn>
              <a:cxn ang="0">
                <a:pos x="2785" y="4967"/>
              </a:cxn>
              <a:cxn ang="0">
                <a:pos x="2461" y="4929"/>
              </a:cxn>
              <a:cxn ang="0">
                <a:pos x="2365" y="4783"/>
              </a:cxn>
              <a:cxn ang="0">
                <a:pos x="2416" y="4667"/>
              </a:cxn>
              <a:cxn ang="0">
                <a:pos x="2351" y="4510"/>
              </a:cxn>
              <a:cxn ang="0">
                <a:pos x="2297" y="4136"/>
              </a:cxn>
              <a:cxn ang="0">
                <a:pos x="2141" y="2760"/>
              </a:cxn>
              <a:cxn ang="0">
                <a:pos x="2009" y="3107"/>
              </a:cxn>
              <a:cxn ang="0">
                <a:pos x="1559" y="4825"/>
              </a:cxn>
              <a:cxn ang="0">
                <a:pos x="1095" y="4959"/>
              </a:cxn>
              <a:cxn ang="0">
                <a:pos x="1125" y="4786"/>
              </a:cxn>
              <a:cxn ang="0">
                <a:pos x="1244" y="4418"/>
              </a:cxn>
              <a:cxn ang="0">
                <a:pos x="1348" y="3780"/>
              </a:cxn>
              <a:cxn ang="0">
                <a:pos x="1474" y="3006"/>
              </a:cxn>
              <a:cxn ang="0">
                <a:pos x="1528" y="2309"/>
              </a:cxn>
              <a:cxn ang="0">
                <a:pos x="1145" y="1397"/>
              </a:cxn>
              <a:cxn ang="0">
                <a:pos x="421" y="1471"/>
              </a:cxn>
              <a:cxn ang="0">
                <a:pos x="251" y="1542"/>
              </a:cxn>
              <a:cxn ang="0">
                <a:pos x="160" y="1534"/>
              </a:cxn>
              <a:cxn ang="0">
                <a:pos x="70" y="1534"/>
              </a:cxn>
              <a:cxn ang="0">
                <a:pos x="0" y="1486"/>
              </a:cxn>
              <a:cxn ang="0">
                <a:pos x="17" y="1397"/>
              </a:cxn>
              <a:cxn ang="0">
                <a:pos x="183" y="1371"/>
              </a:cxn>
              <a:cxn ang="0">
                <a:pos x="213" y="1213"/>
              </a:cxn>
              <a:cxn ang="0">
                <a:pos x="302" y="1342"/>
              </a:cxn>
              <a:cxn ang="0">
                <a:pos x="676" y="1312"/>
              </a:cxn>
              <a:cxn ang="0">
                <a:pos x="976" y="1232"/>
              </a:cxn>
              <a:cxn ang="0">
                <a:pos x="1279" y="1103"/>
              </a:cxn>
              <a:cxn ang="0">
                <a:pos x="1661" y="842"/>
              </a:cxn>
              <a:cxn ang="0">
                <a:pos x="1888" y="751"/>
              </a:cxn>
              <a:cxn ang="0">
                <a:pos x="1816" y="510"/>
              </a:cxn>
              <a:cxn ang="0">
                <a:pos x="1762" y="192"/>
              </a:cxn>
              <a:cxn ang="0">
                <a:pos x="2114" y="71"/>
              </a:cxn>
              <a:cxn ang="0">
                <a:pos x="2255" y="303"/>
              </a:cxn>
              <a:cxn ang="0">
                <a:pos x="2217" y="620"/>
              </a:cxn>
              <a:cxn ang="0">
                <a:pos x="2137" y="707"/>
              </a:cxn>
              <a:cxn ang="0">
                <a:pos x="2918" y="471"/>
              </a:cxn>
              <a:cxn ang="0">
                <a:pos x="3274" y="300"/>
              </a:cxn>
              <a:cxn ang="0">
                <a:pos x="3334" y="39"/>
              </a:cxn>
              <a:cxn ang="0">
                <a:pos x="3382" y="124"/>
              </a:cxn>
              <a:cxn ang="0">
                <a:pos x="3489" y="109"/>
              </a:cxn>
            </a:cxnLst>
            <a:rect l="0" t="0" r="r" b="b"/>
            <a:pathLst>
              <a:path w="3783" h="4970">
                <a:moveTo>
                  <a:pt x="3590" y="0"/>
                </a:moveTo>
                <a:lnTo>
                  <a:pt x="3596" y="0"/>
                </a:lnTo>
                <a:lnTo>
                  <a:pt x="3599" y="3"/>
                </a:lnTo>
                <a:lnTo>
                  <a:pt x="3599" y="12"/>
                </a:lnTo>
                <a:lnTo>
                  <a:pt x="3598" y="26"/>
                </a:lnTo>
                <a:lnTo>
                  <a:pt x="3592" y="44"/>
                </a:lnTo>
                <a:lnTo>
                  <a:pt x="3581" y="69"/>
                </a:lnTo>
                <a:lnTo>
                  <a:pt x="3568" y="101"/>
                </a:lnTo>
                <a:lnTo>
                  <a:pt x="3559" y="125"/>
                </a:lnTo>
                <a:lnTo>
                  <a:pt x="3551" y="145"/>
                </a:lnTo>
                <a:lnTo>
                  <a:pt x="3548" y="157"/>
                </a:lnTo>
                <a:lnTo>
                  <a:pt x="3547" y="164"/>
                </a:lnTo>
                <a:lnTo>
                  <a:pt x="3550" y="169"/>
                </a:lnTo>
                <a:lnTo>
                  <a:pt x="3553" y="169"/>
                </a:lnTo>
                <a:lnTo>
                  <a:pt x="3560" y="164"/>
                </a:lnTo>
                <a:lnTo>
                  <a:pt x="3569" y="158"/>
                </a:lnTo>
                <a:lnTo>
                  <a:pt x="3580" y="149"/>
                </a:lnTo>
                <a:lnTo>
                  <a:pt x="3592" y="140"/>
                </a:lnTo>
                <a:lnTo>
                  <a:pt x="3607" y="128"/>
                </a:lnTo>
                <a:lnTo>
                  <a:pt x="3622" y="118"/>
                </a:lnTo>
                <a:lnTo>
                  <a:pt x="3639" y="106"/>
                </a:lnTo>
                <a:lnTo>
                  <a:pt x="3657" y="95"/>
                </a:lnTo>
                <a:lnTo>
                  <a:pt x="3676" y="86"/>
                </a:lnTo>
                <a:lnTo>
                  <a:pt x="3696" y="78"/>
                </a:lnTo>
                <a:lnTo>
                  <a:pt x="3716" y="72"/>
                </a:lnTo>
                <a:lnTo>
                  <a:pt x="3737" y="71"/>
                </a:lnTo>
                <a:lnTo>
                  <a:pt x="3735" y="78"/>
                </a:lnTo>
                <a:lnTo>
                  <a:pt x="3729" y="88"/>
                </a:lnTo>
                <a:lnTo>
                  <a:pt x="3717" y="98"/>
                </a:lnTo>
                <a:lnTo>
                  <a:pt x="3702" y="112"/>
                </a:lnTo>
                <a:lnTo>
                  <a:pt x="3685" y="124"/>
                </a:lnTo>
                <a:lnTo>
                  <a:pt x="3667" y="137"/>
                </a:lnTo>
                <a:lnTo>
                  <a:pt x="3651" y="149"/>
                </a:lnTo>
                <a:lnTo>
                  <a:pt x="3636" y="161"/>
                </a:lnTo>
                <a:lnTo>
                  <a:pt x="3622" y="173"/>
                </a:lnTo>
                <a:lnTo>
                  <a:pt x="3610" y="183"/>
                </a:lnTo>
                <a:lnTo>
                  <a:pt x="3604" y="189"/>
                </a:lnTo>
                <a:lnTo>
                  <a:pt x="3601" y="193"/>
                </a:lnTo>
                <a:lnTo>
                  <a:pt x="3604" y="196"/>
                </a:lnTo>
                <a:lnTo>
                  <a:pt x="3613" y="195"/>
                </a:lnTo>
                <a:lnTo>
                  <a:pt x="3630" y="193"/>
                </a:lnTo>
                <a:lnTo>
                  <a:pt x="3652" y="187"/>
                </a:lnTo>
                <a:lnTo>
                  <a:pt x="3682" y="180"/>
                </a:lnTo>
                <a:lnTo>
                  <a:pt x="3716" y="170"/>
                </a:lnTo>
                <a:lnTo>
                  <a:pt x="3741" y="166"/>
                </a:lnTo>
                <a:lnTo>
                  <a:pt x="3761" y="163"/>
                </a:lnTo>
                <a:lnTo>
                  <a:pt x="3774" y="163"/>
                </a:lnTo>
                <a:lnTo>
                  <a:pt x="3782" y="164"/>
                </a:lnTo>
                <a:lnTo>
                  <a:pt x="3783" y="167"/>
                </a:lnTo>
                <a:lnTo>
                  <a:pt x="3780" y="173"/>
                </a:lnTo>
                <a:lnTo>
                  <a:pt x="3771" y="180"/>
                </a:lnTo>
                <a:lnTo>
                  <a:pt x="3744" y="193"/>
                </a:lnTo>
                <a:lnTo>
                  <a:pt x="3725" y="201"/>
                </a:lnTo>
                <a:lnTo>
                  <a:pt x="3703" y="208"/>
                </a:lnTo>
                <a:lnTo>
                  <a:pt x="3679" y="214"/>
                </a:lnTo>
                <a:lnTo>
                  <a:pt x="3652" y="222"/>
                </a:lnTo>
                <a:lnTo>
                  <a:pt x="3625" y="226"/>
                </a:lnTo>
                <a:lnTo>
                  <a:pt x="3608" y="231"/>
                </a:lnTo>
                <a:lnTo>
                  <a:pt x="3595" y="237"/>
                </a:lnTo>
                <a:lnTo>
                  <a:pt x="3583" y="244"/>
                </a:lnTo>
                <a:lnTo>
                  <a:pt x="3577" y="252"/>
                </a:lnTo>
                <a:lnTo>
                  <a:pt x="3574" y="259"/>
                </a:lnTo>
                <a:lnTo>
                  <a:pt x="3575" y="266"/>
                </a:lnTo>
                <a:lnTo>
                  <a:pt x="3583" y="269"/>
                </a:lnTo>
                <a:lnTo>
                  <a:pt x="3596" y="269"/>
                </a:lnTo>
                <a:lnTo>
                  <a:pt x="3621" y="266"/>
                </a:lnTo>
                <a:lnTo>
                  <a:pt x="3643" y="262"/>
                </a:lnTo>
                <a:lnTo>
                  <a:pt x="3664" y="259"/>
                </a:lnTo>
                <a:lnTo>
                  <a:pt x="3682" y="258"/>
                </a:lnTo>
                <a:lnTo>
                  <a:pt x="3697" y="255"/>
                </a:lnTo>
                <a:lnTo>
                  <a:pt x="3714" y="255"/>
                </a:lnTo>
                <a:lnTo>
                  <a:pt x="3717" y="256"/>
                </a:lnTo>
                <a:lnTo>
                  <a:pt x="3713" y="259"/>
                </a:lnTo>
                <a:lnTo>
                  <a:pt x="3702" y="266"/>
                </a:lnTo>
                <a:lnTo>
                  <a:pt x="3685" y="273"/>
                </a:lnTo>
                <a:lnTo>
                  <a:pt x="3661" y="284"/>
                </a:lnTo>
                <a:lnTo>
                  <a:pt x="3630" y="297"/>
                </a:lnTo>
                <a:lnTo>
                  <a:pt x="3562" y="326"/>
                </a:lnTo>
                <a:lnTo>
                  <a:pt x="3492" y="356"/>
                </a:lnTo>
                <a:lnTo>
                  <a:pt x="3428" y="388"/>
                </a:lnTo>
                <a:lnTo>
                  <a:pt x="3369" y="422"/>
                </a:lnTo>
                <a:lnTo>
                  <a:pt x="3334" y="447"/>
                </a:lnTo>
                <a:lnTo>
                  <a:pt x="3304" y="472"/>
                </a:lnTo>
                <a:lnTo>
                  <a:pt x="3275" y="495"/>
                </a:lnTo>
                <a:lnTo>
                  <a:pt x="3248" y="517"/>
                </a:lnTo>
                <a:lnTo>
                  <a:pt x="3218" y="535"/>
                </a:lnTo>
                <a:lnTo>
                  <a:pt x="3186" y="549"/>
                </a:lnTo>
                <a:lnTo>
                  <a:pt x="3162" y="558"/>
                </a:lnTo>
                <a:lnTo>
                  <a:pt x="3134" y="570"/>
                </a:lnTo>
                <a:lnTo>
                  <a:pt x="3099" y="587"/>
                </a:lnTo>
                <a:lnTo>
                  <a:pt x="3061" y="603"/>
                </a:lnTo>
                <a:lnTo>
                  <a:pt x="2977" y="646"/>
                </a:lnTo>
                <a:lnTo>
                  <a:pt x="2846" y="718"/>
                </a:lnTo>
                <a:lnTo>
                  <a:pt x="2805" y="744"/>
                </a:lnTo>
                <a:lnTo>
                  <a:pt x="2766" y="768"/>
                </a:lnTo>
                <a:lnTo>
                  <a:pt x="2732" y="792"/>
                </a:lnTo>
                <a:lnTo>
                  <a:pt x="2702" y="815"/>
                </a:lnTo>
                <a:lnTo>
                  <a:pt x="2678" y="837"/>
                </a:lnTo>
                <a:lnTo>
                  <a:pt x="2660" y="857"/>
                </a:lnTo>
                <a:lnTo>
                  <a:pt x="2651" y="875"/>
                </a:lnTo>
                <a:lnTo>
                  <a:pt x="2651" y="897"/>
                </a:lnTo>
                <a:lnTo>
                  <a:pt x="2657" y="920"/>
                </a:lnTo>
                <a:lnTo>
                  <a:pt x="2666" y="943"/>
                </a:lnTo>
                <a:lnTo>
                  <a:pt x="2675" y="967"/>
                </a:lnTo>
                <a:lnTo>
                  <a:pt x="2668" y="970"/>
                </a:lnTo>
                <a:lnTo>
                  <a:pt x="2654" y="973"/>
                </a:lnTo>
                <a:lnTo>
                  <a:pt x="2634" y="979"/>
                </a:lnTo>
                <a:lnTo>
                  <a:pt x="2610" y="986"/>
                </a:lnTo>
                <a:lnTo>
                  <a:pt x="2533" y="1009"/>
                </a:lnTo>
                <a:lnTo>
                  <a:pt x="2509" y="1017"/>
                </a:lnTo>
                <a:lnTo>
                  <a:pt x="2490" y="1023"/>
                </a:lnTo>
                <a:lnTo>
                  <a:pt x="2476" y="1027"/>
                </a:lnTo>
                <a:lnTo>
                  <a:pt x="2469" y="1030"/>
                </a:lnTo>
                <a:lnTo>
                  <a:pt x="2641" y="2326"/>
                </a:lnTo>
                <a:lnTo>
                  <a:pt x="2618" y="2327"/>
                </a:lnTo>
                <a:lnTo>
                  <a:pt x="2600" y="2332"/>
                </a:lnTo>
                <a:lnTo>
                  <a:pt x="2583" y="2336"/>
                </a:lnTo>
                <a:lnTo>
                  <a:pt x="2565" y="2341"/>
                </a:lnTo>
                <a:lnTo>
                  <a:pt x="2543" y="2342"/>
                </a:lnTo>
                <a:lnTo>
                  <a:pt x="2530" y="2376"/>
                </a:lnTo>
                <a:lnTo>
                  <a:pt x="2523" y="2416"/>
                </a:lnTo>
                <a:lnTo>
                  <a:pt x="2518" y="2460"/>
                </a:lnTo>
                <a:lnTo>
                  <a:pt x="2517" y="2510"/>
                </a:lnTo>
                <a:lnTo>
                  <a:pt x="2520" y="2563"/>
                </a:lnTo>
                <a:lnTo>
                  <a:pt x="2524" y="2617"/>
                </a:lnTo>
                <a:lnTo>
                  <a:pt x="2532" y="2676"/>
                </a:lnTo>
                <a:lnTo>
                  <a:pt x="2541" y="2733"/>
                </a:lnTo>
                <a:lnTo>
                  <a:pt x="2552" y="2792"/>
                </a:lnTo>
                <a:lnTo>
                  <a:pt x="2564" y="2851"/>
                </a:lnTo>
                <a:lnTo>
                  <a:pt x="2577" y="2908"/>
                </a:lnTo>
                <a:lnTo>
                  <a:pt x="2589" y="2962"/>
                </a:lnTo>
                <a:lnTo>
                  <a:pt x="2603" y="3015"/>
                </a:lnTo>
                <a:lnTo>
                  <a:pt x="2616" y="3063"/>
                </a:lnTo>
                <a:lnTo>
                  <a:pt x="2628" y="3107"/>
                </a:lnTo>
                <a:lnTo>
                  <a:pt x="2639" y="3146"/>
                </a:lnTo>
                <a:lnTo>
                  <a:pt x="2648" y="3178"/>
                </a:lnTo>
                <a:lnTo>
                  <a:pt x="2665" y="3243"/>
                </a:lnTo>
                <a:lnTo>
                  <a:pt x="2675" y="3305"/>
                </a:lnTo>
                <a:lnTo>
                  <a:pt x="2680" y="3362"/>
                </a:lnTo>
                <a:lnTo>
                  <a:pt x="2680" y="3418"/>
                </a:lnTo>
                <a:lnTo>
                  <a:pt x="2675" y="3471"/>
                </a:lnTo>
                <a:lnTo>
                  <a:pt x="2669" y="3520"/>
                </a:lnTo>
                <a:lnTo>
                  <a:pt x="2663" y="3567"/>
                </a:lnTo>
                <a:lnTo>
                  <a:pt x="2656" y="3612"/>
                </a:lnTo>
                <a:lnTo>
                  <a:pt x="2650" y="3655"/>
                </a:lnTo>
                <a:lnTo>
                  <a:pt x="2647" y="3694"/>
                </a:lnTo>
                <a:lnTo>
                  <a:pt x="2648" y="3732"/>
                </a:lnTo>
                <a:lnTo>
                  <a:pt x="2653" y="3766"/>
                </a:lnTo>
                <a:lnTo>
                  <a:pt x="2665" y="3800"/>
                </a:lnTo>
                <a:lnTo>
                  <a:pt x="2674" y="3822"/>
                </a:lnTo>
                <a:lnTo>
                  <a:pt x="2680" y="3852"/>
                </a:lnTo>
                <a:lnTo>
                  <a:pt x="2684" y="3889"/>
                </a:lnTo>
                <a:lnTo>
                  <a:pt x="2687" y="3929"/>
                </a:lnTo>
                <a:lnTo>
                  <a:pt x="2689" y="3974"/>
                </a:lnTo>
                <a:lnTo>
                  <a:pt x="2689" y="4067"/>
                </a:lnTo>
                <a:lnTo>
                  <a:pt x="2686" y="4113"/>
                </a:lnTo>
                <a:lnTo>
                  <a:pt x="2683" y="4157"/>
                </a:lnTo>
                <a:lnTo>
                  <a:pt x="2680" y="4196"/>
                </a:lnTo>
                <a:lnTo>
                  <a:pt x="2675" y="4232"/>
                </a:lnTo>
                <a:lnTo>
                  <a:pt x="2671" y="4261"/>
                </a:lnTo>
                <a:lnTo>
                  <a:pt x="2665" y="4282"/>
                </a:lnTo>
                <a:lnTo>
                  <a:pt x="2675" y="4297"/>
                </a:lnTo>
                <a:lnTo>
                  <a:pt x="2689" y="4311"/>
                </a:lnTo>
                <a:lnTo>
                  <a:pt x="2705" y="4324"/>
                </a:lnTo>
                <a:lnTo>
                  <a:pt x="2760" y="4365"/>
                </a:lnTo>
                <a:lnTo>
                  <a:pt x="2776" y="4379"/>
                </a:lnTo>
                <a:lnTo>
                  <a:pt x="2790" y="4394"/>
                </a:lnTo>
                <a:lnTo>
                  <a:pt x="2800" y="4409"/>
                </a:lnTo>
                <a:lnTo>
                  <a:pt x="2805" y="4424"/>
                </a:lnTo>
                <a:lnTo>
                  <a:pt x="2803" y="4441"/>
                </a:lnTo>
                <a:lnTo>
                  <a:pt x="2796" y="4460"/>
                </a:lnTo>
                <a:lnTo>
                  <a:pt x="2779" y="4480"/>
                </a:lnTo>
                <a:lnTo>
                  <a:pt x="2761" y="4499"/>
                </a:lnTo>
                <a:lnTo>
                  <a:pt x="2751" y="4516"/>
                </a:lnTo>
                <a:lnTo>
                  <a:pt x="2746" y="4530"/>
                </a:lnTo>
                <a:lnTo>
                  <a:pt x="2746" y="4540"/>
                </a:lnTo>
                <a:lnTo>
                  <a:pt x="2751" y="4549"/>
                </a:lnTo>
                <a:lnTo>
                  <a:pt x="2758" y="4557"/>
                </a:lnTo>
                <a:lnTo>
                  <a:pt x="2767" y="4563"/>
                </a:lnTo>
                <a:lnTo>
                  <a:pt x="2779" y="4567"/>
                </a:lnTo>
                <a:lnTo>
                  <a:pt x="2791" y="4573"/>
                </a:lnTo>
                <a:lnTo>
                  <a:pt x="2812" y="4585"/>
                </a:lnTo>
                <a:lnTo>
                  <a:pt x="2820" y="4593"/>
                </a:lnTo>
                <a:lnTo>
                  <a:pt x="2826" y="4602"/>
                </a:lnTo>
                <a:lnTo>
                  <a:pt x="2826" y="4614"/>
                </a:lnTo>
                <a:lnTo>
                  <a:pt x="2821" y="4629"/>
                </a:lnTo>
                <a:lnTo>
                  <a:pt x="2812" y="4646"/>
                </a:lnTo>
                <a:lnTo>
                  <a:pt x="2796" y="4667"/>
                </a:lnTo>
                <a:lnTo>
                  <a:pt x="2773" y="4668"/>
                </a:lnTo>
                <a:lnTo>
                  <a:pt x="2752" y="4676"/>
                </a:lnTo>
                <a:lnTo>
                  <a:pt x="2737" y="4686"/>
                </a:lnTo>
                <a:lnTo>
                  <a:pt x="2725" y="4703"/>
                </a:lnTo>
                <a:lnTo>
                  <a:pt x="2717" y="4724"/>
                </a:lnTo>
                <a:lnTo>
                  <a:pt x="2714" y="4750"/>
                </a:lnTo>
                <a:lnTo>
                  <a:pt x="2717" y="4735"/>
                </a:lnTo>
                <a:lnTo>
                  <a:pt x="2726" y="4724"/>
                </a:lnTo>
                <a:lnTo>
                  <a:pt x="2740" y="4715"/>
                </a:lnTo>
                <a:lnTo>
                  <a:pt x="2757" y="4709"/>
                </a:lnTo>
                <a:lnTo>
                  <a:pt x="2776" y="4706"/>
                </a:lnTo>
                <a:lnTo>
                  <a:pt x="2799" y="4705"/>
                </a:lnTo>
                <a:lnTo>
                  <a:pt x="2844" y="4705"/>
                </a:lnTo>
                <a:lnTo>
                  <a:pt x="2886" y="4708"/>
                </a:lnTo>
                <a:lnTo>
                  <a:pt x="2904" y="4709"/>
                </a:lnTo>
                <a:lnTo>
                  <a:pt x="2918" y="4709"/>
                </a:lnTo>
                <a:lnTo>
                  <a:pt x="2944" y="4712"/>
                </a:lnTo>
                <a:lnTo>
                  <a:pt x="2966" y="4720"/>
                </a:lnTo>
                <a:lnTo>
                  <a:pt x="2983" y="4732"/>
                </a:lnTo>
                <a:lnTo>
                  <a:pt x="2996" y="4747"/>
                </a:lnTo>
                <a:lnTo>
                  <a:pt x="3007" y="4765"/>
                </a:lnTo>
                <a:lnTo>
                  <a:pt x="3014" y="4786"/>
                </a:lnTo>
                <a:lnTo>
                  <a:pt x="3020" y="4810"/>
                </a:lnTo>
                <a:lnTo>
                  <a:pt x="3023" y="4834"/>
                </a:lnTo>
                <a:lnTo>
                  <a:pt x="3025" y="4858"/>
                </a:lnTo>
                <a:lnTo>
                  <a:pt x="3025" y="4953"/>
                </a:lnTo>
                <a:lnTo>
                  <a:pt x="2998" y="4953"/>
                </a:lnTo>
                <a:lnTo>
                  <a:pt x="2969" y="4955"/>
                </a:lnTo>
                <a:lnTo>
                  <a:pt x="2936" y="4956"/>
                </a:lnTo>
                <a:lnTo>
                  <a:pt x="2864" y="4962"/>
                </a:lnTo>
                <a:lnTo>
                  <a:pt x="2824" y="4964"/>
                </a:lnTo>
                <a:lnTo>
                  <a:pt x="2785" y="4967"/>
                </a:lnTo>
                <a:lnTo>
                  <a:pt x="2746" y="4968"/>
                </a:lnTo>
                <a:lnTo>
                  <a:pt x="2705" y="4970"/>
                </a:lnTo>
                <a:lnTo>
                  <a:pt x="2668" y="4970"/>
                </a:lnTo>
                <a:lnTo>
                  <a:pt x="2630" y="4968"/>
                </a:lnTo>
                <a:lnTo>
                  <a:pt x="2594" y="4967"/>
                </a:lnTo>
                <a:lnTo>
                  <a:pt x="2561" y="4962"/>
                </a:lnTo>
                <a:lnTo>
                  <a:pt x="2530" y="4958"/>
                </a:lnTo>
                <a:lnTo>
                  <a:pt x="2503" y="4950"/>
                </a:lnTo>
                <a:lnTo>
                  <a:pt x="2479" y="4941"/>
                </a:lnTo>
                <a:lnTo>
                  <a:pt x="2461" y="4929"/>
                </a:lnTo>
                <a:lnTo>
                  <a:pt x="2446" y="4916"/>
                </a:lnTo>
                <a:lnTo>
                  <a:pt x="2438" y="4898"/>
                </a:lnTo>
                <a:lnTo>
                  <a:pt x="2435" y="4878"/>
                </a:lnTo>
                <a:lnTo>
                  <a:pt x="2440" y="4855"/>
                </a:lnTo>
                <a:lnTo>
                  <a:pt x="2451" y="4828"/>
                </a:lnTo>
                <a:lnTo>
                  <a:pt x="2469" y="4798"/>
                </a:lnTo>
                <a:lnTo>
                  <a:pt x="2431" y="4797"/>
                </a:lnTo>
                <a:lnTo>
                  <a:pt x="2402" y="4794"/>
                </a:lnTo>
                <a:lnTo>
                  <a:pt x="2380" y="4789"/>
                </a:lnTo>
                <a:lnTo>
                  <a:pt x="2365" y="4783"/>
                </a:lnTo>
                <a:lnTo>
                  <a:pt x="2356" y="4775"/>
                </a:lnTo>
                <a:lnTo>
                  <a:pt x="2351" y="4766"/>
                </a:lnTo>
                <a:lnTo>
                  <a:pt x="2351" y="4757"/>
                </a:lnTo>
                <a:lnTo>
                  <a:pt x="2354" y="4747"/>
                </a:lnTo>
                <a:lnTo>
                  <a:pt x="2369" y="4726"/>
                </a:lnTo>
                <a:lnTo>
                  <a:pt x="2378" y="4714"/>
                </a:lnTo>
                <a:lnTo>
                  <a:pt x="2389" y="4703"/>
                </a:lnTo>
                <a:lnTo>
                  <a:pt x="2398" y="4692"/>
                </a:lnTo>
                <a:lnTo>
                  <a:pt x="2413" y="4674"/>
                </a:lnTo>
                <a:lnTo>
                  <a:pt x="2416" y="4667"/>
                </a:lnTo>
                <a:lnTo>
                  <a:pt x="2416" y="4661"/>
                </a:lnTo>
                <a:lnTo>
                  <a:pt x="2411" y="4656"/>
                </a:lnTo>
                <a:lnTo>
                  <a:pt x="2402" y="4653"/>
                </a:lnTo>
                <a:lnTo>
                  <a:pt x="2387" y="4652"/>
                </a:lnTo>
                <a:lnTo>
                  <a:pt x="2383" y="4647"/>
                </a:lnTo>
                <a:lnTo>
                  <a:pt x="2377" y="4634"/>
                </a:lnTo>
                <a:lnTo>
                  <a:pt x="2371" y="4611"/>
                </a:lnTo>
                <a:lnTo>
                  <a:pt x="2365" y="4582"/>
                </a:lnTo>
                <a:lnTo>
                  <a:pt x="2359" y="4549"/>
                </a:lnTo>
                <a:lnTo>
                  <a:pt x="2351" y="4510"/>
                </a:lnTo>
                <a:lnTo>
                  <a:pt x="2345" y="4468"/>
                </a:lnTo>
                <a:lnTo>
                  <a:pt x="2339" y="4424"/>
                </a:lnTo>
                <a:lnTo>
                  <a:pt x="2331" y="4380"/>
                </a:lnTo>
                <a:lnTo>
                  <a:pt x="2325" y="4335"/>
                </a:lnTo>
                <a:lnTo>
                  <a:pt x="2319" y="4291"/>
                </a:lnTo>
                <a:lnTo>
                  <a:pt x="2315" y="4251"/>
                </a:lnTo>
                <a:lnTo>
                  <a:pt x="2309" y="4214"/>
                </a:lnTo>
                <a:lnTo>
                  <a:pt x="2304" y="4181"/>
                </a:lnTo>
                <a:lnTo>
                  <a:pt x="2300" y="4155"/>
                </a:lnTo>
                <a:lnTo>
                  <a:pt x="2297" y="4136"/>
                </a:lnTo>
                <a:lnTo>
                  <a:pt x="2092" y="2916"/>
                </a:lnTo>
                <a:lnTo>
                  <a:pt x="2105" y="2913"/>
                </a:lnTo>
                <a:lnTo>
                  <a:pt x="2116" y="2904"/>
                </a:lnTo>
                <a:lnTo>
                  <a:pt x="2125" y="2890"/>
                </a:lnTo>
                <a:lnTo>
                  <a:pt x="2131" y="2873"/>
                </a:lnTo>
                <a:lnTo>
                  <a:pt x="2135" y="2854"/>
                </a:lnTo>
                <a:lnTo>
                  <a:pt x="2138" y="2833"/>
                </a:lnTo>
                <a:lnTo>
                  <a:pt x="2140" y="2812"/>
                </a:lnTo>
                <a:lnTo>
                  <a:pt x="2141" y="2792"/>
                </a:lnTo>
                <a:lnTo>
                  <a:pt x="2141" y="2760"/>
                </a:lnTo>
                <a:lnTo>
                  <a:pt x="2138" y="2777"/>
                </a:lnTo>
                <a:lnTo>
                  <a:pt x="2129" y="2796"/>
                </a:lnTo>
                <a:lnTo>
                  <a:pt x="2116" y="2818"/>
                </a:lnTo>
                <a:lnTo>
                  <a:pt x="2099" y="2837"/>
                </a:lnTo>
                <a:lnTo>
                  <a:pt x="2081" y="2855"/>
                </a:lnTo>
                <a:lnTo>
                  <a:pt x="2062" y="2867"/>
                </a:lnTo>
                <a:lnTo>
                  <a:pt x="2043" y="2875"/>
                </a:lnTo>
                <a:lnTo>
                  <a:pt x="2039" y="2953"/>
                </a:lnTo>
                <a:lnTo>
                  <a:pt x="2027" y="3030"/>
                </a:lnTo>
                <a:lnTo>
                  <a:pt x="2009" y="3107"/>
                </a:lnTo>
                <a:lnTo>
                  <a:pt x="1985" y="3183"/>
                </a:lnTo>
                <a:lnTo>
                  <a:pt x="1958" y="3258"/>
                </a:lnTo>
                <a:lnTo>
                  <a:pt x="1863" y="3480"/>
                </a:lnTo>
                <a:lnTo>
                  <a:pt x="1831" y="3555"/>
                </a:lnTo>
                <a:lnTo>
                  <a:pt x="1802" y="3629"/>
                </a:lnTo>
                <a:lnTo>
                  <a:pt x="1777" y="3705"/>
                </a:lnTo>
                <a:lnTo>
                  <a:pt x="1755" y="3780"/>
                </a:lnTo>
                <a:lnTo>
                  <a:pt x="1740" y="3857"/>
                </a:lnTo>
                <a:lnTo>
                  <a:pt x="1576" y="4822"/>
                </a:lnTo>
                <a:lnTo>
                  <a:pt x="1559" y="4825"/>
                </a:lnTo>
                <a:lnTo>
                  <a:pt x="1541" y="4831"/>
                </a:lnTo>
                <a:lnTo>
                  <a:pt x="1523" y="4840"/>
                </a:lnTo>
                <a:lnTo>
                  <a:pt x="1507" y="4849"/>
                </a:lnTo>
                <a:lnTo>
                  <a:pt x="1495" y="4855"/>
                </a:lnTo>
                <a:lnTo>
                  <a:pt x="1484" y="4881"/>
                </a:lnTo>
                <a:lnTo>
                  <a:pt x="1478" y="4907"/>
                </a:lnTo>
                <a:lnTo>
                  <a:pt x="1472" y="4934"/>
                </a:lnTo>
                <a:lnTo>
                  <a:pt x="1461" y="4962"/>
                </a:lnTo>
                <a:lnTo>
                  <a:pt x="1119" y="4962"/>
                </a:lnTo>
                <a:lnTo>
                  <a:pt x="1095" y="4959"/>
                </a:lnTo>
                <a:lnTo>
                  <a:pt x="1079" y="4952"/>
                </a:lnTo>
                <a:lnTo>
                  <a:pt x="1066" y="4941"/>
                </a:lnTo>
                <a:lnTo>
                  <a:pt x="1059" y="4926"/>
                </a:lnTo>
                <a:lnTo>
                  <a:pt x="1056" y="4910"/>
                </a:lnTo>
                <a:lnTo>
                  <a:pt x="1057" y="4890"/>
                </a:lnTo>
                <a:lnTo>
                  <a:pt x="1062" y="4870"/>
                </a:lnTo>
                <a:lnTo>
                  <a:pt x="1069" y="4851"/>
                </a:lnTo>
                <a:lnTo>
                  <a:pt x="1094" y="4815"/>
                </a:lnTo>
                <a:lnTo>
                  <a:pt x="1109" y="4800"/>
                </a:lnTo>
                <a:lnTo>
                  <a:pt x="1125" y="4786"/>
                </a:lnTo>
                <a:lnTo>
                  <a:pt x="1142" y="4778"/>
                </a:lnTo>
                <a:lnTo>
                  <a:pt x="1160" y="4774"/>
                </a:lnTo>
                <a:lnTo>
                  <a:pt x="1164" y="4670"/>
                </a:lnTo>
                <a:lnTo>
                  <a:pt x="1175" y="4566"/>
                </a:lnTo>
                <a:lnTo>
                  <a:pt x="1193" y="4459"/>
                </a:lnTo>
                <a:lnTo>
                  <a:pt x="1199" y="4445"/>
                </a:lnTo>
                <a:lnTo>
                  <a:pt x="1208" y="4435"/>
                </a:lnTo>
                <a:lnTo>
                  <a:pt x="1219" y="4429"/>
                </a:lnTo>
                <a:lnTo>
                  <a:pt x="1232" y="4422"/>
                </a:lnTo>
                <a:lnTo>
                  <a:pt x="1244" y="4418"/>
                </a:lnTo>
                <a:lnTo>
                  <a:pt x="1256" y="4410"/>
                </a:lnTo>
                <a:lnTo>
                  <a:pt x="1265" y="4401"/>
                </a:lnTo>
                <a:lnTo>
                  <a:pt x="1272" y="4386"/>
                </a:lnTo>
                <a:lnTo>
                  <a:pt x="1288" y="4305"/>
                </a:lnTo>
                <a:lnTo>
                  <a:pt x="1300" y="4220"/>
                </a:lnTo>
                <a:lnTo>
                  <a:pt x="1308" y="4134"/>
                </a:lnTo>
                <a:lnTo>
                  <a:pt x="1315" y="4047"/>
                </a:lnTo>
                <a:lnTo>
                  <a:pt x="1324" y="3959"/>
                </a:lnTo>
                <a:lnTo>
                  <a:pt x="1335" y="3869"/>
                </a:lnTo>
                <a:lnTo>
                  <a:pt x="1348" y="3780"/>
                </a:lnTo>
                <a:lnTo>
                  <a:pt x="1365" y="3701"/>
                </a:lnTo>
                <a:lnTo>
                  <a:pt x="1383" y="3623"/>
                </a:lnTo>
                <a:lnTo>
                  <a:pt x="1404" y="3546"/>
                </a:lnTo>
                <a:lnTo>
                  <a:pt x="1424" y="3468"/>
                </a:lnTo>
                <a:lnTo>
                  <a:pt x="1442" y="3392"/>
                </a:lnTo>
                <a:lnTo>
                  <a:pt x="1457" y="3315"/>
                </a:lnTo>
                <a:lnTo>
                  <a:pt x="1468" y="3241"/>
                </a:lnTo>
                <a:lnTo>
                  <a:pt x="1471" y="3169"/>
                </a:lnTo>
                <a:lnTo>
                  <a:pt x="1471" y="3088"/>
                </a:lnTo>
                <a:lnTo>
                  <a:pt x="1474" y="3006"/>
                </a:lnTo>
                <a:lnTo>
                  <a:pt x="1478" y="2925"/>
                </a:lnTo>
                <a:lnTo>
                  <a:pt x="1486" y="2843"/>
                </a:lnTo>
                <a:lnTo>
                  <a:pt x="1496" y="2762"/>
                </a:lnTo>
                <a:lnTo>
                  <a:pt x="1511" y="2680"/>
                </a:lnTo>
                <a:lnTo>
                  <a:pt x="1529" y="2602"/>
                </a:lnTo>
                <a:lnTo>
                  <a:pt x="1553" y="2525"/>
                </a:lnTo>
                <a:lnTo>
                  <a:pt x="1582" y="2450"/>
                </a:lnTo>
                <a:lnTo>
                  <a:pt x="1618" y="2379"/>
                </a:lnTo>
                <a:lnTo>
                  <a:pt x="1659" y="2309"/>
                </a:lnTo>
                <a:lnTo>
                  <a:pt x="1528" y="2309"/>
                </a:lnTo>
                <a:lnTo>
                  <a:pt x="1569" y="1631"/>
                </a:lnTo>
                <a:lnTo>
                  <a:pt x="1540" y="1311"/>
                </a:lnTo>
                <a:lnTo>
                  <a:pt x="1501" y="1306"/>
                </a:lnTo>
                <a:lnTo>
                  <a:pt x="1458" y="1309"/>
                </a:lnTo>
                <a:lnTo>
                  <a:pt x="1413" y="1318"/>
                </a:lnTo>
                <a:lnTo>
                  <a:pt x="1368" y="1330"/>
                </a:lnTo>
                <a:lnTo>
                  <a:pt x="1323" y="1344"/>
                </a:lnTo>
                <a:lnTo>
                  <a:pt x="1232" y="1374"/>
                </a:lnTo>
                <a:lnTo>
                  <a:pt x="1187" y="1388"/>
                </a:lnTo>
                <a:lnTo>
                  <a:pt x="1145" y="1397"/>
                </a:lnTo>
                <a:lnTo>
                  <a:pt x="1106" y="1401"/>
                </a:lnTo>
                <a:lnTo>
                  <a:pt x="756" y="1484"/>
                </a:lnTo>
                <a:lnTo>
                  <a:pt x="720" y="1493"/>
                </a:lnTo>
                <a:lnTo>
                  <a:pt x="680" y="1498"/>
                </a:lnTo>
                <a:lnTo>
                  <a:pt x="638" y="1498"/>
                </a:lnTo>
                <a:lnTo>
                  <a:pt x="595" y="1495"/>
                </a:lnTo>
                <a:lnTo>
                  <a:pt x="551" y="1490"/>
                </a:lnTo>
                <a:lnTo>
                  <a:pt x="507" y="1483"/>
                </a:lnTo>
                <a:lnTo>
                  <a:pt x="463" y="1477"/>
                </a:lnTo>
                <a:lnTo>
                  <a:pt x="421" y="1471"/>
                </a:lnTo>
                <a:lnTo>
                  <a:pt x="382" y="1466"/>
                </a:lnTo>
                <a:lnTo>
                  <a:pt x="346" y="1465"/>
                </a:lnTo>
                <a:lnTo>
                  <a:pt x="340" y="1471"/>
                </a:lnTo>
                <a:lnTo>
                  <a:pt x="337" y="1480"/>
                </a:lnTo>
                <a:lnTo>
                  <a:pt x="334" y="1492"/>
                </a:lnTo>
                <a:lnTo>
                  <a:pt x="332" y="1504"/>
                </a:lnTo>
                <a:lnTo>
                  <a:pt x="329" y="1513"/>
                </a:lnTo>
                <a:lnTo>
                  <a:pt x="323" y="1519"/>
                </a:lnTo>
                <a:lnTo>
                  <a:pt x="285" y="1531"/>
                </a:lnTo>
                <a:lnTo>
                  <a:pt x="251" y="1542"/>
                </a:lnTo>
                <a:lnTo>
                  <a:pt x="222" y="1551"/>
                </a:lnTo>
                <a:lnTo>
                  <a:pt x="198" y="1557"/>
                </a:lnTo>
                <a:lnTo>
                  <a:pt x="175" y="1563"/>
                </a:lnTo>
                <a:lnTo>
                  <a:pt x="157" y="1566"/>
                </a:lnTo>
                <a:lnTo>
                  <a:pt x="144" y="1567"/>
                </a:lnTo>
                <a:lnTo>
                  <a:pt x="135" y="1566"/>
                </a:lnTo>
                <a:lnTo>
                  <a:pt x="132" y="1563"/>
                </a:lnTo>
                <a:lnTo>
                  <a:pt x="135" y="1557"/>
                </a:lnTo>
                <a:lnTo>
                  <a:pt x="144" y="1546"/>
                </a:lnTo>
                <a:lnTo>
                  <a:pt x="160" y="1534"/>
                </a:lnTo>
                <a:lnTo>
                  <a:pt x="184" y="1517"/>
                </a:lnTo>
                <a:lnTo>
                  <a:pt x="159" y="1526"/>
                </a:lnTo>
                <a:lnTo>
                  <a:pt x="136" y="1534"/>
                </a:lnTo>
                <a:lnTo>
                  <a:pt x="115" y="1542"/>
                </a:lnTo>
                <a:lnTo>
                  <a:pt x="98" y="1546"/>
                </a:lnTo>
                <a:lnTo>
                  <a:pt x="85" y="1549"/>
                </a:lnTo>
                <a:lnTo>
                  <a:pt x="74" y="1549"/>
                </a:lnTo>
                <a:lnTo>
                  <a:pt x="68" y="1548"/>
                </a:lnTo>
                <a:lnTo>
                  <a:pt x="67" y="1542"/>
                </a:lnTo>
                <a:lnTo>
                  <a:pt x="70" y="1534"/>
                </a:lnTo>
                <a:lnTo>
                  <a:pt x="77" y="1522"/>
                </a:lnTo>
                <a:lnTo>
                  <a:pt x="89" y="1505"/>
                </a:lnTo>
                <a:lnTo>
                  <a:pt x="108" y="1486"/>
                </a:lnTo>
                <a:lnTo>
                  <a:pt x="132" y="1462"/>
                </a:lnTo>
                <a:lnTo>
                  <a:pt x="92" y="1475"/>
                </a:lnTo>
                <a:lnTo>
                  <a:pt x="61" y="1484"/>
                </a:lnTo>
                <a:lnTo>
                  <a:pt x="35" y="1489"/>
                </a:lnTo>
                <a:lnTo>
                  <a:pt x="17" y="1492"/>
                </a:lnTo>
                <a:lnTo>
                  <a:pt x="5" y="1490"/>
                </a:lnTo>
                <a:lnTo>
                  <a:pt x="0" y="1486"/>
                </a:lnTo>
                <a:lnTo>
                  <a:pt x="4" y="1480"/>
                </a:lnTo>
                <a:lnTo>
                  <a:pt x="13" y="1471"/>
                </a:lnTo>
                <a:lnTo>
                  <a:pt x="29" y="1459"/>
                </a:lnTo>
                <a:lnTo>
                  <a:pt x="50" y="1445"/>
                </a:lnTo>
                <a:lnTo>
                  <a:pt x="80" y="1430"/>
                </a:lnTo>
                <a:lnTo>
                  <a:pt x="115" y="1413"/>
                </a:lnTo>
                <a:lnTo>
                  <a:pt x="77" y="1407"/>
                </a:lnTo>
                <a:lnTo>
                  <a:pt x="49" y="1403"/>
                </a:lnTo>
                <a:lnTo>
                  <a:pt x="28" y="1400"/>
                </a:lnTo>
                <a:lnTo>
                  <a:pt x="17" y="1397"/>
                </a:lnTo>
                <a:lnTo>
                  <a:pt x="13" y="1394"/>
                </a:lnTo>
                <a:lnTo>
                  <a:pt x="14" y="1391"/>
                </a:lnTo>
                <a:lnTo>
                  <a:pt x="22" y="1389"/>
                </a:lnTo>
                <a:lnTo>
                  <a:pt x="34" y="1388"/>
                </a:lnTo>
                <a:lnTo>
                  <a:pt x="49" y="1386"/>
                </a:lnTo>
                <a:lnTo>
                  <a:pt x="68" y="1383"/>
                </a:lnTo>
                <a:lnTo>
                  <a:pt x="89" y="1382"/>
                </a:lnTo>
                <a:lnTo>
                  <a:pt x="112" y="1380"/>
                </a:lnTo>
                <a:lnTo>
                  <a:pt x="160" y="1374"/>
                </a:lnTo>
                <a:lnTo>
                  <a:pt x="183" y="1371"/>
                </a:lnTo>
                <a:lnTo>
                  <a:pt x="204" y="1368"/>
                </a:lnTo>
                <a:lnTo>
                  <a:pt x="222" y="1364"/>
                </a:lnTo>
                <a:lnTo>
                  <a:pt x="237" y="1358"/>
                </a:lnTo>
                <a:lnTo>
                  <a:pt x="248" y="1352"/>
                </a:lnTo>
                <a:lnTo>
                  <a:pt x="234" y="1314"/>
                </a:lnTo>
                <a:lnTo>
                  <a:pt x="224" y="1281"/>
                </a:lnTo>
                <a:lnTo>
                  <a:pt x="218" y="1256"/>
                </a:lnTo>
                <a:lnTo>
                  <a:pt x="213" y="1237"/>
                </a:lnTo>
                <a:lnTo>
                  <a:pt x="212" y="1222"/>
                </a:lnTo>
                <a:lnTo>
                  <a:pt x="213" y="1213"/>
                </a:lnTo>
                <a:lnTo>
                  <a:pt x="216" y="1210"/>
                </a:lnTo>
                <a:lnTo>
                  <a:pt x="221" y="1210"/>
                </a:lnTo>
                <a:lnTo>
                  <a:pt x="228" y="1214"/>
                </a:lnTo>
                <a:lnTo>
                  <a:pt x="236" y="1223"/>
                </a:lnTo>
                <a:lnTo>
                  <a:pt x="245" y="1235"/>
                </a:lnTo>
                <a:lnTo>
                  <a:pt x="254" y="1250"/>
                </a:lnTo>
                <a:lnTo>
                  <a:pt x="264" y="1267"/>
                </a:lnTo>
                <a:lnTo>
                  <a:pt x="285" y="1309"/>
                </a:lnTo>
                <a:lnTo>
                  <a:pt x="294" y="1333"/>
                </a:lnTo>
                <a:lnTo>
                  <a:pt x="302" y="1342"/>
                </a:lnTo>
                <a:lnTo>
                  <a:pt x="319" y="1347"/>
                </a:lnTo>
                <a:lnTo>
                  <a:pt x="341" y="1350"/>
                </a:lnTo>
                <a:lnTo>
                  <a:pt x="370" y="1352"/>
                </a:lnTo>
                <a:lnTo>
                  <a:pt x="405" y="1350"/>
                </a:lnTo>
                <a:lnTo>
                  <a:pt x="444" y="1347"/>
                </a:lnTo>
                <a:lnTo>
                  <a:pt x="486" y="1342"/>
                </a:lnTo>
                <a:lnTo>
                  <a:pt x="533" y="1336"/>
                </a:lnTo>
                <a:lnTo>
                  <a:pt x="579" y="1329"/>
                </a:lnTo>
                <a:lnTo>
                  <a:pt x="628" y="1320"/>
                </a:lnTo>
                <a:lnTo>
                  <a:pt x="676" y="1312"/>
                </a:lnTo>
                <a:lnTo>
                  <a:pt x="724" y="1302"/>
                </a:lnTo>
                <a:lnTo>
                  <a:pt x="771" y="1293"/>
                </a:lnTo>
                <a:lnTo>
                  <a:pt x="813" y="1282"/>
                </a:lnTo>
                <a:lnTo>
                  <a:pt x="854" y="1273"/>
                </a:lnTo>
                <a:lnTo>
                  <a:pt x="890" y="1264"/>
                </a:lnTo>
                <a:lnTo>
                  <a:pt x="920" y="1255"/>
                </a:lnTo>
                <a:lnTo>
                  <a:pt x="944" y="1247"/>
                </a:lnTo>
                <a:lnTo>
                  <a:pt x="962" y="1241"/>
                </a:lnTo>
                <a:lnTo>
                  <a:pt x="965" y="1237"/>
                </a:lnTo>
                <a:lnTo>
                  <a:pt x="976" y="1232"/>
                </a:lnTo>
                <a:lnTo>
                  <a:pt x="993" y="1228"/>
                </a:lnTo>
                <a:lnTo>
                  <a:pt x="1014" y="1225"/>
                </a:lnTo>
                <a:lnTo>
                  <a:pt x="1038" y="1220"/>
                </a:lnTo>
                <a:lnTo>
                  <a:pt x="1089" y="1208"/>
                </a:lnTo>
                <a:lnTo>
                  <a:pt x="1112" y="1201"/>
                </a:lnTo>
                <a:lnTo>
                  <a:pt x="1130" y="1192"/>
                </a:lnTo>
                <a:lnTo>
                  <a:pt x="1172" y="1166"/>
                </a:lnTo>
                <a:lnTo>
                  <a:pt x="1210" y="1143"/>
                </a:lnTo>
                <a:lnTo>
                  <a:pt x="1244" y="1122"/>
                </a:lnTo>
                <a:lnTo>
                  <a:pt x="1279" y="1103"/>
                </a:lnTo>
                <a:lnTo>
                  <a:pt x="1315" y="1085"/>
                </a:lnTo>
                <a:lnTo>
                  <a:pt x="1353" y="1065"/>
                </a:lnTo>
                <a:lnTo>
                  <a:pt x="1395" y="1045"/>
                </a:lnTo>
                <a:lnTo>
                  <a:pt x="1442" y="1024"/>
                </a:lnTo>
                <a:lnTo>
                  <a:pt x="1480" y="977"/>
                </a:lnTo>
                <a:lnTo>
                  <a:pt x="1517" y="938"/>
                </a:lnTo>
                <a:lnTo>
                  <a:pt x="1555" y="907"/>
                </a:lnTo>
                <a:lnTo>
                  <a:pt x="1591" y="879"/>
                </a:lnTo>
                <a:lnTo>
                  <a:pt x="1626" y="858"/>
                </a:lnTo>
                <a:lnTo>
                  <a:pt x="1661" y="842"/>
                </a:lnTo>
                <a:lnTo>
                  <a:pt x="1694" y="828"/>
                </a:lnTo>
                <a:lnTo>
                  <a:pt x="1725" y="818"/>
                </a:lnTo>
                <a:lnTo>
                  <a:pt x="1754" y="810"/>
                </a:lnTo>
                <a:lnTo>
                  <a:pt x="1781" y="804"/>
                </a:lnTo>
                <a:lnTo>
                  <a:pt x="1807" y="798"/>
                </a:lnTo>
                <a:lnTo>
                  <a:pt x="1829" y="792"/>
                </a:lnTo>
                <a:lnTo>
                  <a:pt x="1849" y="784"/>
                </a:lnTo>
                <a:lnTo>
                  <a:pt x="1866" y="777"/>
                </a:lnTo>
                <a:lnTo>
                  <a:pt x="1879" y="765"/>
                </a:lnTo>
                <a:lnTo>
                  <a:pt x="1888" y="751"/>
                </a:lnTo>
                <a:lnTo>
                  <a:pt x="1894" y="733"/>
                </a:lnTo>
                <a:lnTo>
                  <a:pt x="1897" y="710"/>
                </a:lnTo>
                <a:lnTo>
                  <a:pt x="1894" y="683"/>
                </a:lnTo>
                <a:lnTo>
                  <a:pt x="1888" y="649"/>
                </a:lnTo>
                <a:lnTo>
                  <a:pt x="1885" y="634"/>
                </a:lnTo>
                <a:lnTo>
                  <a:pt x="1876" y="617"/>
                </a:lnTo>
                <a:lnTo>
                  <a:pt x="1863" y="597"/>
                </a:lnTo>
                <a:lnTo>
                  <a:pt x="1847" y="575"/>
                </a:lnTo>
                <a:lnTo>
                  <a:pt x="1831" y="545"/>
                </a:lnTo>
                <a:lnTo>
                  <a:pt x="1816" y="510"/>
                </a:lnTo>
                <a:lnTo>
                  <a:pt x="1807" y="487"/>
                </a:lnTo>
                <a:lnTo>
                  <a:pt x="1798" y="459"/>
                </a:lnTo>
                <a:lnTo>
                  <a:pt x="1786" y="427"/>
                </a:lnTo>
                <a:lnTo>
                  <a:pt x="1765" y="361"/>
                </a:lnTo>
                <a:lnTo>
                  <a:pt x="1755" y="327"/>
                </a:lnTo>
                <a:lnTo>
                  <a:pt x="1748" y="299"/>
                </a:lnTo>
                <a:lnTo>
                  <a:pt x="1742" y="273"/>
                </a:lnTo>
                <a:lnTo>
                  <a:pt x="1740" y="255"/>
                </a:lnTo>
                <a:lnTo>
                  <a:pt x="1746" y="223"/>
                </a:lnTo>
                <a:lnTo>
                  <a:pt x="1762" y="192"/>
                </a:lnTo>
                <a:lnTo>
                  <a:pt x="1784" y="161"/>
                </a:lnTo>
                <a:lnTo>
                  <a:pt x="1814" y="133"/>
                </a:lnTo>
                <a:lnTo>
                  <a:pt x="1850" y="106"/>
                </a:lnTo>
                <a:lnTo>
                  <a:pt x="1890" y="85"/>
                </a:lnTo>
                <a:lnTo>
                  <a:pt x="1932" y="66"/>
                </a:lnTo>
                <a:lnTo>
                  <a:pt x="1976" y="54"/>
                </a:lnTo>
                <a:lnTo>
                  <a:pt x="2018" y="48"/>
                </a:lnTo>
                <a:lnTo>
                  <a:pt x="2053" y="50"/>
                </a:lnTo>
                <a:lnTo>
                  <a:pt x="2086" y="59"/>
                </a:lnTo>
                <a:lnTo>
                  <a:pt x="2114" y="71"/>
                </a:lnTo>
                <a:lnTo>
                  <a:pt x="2141" y="88"/>
                </a:lnTo>
                <a:lnTo>
                  <a:pt x="2163" y="104"/>
                </a:lnTo>
                <a:lnTo>
                  <a:pt x="2181" y="121"/>
                </a:lnTo>
                <a:lnTo>
                  <a:pt x="2193" y="134"/>
                </a:lnTo>
                <a:lnTo>
                  <a:pt x="2200" y="145"/>
                </a:lnTo>
                <a:lnTo>
                  <a:pt x="2214" y="170"/>
                </a:lnTo>
                <a:lnTo>
                  <a:pt x="2226" y="201"/>
                </a:lnTo>
                <a:lnTo>
                  <a:pt x="2236" y="232"/>
                </a:lnTo>
                <a:lnTo>
                  <a:pt x="2247" y="267"/>
                </a:lnTo>
                <a:lnTo>
                  <a:pt x="2255" y="303"/>
                </a:lnTo>
                <a:lnTo>
                  <a:pt x="2261" y="341"/>
                </a:lnTo>
                <a:lnTo>
                  <a:pt x="2265" y="380"/>
                </a:lnTo>
                <a:lnTo>
                  <a:pt x="2268" y="416"/>
                </a:lnTo>
                <a:lnTo>
                  <a:pt x="2268" y="454"/>
                </a:lnTo>
                <a:lnTo>
                  <a:pt x="2267" y="489"/>
                </a:lnTo>
                <a:lnTo>
                  <a:pt x="2262" y="522"/>
                </a:lnTo>
                <a:lnTo>
                  <a:pt x="2255" y="552"/>
                </a:lnTo>
                <a:lnTo>
                  <a:pt x="2244" y="579"/>
                </a:lnTo>
                <a:lnTo>
                  <a:pt x="2232" y="602"/>
                </a:lnTo>
                <a:lnTo>
                  <a:pt x="2217" y="620"/>
                </a:lnTo>
                <a:lnTo>
                  <a:pt x="2197" y="634"/>
                </a:lnTo>
                <a:lnTo>
                  <a:pt x="2175" y="640"/>
                </a:lnTo>
                <a:lnTo>
                  <a:pt x="2149" y="640"/>
                </a:lnTo>
                <a:lnTo>
                  <a:pt x="2132" y="641"/>
                </a:lnTo>
                <a:lnTo>
                  <a:pt x="2122" y="647"/>
                </a:lnTo>
                <a:lnTo>
                  <a:pt x="2117" y="655"/>
                </a:lnTo>
                <a:lnTo>
                  <a:pt x="2116" y="665"/>
                </a:lnTo>
                <a:lnTo>
                  <a:pt x="2120" y="679"/>
                </a:lnTo>
                <a:lnTo>
                  <a:pt x="2126" y="692"/>
                </a:lnTo>
                <a:lnTo>
                  <a:pt x="2137" y="707"/>
                </a:lnTo>
                <a:lnTo>
                  <a:pt x="2151" y="723"/>
                </a:lnTo>
                <a:lnTo>
                  <a:pt x="2167" y="738"/>
                </a:lnTo>
                <a:lnTo>
                  <a:pt x="2185" y="753"/>
                </a:lnTo>
                <a:lnTo>
                  <a:pt x="2276" y="727"/>
                </a:lnTo>
                <a:lnTo>
                  <a:pt x="2711" y="603"/>
                </a:lnTo>
                <a:lnTo>
                  <a:pt x="2812" y="517"/>
                </a:lnTo>
                <a:lnTo>
                  <a:pt x="2827" y="507"/>
                </a:lnTo>
                <a:lnTo>
                  <a:pt x="2852" y="496"/>
                </a:lnTo>
                <a:lnTo>
                  <a:pt x="2882" y="484"/>
                </a:lnTo>
                <a:lnTo>
                  <a:pt x="2918" y="471"/>
                </a:lnTo>
                <a:lnTo>
                  <a:pt x="2959" y="456"/>
                </a:lnTo>
                <a:lnTo>
                  <a:pt x="3002" y="440"/>
                </a:lnTo>
                <a:lnTo>
                  <a:pt x="3090" y="407"/>
                </a:lnTo>
                <a:lnTo>
                  <a:pt x="3132" y="392"/>
                </a:lnTo>
                <a:lnTo>
                  <a:pt x="3171" y="376"/>
                </a:lnTo>
                <a:lnTo>
                  <a:pt x="3206" y="359"/>
                </a:lnTo>
                <a:lnTo>
                  <a:pt x="3233" y="344"/>
                </a:lnTo>
                <a:lnTo>
                  <a:pt x="3254" y="329"/>
                </a:lnTo>
                <a:lnTo>
                  <a:pt x="3266" y="314"/>
                </a:lnTo>
                <a:lnTo>
                  <a:pt x="3274" y="300"/>
                </a:lnTo>
                <a:lnTo>
                  <a:pt x="3284" y="281"/>
                </a:lnTo>
                <a:lnTo>
                  <a:pt x="3295" y="255"/>
                </a:lnTo>
                <a:lnTo>
                  <a:pt x="3305" y="222"/>
                </a:lnTo>
                <a:lnTo>
                  <a:pt x="3311" y="193"/>
                </a:lnTo>
                <a:lnTo>
                  <a:pt x="3317" y="163"/>
                </a:lnTo>
                <a:lnTo>
                  <a:pt x="3322" y="133"/>
                </a:lnTo>
                <a:lnTo>
                  <a:pt x="3325" y="106"/>
                </a:lnTo>
                <a:lnTo>
                  <a:pt x="3328" y="80"/>
                </a:lnTo>
                <a:lnTo>
                  <a:pt x="3331" y="57"/>
                </a:lnTo>
                <a:lnTo>
                  <a:pt x="3334" y="39"/>
                </a:lnTo>
                <a:lnTo>
                  <a:pt x="3337" y="27"/>
                </a:lnTo>
                <a:lnTo>
                  <a:pt x="3342" y="21"/>
                </a:lnTo>
                <a:lnTo>
                  <a:pt x="3346" y="21"/>
                </a:lnTo>
                <a:lnTo>
                  <a:pt x="3352" y="32"/>
                </a:lnTo>
                <a:lnTo>
                  <a:pt x="3360" y="50"/>
                </a:lnTo>
                <a:lnTo>
                  <a:pt x="3361" y="54"/>
                </a:lnTo>
                <a:lnTo>
                  <a:pt x="3363" y="62"/>
                </a:lnTo>
                <a:lnTo>
                  <a:pt x="3366" y="75"/>
                </a:lnTo>
                <a:lnTo>
                  <a:pt x="3370" y="91"/>
                </a:lnTo>
                <a:lnTo>
                  <a:pt x="3382" y="124"/>
                </a:lnTo>
                <a:lnTo>
                  <a:pt x="3390" y="140"/>
                </a:lnTo>
                <a:lnTo>
                  <a:pt x="3397" y="155"/>
                </a:lnTo>
                <a:lnTo>
                  <a:pt x="3406" y="167"/>
                </a:lnTo>
                <a:lnTo>
                  <a:pt x="3417" y="175"/>
                </a:lnTo>
                <a:lnTo>
                  <a:pt x="3429" y="178"/>
                </a:lnTo>
                <a:lnTo>
                  <a:pt x="3441" y="175"/>
                </a:lnTo>
                <a:lnTo>
                  <a:pt x="3455" y="164"/>
                </a:lnTo>
                <a:lnTo>
                  <a:pt x="3470" y="146"/>
                </a:lnTo>
                <a:lnTo>
                  <a:pt x="3485" y="118"/>
                </a:lnTo>
                <a:lnTo>
                  <a:pt x="3489" y="109"/>
                </a:lnTo>
                <a:lnTo>
                  <a:pt x="3497" y="97"/>
                </a:lnTo>
                <a:lnTo>
                  <a:pt x="3506" y="85"/>
                </a:lnTo>
                <a:lnTo>
                  <a:pt x="3527" y="57"/>
                </a:lnTo>
                <a:lnTo>
                  <a:pt x="3539" y="44"/>
                </a:lnTo>
                <a:lnTo>
                  <a:pt x="3572" y="11"/>
                </a:lnTo>
                <a:lnTo>
                  <a:pt x="3583" y="5"/>
                </a:lnTo>
                <a:lnTo>
                  <a:pt x="3590" y="0"/>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9"/>
          <p:cNvSpPr txBox="1"/>
          <p:nvPr/>
        </p:nvSpPr>
        <p:spPr>
          <a:xfrm>
            <a:off x="838622" y="169476"/>
            <a:ext cx="7389110" cy="609398"/>
          </a:xfrm>
          <a:prstGeom prst="rect">
            <a:avLst/>
          </a:prstGeom>
          <a:noFill/>
        </p:spPr>
        <p:txBody>
          <a:bodyPr wrap="square" rtlCol="0">
            <a:spAutoFit/>
          </a:bodyPr>
          <a:lstStyle/>
          <a:p>
            <a:pPr algn="ctr">
              <a:lnSpc>
                <a:spcPct val="120000"/>
              </a:lnSpc>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（四）</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优化服务环境，保障试点示范取得实效</a:t>
            </a:r>
          </a:p>
        </p:txBody>
      </p:sp>
      <p:sp>
        <p:nvSpPr>
          <p:cNvPr id="103" name="TextBox 28"/>
          <p:cNvSpPr txBox="1">
            <a:spLocks noChangeArrowheads="1"/>
          </p:cNvSpPr>
          <p:nvPr/>
        </p:nvSpPr>
        <p:spPr bwMode="auto">
          <a:xfrm>
            <a:off x="5946411" y="2348880"/>
            <a:ext cx="5132039" cy="3000821"/>
          </a:xfrm>
          <a:prstGeom prst="rect">
            <a:avLst/>
          </a:prstGeom>
          <a:noFill/>
          <a:ln w="9525">
            <a:noFill/>
            <a:miter lim="800000"/>
          </a:ln>
        </p:spPr>
        <p:txBody>
          <a:bodyPr wrap="square">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实施</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顶尖人才顶级支持计划、江苏“外专百人计划”、首席外国专家项目、新一轮“双创计划”“凤还巢”计划</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，举行</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“百名海外博士苏南行”“海外华侨华人高层次人才苏南行”</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等活动。选择一批中、高职业院校与相关企业结对组成“校企合作示范组合”，构建劳动者终身职业培训体系，培养一批高素质工匠技能人才。</a:t>
            </a:r>
          </a:p>
        </p:txBody>
      </p:sp>
      <p:sp>
        <p:nvSpPr>
          <p:cNvPr id="104" name="矩形 103"/>
          <p:cNvSpPr/>
          <p:nvPr/>
        </p:nvSpPr>
        <p:spPr>
          <a:xfrm>
            <a:off x="5946411" y="1556792"/>
            <a:ext cx="2924198" cy="461665"/>
          </a:xfrm>
          <a:prstGeom prst="rect">
            <a:avLst/>
          </a:prstGeom>
          <a:noFill/>
          <a:ln>
            <a:noFill/>
          </a:ln>
        </p:spPr>
        <p:txBody>
          <a:bodyPr wrap="none">
            <a:spAutoFit/>
          </a:bodyPr>
          <a:lstStyle/>
          <a:p>
            <a:r>
              <a:rPr lang="en-US" altLang="zh-CN" sz="2400" b="1"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构建人才支撑体系</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9959378" y="5703714"/>
            <a:ext cx="263525" cy="220663"/>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 name="T44" fmla="*/ 0 w 177"/>
              <a:gd name="T45" fmla="*/ 0 h 161"/>
              <a:gd name="T46" fmla="*/ 177 w 177"/>
              <a:gd name="T4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 name="Freeform 7"/>
          <p:cNvSpPr/>
          <p:nvPr/>
        </p:nvSpPr>
        <p:spPr bwMode="auto">
          <a:xfrm>
            <a:off x="10539090" y="2160414"/>
            <a:ext cx="1049337" cy="958850"/>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 name="T76" fmla="*/ 0 w 705"/>
              <a:gd name="T77" fmla="*/ 0 h 697"/>
              <a:gd name="T78" fmla="*/ 705 w 705"/>
              <a:gd name="T79" fmla="*/ 697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Freeform 8"/>
          <p:cNvSpPr/>
          <p:nvPr/>
        </p:nvSpPr>
        <p:spPr bwMode="auto">
          <a:xfrm>
            <a:off x="10643865" y="2897014"/>
            <a:ext cx="788987" cy="552450"/>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 name="T120" fmla="*/ 0 w 529"/>
              <a:gd name="T121" fmla="*/ 0 h 401"/>
              <a:gd name="T122" fmla="*/ 529 w 529"/>
              <a:gd name="T123"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9"/>
          <p:cNvSpPr/>
          <p:nvPr/>
        </p:nvSpPr>
        <p:spPr bwMode="auto">
          <a:xfrm>
            <a:off x="10477177" y="3204989"/>
            <a:ext cx="561975" cy="541338"/>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 name="T92" fmla="*/ 0 w 377"/>
              <a:gd name="T93" fmla="*/ 0 h 393"/>
              <a:gd name="T94" fmla="*/ 377 w 377"/>
              <a:gd name="T95"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Freeform 10"/>
          <p:cNvSpPr/>
          <p:nvPr/>
        </p:nvSpPr>
        <p:spPr bwMode="auto">
          <a:xfrm>
            <a:off x="10050140" y="3327227"/>
            <a:ext cx="525462" cy="738187"/>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 name="T66" fmla="*/ 0 w 353"/>
              <a:gd name="T67" fmla="*/ 0 h 537"/>
              <a:gd name="T68" fmla="*/ 353 w 353"/>
              <a:gd name="T6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11"/>
          <p:cNvSpPr/>
          <p:nvPr/>
        </p:nvSpPr>
        <p:spPr bwMode="auto">
          <a:xfrm>
            <a:off x="10202540" y="3514552"/>
            <a:ext cx="168275" cy="176212"/>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 name="T34" fmla="*/ 0 w 113"/>
              <a:gd name="T35" fmla="*/ 0 h 129"/>
              <a:gd name="T36" fmla="*/ 113 w 113"/>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12"/>
          <p:cNvSpPr/>
          <p:nvPr/>
        </p:nvSpPr>
        <p:spPr bwMode="auto">
          <a:xfrm>
            <a:off x="10310490" y="3601864"/>
            <a:ext cx="131762" cy="165100"/>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 name="T26" fmla="*/ 0 w 89"/>
              <a:gd name="T27" fmla="*/ 0 h 121"/>
              <a:gd name="T28" fmla="*/ 89 w 89"/>
              <a:gd name="T2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13"/>
          <p:cNvSpPr/>
          <p:nvPr/>
        </p:nvSpPr>
        <p:spPr bwMode="auto">
          <a:xfrm>
            <a:off x="10310490" y="3612977"/>
            <a:ext cx="50800" cy="55562"/>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 name="T12" fmla="*/ 0 w 33"/>
              <a:gd name="T13" fmla="*/ 0 h 41"/>
              <a:gd name="T14" fmla="*/ 33 w 33"/>
              <a:gd name="T15" fmla="*/ 41 h 41"/>
            </a:gdLst>
            <a:ahLst/>
            <a:cxnLst>
              <a:cxn ang="0">
                <a:pos x="T0" y="T1"/>
              </a:cxn>
              <a:cxn ang="0">
                <a:pos x="T2" y="T3"/>
              </a:cxn>
              <a:cxn ang="0">
                <a:pos x="T4" y="T5"/>
              </a:cxn>
              <a:cxn ang="0">
                <a:pos x="T6" y="T7"/>
              </a:cxn>
              <a:cxn ang="0">
                <a:pos x="T8" y="T9"/>
              </a:cxn>
              <a:cxn ang="0">
                <a:pos x="T10" y="T11"/>
              </a:cxn>
            </a:cxnLst>
            <a:rect l="T12" t="T13" r="T14" b="T15"/>
            <a:pathLst>
              <a:path w="33" h="41">
                <a:moveTo>
                  <a:pt x="32" y="40"/>
                </a:moveTo>
                <a:lnTo>
                  <a:pt x="8" y="40"/>
                </a:lnTo>
                <a:lnTo>
                  <a:pt x="8" y="24"/>
                </a:lnTo>
                <a:lnTo>
                  <a:pt x="0" y="0"/>
                </a:lnTo>
                <a:lnTo>
                  <a:pt x="24" y="8"/>
                </a:lnTo>
                <a:lnTo>
                  <a:pt x="32" y="40"/>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14"/>
          <p:cNvSpPr/>
          <p:nvPr/>
        </p:nvSpPr>
        <p:spPr bwMode="auto">
          <a:xfrm>
            <a:off x="10191427" y="3811414"/>
            <a:ext cx="646113" cy="398463"/>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 name="T102" fmla="*/ 0 w 433"/>
              <a:gd name="T103" fmla="*/ 0 h 289"/>
              <a:gd name="T104" fmla="*/ 433 w 433"/>
              <a:gd name="T105"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T102" t="T103" r="T104" b="T105"/>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Freeform 15"/>
          <p:cNvSpPr/>
          <p:nvPr/>
        </p:nvSpPr>
        <p:spPr bwMode="auto">
          <a:xfrm>
            <a:off x="10324777" y="4130502"/>
            <a:ext cx="534988" cy="439737"/>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 name="T100" fmla="*/ 0 w 361"/>
              <a:gd name="T101" fmla="*/ 0 h 321"/>
              <a:gd name="T102" fmla="*/ 361 w 361"/>
              <a:gd name="T103"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Freeform 16"/>
          <p:cNvSpPr/>
          <p:nvPr/>
        </p:nvSpPr>
        <p:spPr bwMode="auto">
          <a:xfrm>
            <a:off x="10764515" y="4482927"/>
            <a:ext cx="95250" cy="74612"/>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 name="T12" fmla="*/ 0 w 65"/>
              <a:gd name="T13" fmla="*/ 0 h 57"/>
              <a:gd name="T14" fmla="*/ 65 w 65"/>
              <a:gd name="T15" fmla="*/ 57 h 57"/>
            </a:gdLst>
            <a:ahLst/>
            <a:cxnLst>
              <a:cxn ang="0">
                <a:pos x="T0" y="T1"/>
              </a:cxn>
              <a:cxn ang="0">
                <a:pos x="T2" y="T3"/>
              </a:cxn>
              <a:cxn ang="0">
                <a:pos x="T4" y="T5"/>
              </a:cxn>
              <a:cxn ang="0">
                <a:pos x="T6" y="T7"/>
              </a:cxn>
              <a:cxn ang="0">
                <a:pos x="T8" y="T9"/>
              </a:cxn>
              <a:cxn ang="0">
                <a:pos x="T10" y="T11"/>
              </a:cxn>
            </a:cxnLst>
            <a:rect l="T12" t="T13" r="T14" b="T15"/>
            <a:pathLst>
              <a:path w="65" h="57">
                <a:moveTo>
                  <a:pt x="24" y="0"/>
                </a:moveTo>
                <a:lnTo>
                  <a:pt x="0" y="40"/>
                </a:lnTo>
                <a:lnTo>
                  <a:pt x="24" y="56"/>
                </a:lnTo>
                <a:lnTo>
                  <a:pt x="64" y="40"/>
                </a:lnTo>
                <a:lnTo>
                  <a:pt x="64" y="24"/>
                </a:lnTo>
                <a:lnTo>
                  <a:pt x="24" y="0"/>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Freeform 17"/>
          <p:cNvSpPr/>
          <p:nvPr/>
        </p:nvSpPr>
        <p:spPr bwMode="auto">
          <a:xfrm>
            <a:off x="10526390" y="4535314"/>
            <a:ext cx="357187" cy="409575"/>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 name="T114" fmla="*/ 0 w 241"/>
              <a:gd name="T115" fmla="*/ 0 h 297"/>
              <a:gd name="T116" fmla="*/ 241 w 241"/>
              <a:gd name="T1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Freeform 18"/>
          <p:cNvSpPr/>
          <p:nvPr/>
        </p:nvSpPr>
        <p:spPr bwMode="auto">
          <a:xfrm>
            <a:off x="10347002" y="4855989"/>
            <a:ext cx="406400" cy="508000"/>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 name="T100" fmla="*/ 0 w 273"/>
              <a:gd name="T101" fmla="*/ 0 h 369"/>
              <a:gd name="T102" fmla="*/ 273 w 273"/>
              <a:gd name="T103"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Freeform 19"/>
          <p:cNvSpPr/>
          <p:nvPr/>
        </p:nvSpPr>
        <p:spPr bwMode="auto">
          <a:xfrm>
            <a:off x="9726290" y="5175077"/>
            <a:ext cx="752475" cy="528637"/>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 name="T70" fmla="*/ 0 w 505"/>
              <a:gd name="T71" fmla="*/ 0 h 385"/>
              <a:gd name="T72" fmla="*/ 505 w 505"/>
              <a:gd name="T73"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20"/>
          <p:cNvSpPr/>
          <p:nvPr/>
        </p:nvSpPr>
        <p:spPr bwMode="auto">
          <a:xfrm>
            <a:off x="9224640" y="5075064"/>
            <a:ext cx="741362" cy="528638"/>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 name="T72" fmla="*/ 0 w 497"/>
              <a:gd name="T73" fmla="*/ 0 h 385"/>
              <a:gd name="T74" fmla="*/ 497 w 497"/>
              <a:gd name="T7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Freeform 21"/>
          <p:cNvSpPr/>
          <p:nvPr/>
        </p:nvSpPr>
        <p:spPr bwMode="auto">
          <a:xfrm>
            <a:off x="9153202" y="4779789"/>
            <a:ext cx="552450" cy="485775"/>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 name="T66" fmla="*/ 0 w 369"/>
              <a:gd name="T67" fmla="*/ 0 h 353"/>
              <a:gd name="T68" fmla="*/ 369 w 369"/>
              <a:gd name="T69"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Freeform 22"/>
          <p:cNvSpPr/>
          <p:nvPr/>
        </p:nvSpPr>
        <p:spPr bwMode="auto">
          <a:xfrm>
            <a:off x="8532490" y="4744864"/>
            <a:ext cx="849312" cy="847725"/>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 name="T110" fmla="*/ 0 w 569"/>
              <a:gd name="T111" fmla="*/ 0 h 617"/>
              <a:gd name="T112" fmla="*/ 569 w 569"/>
              <a:gd name="T113"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Freeform 23"/>
          <p:cNvSpPr/>
          <p:nvPr/>
        </p:nvSpPr>
        <p:spPr bwMode="auto">
          <a:xfrm>
            <a:off x="6946577" y="3765377"/>
            <a:ext cx="1804988" cy="1079500"/>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 name="T124" fmla="*/ 0 w 1209"/>
              <a:gd name="T125" fmla="*/ 0 h 785"/>
              <a:gd name="T126" fmla="*/ 1209 w 1209"/>
              <a:gd name="T127" fmla="*/ 78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Freeform 24"/>
          <p:cNvSpPr/>
          <p:nvPr/>
        </p:nvSpPr>
        <p:spPr bwMode="auto">
          <a:xfrm>
            <a:off x="8642027" y="4206702"/>
            <a:ext cx="1133475" cy="869950"/>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 name="T110" fmla="*/ 0 w 761"/>
              <a:gd name="T111" fmla="*/ 0 h 633"/>
              <a:gd name="T112" fmla="*/ 761 w 761"/>
              <a:gd name="T11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25"/>
          <p:cNvSpPr/>
          <p:nvPr/>
        </p:nvSpPr>
        <p:spPr bwMode="auto">
          <a:xfrm>
            <a:off x="7986390" y="3601864"/>
            <a:ext cx="1169987" cy="847725"/>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 name="T94" fmla="*/ 0 w 785"/>
              <a:gd name="T95" fmla="*/ 0 h 617"/>
              <a:gd name="T96" fmla="*/ 785 w 785"/>
              <a:gd name="T9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Freeform 26"/>
          <p:cNvSpPr/>
          <p:nvPr/>
        </p:nvSpPr>
        <p:spPr bwMode="auto">
          <a:xfrm>
            <a:off x="10108877" y="4678189"/>
            <a:ext cx="454025" cy="587375"/>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 name="T118" fmla="*/ 0 w 305"/>
              <a:gd name="T119" fmla="*/ 0 h 425"/>
              <a:gd name="T120" fmla="*/ 305 w 305"/>
              <a:gd name="T1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Freeform 27"/>
          <p:cNvSpPr/>
          <p:nvPr/>
        </p:nvSpPr>
        <p:spPr bwMode="auto">
          <a:xfrm>
            <a:off x="9653265" y="4678189"/>
            <a:ext cx="527050" cy="576263"/>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 name="T70" fmla="*/ 0 w 353"/>
              <a:gd name="T71" fmla="*/ 0 h 417"/>
              <a:gd name="T72" fmla="*/ 353 w 353"/>
              <a:gd name="T73"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Freeform 28"/>
          <p:cNvSpPr/>
          <p:nvPr/>
        </p:nvSpPr>
        <p:spPr bwMode="auto">
          <a:xfrm>
            <a:off x="9607227" y="4351164"/>
            <a:ext cx="728663" cy="439738"/>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 name="T106" fmla="*/ 0 w 489"/>
              <a:gd name="T107" fmla="*/ 0 h 321"/>
              <a:gd name="T108" fmla="*/ 489 w 489"/>
              <a:gd name="T109"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Freeform 29"/>
          <p:cNvSpPr/>
          <p:nvPr/>
        </p:nvSpPr>
        <p:spPr bwMode="auto">
          <a:xfrm>
            <a:off x="10191427" y="4195589"/>
            <a:ext cx="454025" cy="530225"/>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 name="T64" fmla="*/ 0 w 305"/>
              <a:gd name="T65" fmla="*/ 0 h 385"/>
              <a:gd name="T66" fmla="*/ 305 w 305"/>
              <a:gd name="T6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Freeform 30"/>
          <p:cNvSpPr/>
          <p:nvPr/>
        </p:nvSpPr>
        <p:spPr bwMode="auto">
          <a:xfrm>
            <a:off x="9786615" y="4030489"/>
            <a:ext cx="561975" cy="495300"/>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 name="T98" fmla="*/ 0 w 377"/>
              <a:gd name="T99" fmla="*/ 0 h 361"/>
              <a:gd name="T100" fmla="*/ 377 w 377"/>
              <a:gd name="T101"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31"/>
          <p:cNvSpPr/>
          <p:nvPr/>
        </p:nvSpPr>
        <p:spPr bwMode="auto">
          <a:xfrm>
            <a:off x="9775502" y="3579639"/>
            <a:ext cx="371475" cy="630238"/>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 name="T74" fmla="*/ 0 w 249"/>
              <a:gd name="T75" fmla="*/ 0 h 457"/>
              <a:gd name="T76" fmla="*/ 249 w 249"/>
              <a:gd name="T77"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Freeform 32"/>
          <p:cNvSpPr/>
          <p:nvPr/>
        </p:nvSpPr>
        <p:spPr bwMode="auto">
          <a:xfrm>
            <a:off x="9381802" y="3689177"/>
            <a:ext cx="477838" cy="836612"/>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 name="T108" fmla="*/ 0 w 321"/>
              <a:gd name="T109" fmla="*/ 0 h 609"/>
              <a:gd name="T110" fmla="*/ 321 w 321"/>
              <a:gd name="T111"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Freeform 33"/>
          <p:cNvSpPr/>
          <p:nvPr/>
        </p:nvSpPr>
        <p:spPr bwMode="auto">
          <a:xfrm>
            <a:off x="9291315" y="3700289"/>
            <a:ext cx="261937" cy="431800"/>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 name="T56" fmla="*/ 0 w 177"/>
              <a:gd name="T57" fmla="*/ 0 h 313"/>
              <a:gd name="T58" fmla="*/ 177 w 177"/>
              <a:gd name="T59"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Freeform 34"/>
          <p:cNvSpPr/>
          <p:nvPr/>
        </p:nvSpPr>
        <p:spPr bwMode="auto">
          <a:xfrm>
            <a:off x="8354690" y="3271664"/>
            <a:ext cx="1277937" cy="1155700"/>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 name="T114" fmla="*/ 0 w 857"/>
              <a:gd name="T115" fmla="*/ 0 h 841"/>
              <a:gd name="T116" fmla="*/ 857 w 857"/>
              <a:gd name="T117"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Freeform 35"/>
          <p:cNvSpPr/>
          <p:nvPr/>
        </p:nvSpPr>
        <p:spPr bwMode="auto">
          <a:xfrm>
            <a:off x="8759502" y="2204864"/>
            <a:ext cx="2124075" cy="1706563"/>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 name="T110" fmla="*/ 0 w 1425"/>
              <a:gd name="T111" fmla="*/ 0 h 1241"/>
              <a:gd name="T112" fmla="*/ 1425 w 1425"/>
              <a:gd name="T113" fmla="*/ 1241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Freeform 36"/>
          <p:cNvSpPr/>
          <p:nvPr/>
        </p:nvSpPr>
        <p:spPr bwMode="auto">
          <a:xfrm>
            <a:off x="6805290" y="2492202"/>
            <a:ext cx="1897062" cy="1419225"/>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 name="T110" fmla="*/ 0 w 1273"/>
              <a:gd name="T111" fmla="*/ 0 h 1033"/>
              <a:gd name="T112" fmla="*/ 1273 w 1273"/>
              <a:gd name="T113" fmla="*/ 103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Freeform 37"/>
          <p:cNvSpPr/>
          <p:nvPr/>
        </p:nvSpPr>
        <p:spPr bwMode="auto">
          <a:xfrm>
            <a:off x="10753402" y="5097289"/>
            <a:ext cx="190500" cy="355600"/>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 name="T38" fmla="*/ 0 w 129"/>
              <a:gd name="T39" fmla="*/ 0 h 257"/>
              <a:gd name="T40" fmla="*/ 129 w 129"/>
              <a:gd name="T41"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rgbClr val="005E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TextBox 9"/>
          <p:cNvSpPr txBox="1"/>
          <p:nvPr/>
        </p:nvSpPr>
        <p:spPr>
          <a:xfrm>
            <a:off x="838622" y="169476"/>
            <a:ext cx="7389110" cy="609398"/>
          </a:xfrm>
          <a:prstGeom prst="rect">
            <a:avLst/>
          </a:prstGeom>
          <a:noFill/>
        </p:spPr>
        <p:txBody>
          <a:bodyPr wrap="square" rtlCol="0">
            <a:spAutoFit/>
          </a:bodyPr>
          <a:lstStyle/>
          <a:p>
            <a:pPr algn="ctr">
              <a:lnSpc>
                <a:spcPct val="120000"/>
              </a:lnSpc>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（四）</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优化服务环境，保障试点示范取得实效</a:t>
            </a:r>
          </a:p>
        </p:txBody>
      </p:sp>
      <p:sp>
        <p:nvSpPr>
          <p:cNvPr id="50" name="TextBox 28"/>
          <p:cNvSpPr txBox="1">
            <a:spLocks noChangeArrowheads="1"/>
          </p:cNvSpPr>
          <p:nvPr/>
        </p:nvSpPr>
        <p:spPr bwMode="auto">
          <a:xfrm>
            <a:off x="605726" y="1675318"/>
            <a:ext cx="6086845" cy="4662815"/>
          </a:xfrm>
          <a:prstGeom prst="rect">
            <a:avLst/>
          </a:prstGeom>
          <a:noFill/>
          <a:ln w="9525">
            <a:noFill/>
            <a:miter lim="800000"/>
          </a:ln>
        </p:spPr>
        <p:txBody>
          <a:bodyPr wrap="square">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支持符合国家产业政策、核心主业突出、具有较强行业竞争力、具备一定资金集中管理经验的企业集团设立财务公司。研究将新材料、关键零部件纳入首批次应用保险保费补偿机制实施范围。进一步扩大省工业和信息产业投资基金规模。统筹省战略性新兴产业、工业和信息产业转型升级、科技成果转化、商务发展等专项资金，优先支持苏南制造业转型升级。对“中国制造</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2025”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试点示范城市，每个城市切块安排专项资金给予支持。重点保障年度重大项目中的先进制造业和现代服务业等产业项目用</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地。建立</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工业企业资源集约利用信息系统，每年分行业、分地区、分规模对企业亩均产出和效益进行排名，倒逼企业转型升级。</a:t>
            </a:r>
          </a:p>
        </p:txBody>
      </p:sp>
      <p:sp>
        <p:nvSpPr>
          <p:cNvPr id="55" name="矩形 54"/>
          <p:cNvSpPr/>
          <p:nvPr/>
        </p:nvSpPr>
        <p:spPr>
          <a:xfrm>
            <a:off x="612924" y="1123940"/>
            <a:ext cx="2924198" cy="461665"/>
          </a:xfrm>
          <a:prstGeom prst="rect">
            <a:avLst/>
          </a:prstGeom>
          <a:noFill/>
          <a:ln>
            <a:noFill/>
          </a:ln>
        </p:spPr>
        <p:txBody>
          <a:bodyPr wrap="none">
            <a:spAutoFit/>
          </a:bodyPr>
          <a:lstStyle/>
          <a:p>
            <a:r>
              <a:rPr lang="en-US" altLang="zh-CN" sz="2400" b="1"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b="1"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优化</a:t>
            </a:r>
            <a:r>
              <a:rPr lang="zh-CN" altLang="en-US" sz="2400"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要素资源配置</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六边形 6"/>
          <p:cNvSpPr/>
          <p:nvPr/>
        </p:nvSpPr>
        <p:spPr>
          <a:xfrm>
            <a:off x="1627335" y="1412776"/>
            <a:ext cx="2484437" cy="2052637"/>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2" name="六边形 11"/>
          <p:cNvSpPr/>
          <p:nvPr/>
        </p:nvSpPr>
        <p:spPr bwMode="auto">
          <a:xfrm>
            <a:off x="3620195" y="3790344"/>
            <a:ext cx="1898210" cy="1648793"/>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6" name="六边形 25"/>
          <p:cNvSpPr/>
          <p:nvPr/>
        </p:nvSpPr>
        <p:spPr bwMode="auto">
          <a:xfrm>
            <a:off x="818828" y="3953996"/>
            <a:ext cx="2195601" cy="1905168"/>
          </a:xfrm>
          <a:prstGeom prst="hexagon">
            <a:avLst/>
          </a:prstGeom>
          <a:blipFill dpi="0" rotWithShape="1">
            <a:blip r:embed="rId5" cstate="print">
              <a:extLst>
                <a:ext uri="{28A0092B-C50C-407E-A947-70E740481C1C}">
                  <a14:useLocalDpi xmlns:a14="http://schemas.microsoft.com/office/drawing/2010/main" val="0"/>
                </a:ext>
              </a:extLst>
            </a:blip>
            <a:srcRect/>
            <a:stretch>
              <a:fillRect/>
            </a:stretch>
          </a:blipFill>
          <a:ln w="76200">
            <a:solidFill>
              <a:srgbClr val="00A1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9" name="TextBox 9"/>
          <p:cNvSpPr txBox="1"/>
          <p:nvPr/>
        </p:nvSpPr>
        <p:spPr>
          <a:xfrm>
            <a:off x="838622" y="169476"/>
            <a:ext cx="7389110" cy="609398"/>
          </a:xfrm>
          <a:prstGeom prst="rect">
            <a:avLst/>
          </a:prstGeom>
          <a:noFill/>
        </p:spPr>
        <p:txBody>
          <a:bodyPr wrap="square" rtlCol="0">
            <a:spAutoFit/>
          </a:bodyPr>
          <a:lstStyle/>
          <a:p>
            <a:pPr algn="ctr">
              <a:lnSpc>
                <a:spcPct val="120000"/>
              </a:lnSpc>
            </a:pP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（四）</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优化服务环境，保障试点示范取得实效</a:t>
            </a:r>
          </a:p>
        </p:txBody>
      </p:sp>
      <p:sp>
        <p:nvSpPr>
          <p:cNvPr id="30" name="TextBox 28"/>
          <p:cNvSpPr txBox="1">
            <a:spLocks noChangeArrowheads="1"/>
          </p:cNvSpPr>
          <p:nvPr/>
        </p:nvSpPr>
        <p:spPr bwMode="auto">
          <a:xfrm>
            <a:off x="6568173" y="2853814"/>
            <a:ext cx="4320480" cy="2585323"/>
          </a:xfrm>
          <a:prstGeom prst="rect">
            <a:avLst/>
          </a:prstGeom>
          <a:noFill/>
          <a:ln w="9525">
            <a:noFill/>
            <a:miter lim="800000"/>
          </a:ln>
        </p:spPr>
        <p:txBody>
          <a:bodyPr wrap="square">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建立中小企业服务中心网络体系和公共服务平台网络体系。在重点区域、重点行业，着力推进建设一批国家和省级示范平台。建设工业云服务平台，为企业实施研发创新和信息化改造提供信息技术、管控软件和系统解决方案服务。</a:t>
            </a:r>
          </a:p>
        </p:txBody>
      </p:sp>
      <p:sp>
        <p:nvSpPr>
          <p:cNvPr id="31" name="矩形 30"/>
          <p:cNvSpPr/>
          <p:nvPr/>
        </p:nvSpPr>
        <p:spPr>
          <a:xfrm>
            <a:off x="6455246" y="2069710"/>
            <a:ext cx="2924198" cy="461665"/>
          </a:xfrm>
          <a:prstGeom prst="rect">
            <a:avLst/>
          </a:prstGeom>
          <a:noFill/>
          <a:ln>
            <a:noFill/>
          </a:ln>
        </p:spPr>
        <p:txBody>
          <a:bodyPr wrap="none">
            <a:spAutoFit/>
          </a:bodyPr>
          <a:lstStyle/>
          <a:p>
            <a:r>
              <a:rPr lang="en-US" altLang="zh-CN" sz="2400" b="1"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400"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完善公共服务体系</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3580"/>
          <a:stretch>
            <a:fillRect/>
          </a:stretch>
        </p:blipFill>
        <p:spPr bwMode="auto">
          <a:xfrm>
            <a:off x="-3175" y="4362044"/>
            <a:ext cx="12199938" cy="250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17" y="-10667"/>
            <a:ext cx="12190410" cy="4372711"/>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pic>
      <p:sp>
        <p:nvSpPr>
          <p:cNvPr id="5" name="文本框 3"/>
          <p:cNvSpPr txBox="1"/>
          <p:nvPr/>
        </p:nvSpPr>
        <p:spPr>
          <a:xfrm>
            <a:off x="2926854" y="4941168"/>
            <a:ext cx="3168352" cy="1107996"/>
          </a:xfrm>
          <a:prstGeom prst="rect">
            <a:avLst/>
          </a:prstGeom>
          <a:noFill/>
          <a:effectLst/>
        </p:spPr>
        <p:txBody>
          <a:bodyPr wrap="square" rtlCol="0">
            <a:spAutoFit/>
          </a:bodyPr>
          <a:lstStyle/>
          <a:p>
            <a:r>
              <a:rPr lang="zh-CN" altLang="en-US" sz="6600" b="1" kern="2200" spc="600" dirty="0" smtClean="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latin typeface="微软雅黑" panose="020B0503020204020204" pitchFamily="34" charset="-122"/>
                <a:ea typeface="微软雅黑" panose="020B0503020204020204" pitchFamily="34" charset="-122"/>
              </a:rPr>
              <a:t>谢  谢</a:t>
            </a:r>
            <a:endParaRPr lang="zh-CN" altLang="en-US" sz="6600" b="1" kern="2200" spc="600" dirty="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latin typeface="微软雅黑" panose="020B0503020204020204" pitchFamily="34" charset="-122"/>
              <a:ea typeface="微软雅黑" panose="020B0503020204020204" pitchFamily="34" charset="-122"/>
            </a:endParaRPr>
          </a:p>
        </p:txBody>
      </p:sp>
      <p:sp>
        <p:nvSpPr>
          <p:cNvPr id="9" name="流程图: 决策 8"/>
          <p:cNvSpPr/>
          <p:nvPr/>
        </p:nvSpPr>
        <p:spPr>
          <a:xfrm>
            <a:off x="8903518" y="3112113"/>
            <a:ext cx="2549085" cy="2464116"/>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决策 10"/>
          <p:cNvSpPr/>
          <p:nvPr/>
        </p:nvSpPr>
        <p:spPr>
          <a:xfrm>
            <a:off x="7685671" y="4148920"/>
            <a:ext cx="412034" cy="398300"/>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决策 13"/>
          <p:cNvSpPr/>
          <p:nvPr/>
        </p:nvSpPr>
        <p:spPr>
          <a:xfrm>
            <a:off x="8083240" y="3958766"/>
            <a:ext cx="824069" cy="796600"/>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决策 14"/>
          <p:cNvSpPr/>
          <p:nvPr/>
        </p:nvSpPr>
        <p:spPr>
          <a:xfrm>
            <a:off x="10525794" y="2924536"/>
            <a:ext cx="667662" cy="645407"/>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决策 16"/>
          <p:cNvSpPr/>
          <p:nvPr/>
        </p:nvSpPr>
        <p:spPr>
          <a:xfrm>
            <a:off x="11393508" y="2800215"/>
            <a:ext cx="257216" cy="248642"/>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决策 20"/>
          <p:cNvSpPr/>
          <p:nvPr/>
        </p:nvSpPr>
        <p:spPr>
          <a:xfrm>
            <a:off x="10943632" y="3122133"/>
            <a:ext cx="1156968" cy="1118403"/>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决策 22"/>
          <p:cNvSpPr/>
          <p:nvPr/>
        </p:nvSpPr>
        <p:spPr>
          <a:xfrm>
            <a:off x="11193456" y="4536909"/>
            <a:ext cx="667662" cy="645407"/>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19832" b="31179"/>
          <a:stretch>
            <a:fillRect/>
          </a:stretch>
        </p:blipFill>
        <p:spPr>
          <a:xfrm>
            <a:off x="-13542" y="-109769"/>
            <a:ext cx="12217495" cy="4248472"/>
          </a:xfrm>
          <a:prstGeom prst="rect">
            <a:avLst/>
          </a:prstGeom>
        </p:spPr>
      </p:pic>
      <p:sp>
        <p:nvSpPr>
          <p:cNvPr id="13" name="流程图: 决策 12"/>
          <p:cNvSpPr/>
          <p:nvPr/>
        </p:nvSpPr>
        <p:spPr>
          <a:xfrm flipV="1">
            <a:off x="2854847" y="3717032"/>
            <a:ext cx="6624736" cy="843342"/>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3"/>
          <p:cNvSpPr txBox="1"/>
          <p:nvPr/>
        </p:nvSpPr>
        <p:spPr>
          <a:xfrm>
            <a:off x="4078982" y="3789459"/>
            <a:ext cx="4186594" cy="646331"/>
          </a:xfrm>
          <a:prstGeom prst="rect">
            <a:avLst/>
          </a:prstGeom>
          <a:noFill/>
          <a:effectLst/>
        </p:spPr>
        <p:txBody>
          <a:bodyPr wrap="square" rtlCol="0">
            <a:spAutoFit/>
          </a:bodyPr>
          <a:lstStyle/>
          <a:p>
            <a:pPr algn="ctr"/>
            <a:r>
              <a:rPr lang="zh-CN" altLang="en-US" sz="3600" b="1" spc="600" dirty="0" smtClean="0">
                <a:solidFill>
                  <a:schemeClr val="bg1"/>
                </a:solidFill>
                <a:latin typeface="Arial Black" panose="020B0A04020102020204" pitchFamily="34" charset="0"/>
                <a:ea typeface="微软雅黑" panose="020B0503020204020204" pitchFamily="34" charset="-122"/>
              </a:rPr>
              <a:t>序言</a:t>
            </a:r>
            <a:endParaRPr lang="zh-CN" altLang="en-US" sz="3600" b="1" spc="600" dirty="0">
              <a:solidFill>
                <a:schemeClr val="bg1"/>
              </a:solidFill>
              <a:latin typeface="Arial Black" panose="020B0A04020102020204" pitchFamily="34" charset="0"/>
              <a:ea typeface="微软雅黑" panose="020B0503020204020204" pitchFamily="34" charset="-122"/>
            </a:endParaRPr>
          </a:p>
        </p:txBody>
      </p:sp>
      <p:sp>
        <p:nvSpPr>
          <p:cNvPr id="10" name="TextBox 18"/>
          <p:cNvSpPr>
            <a:spLocks noChangeArrowheads="1"/>
          </p:cNvSpPr>
          <p:nvPr/>
        </p:nvSpPr>
        <p:spPr bwMode="auto">
          <a:xfrm>
            <a:off x="885714" y="4725144"/>
            <a:ext cx="10418984"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en-US" altLang="zh-CN" dirty="0" smtClean="0">
                <a:latin typeface="微软雅黑" panose="020B0503020204020204" pitchFamily="34" charset="-122"/>
                <a:ea typeface="微软雅黑" panose="020B0503020204020204" pitchFamily="34" charset="-122"/>
              </a:rPr>
              <a:t>2017</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月，省</a:t>
            </a:r>
            <a:r>
              <a:rPr lang="zh-CN" altLang="en-US" dirty="0" smtClean="0">
                <a:latin typeface="微软雅黑" panose="020B0503020204020204" pitchFamily="34" charset="-122"/>
                <a:ea typeface="微软雅黑" panose="020B0503020204020204" pitchFamily="34" charset="-122"/>
              </a:rPr>
              <a:t>人民政府办公厅印发</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关于推进中国制造</a:t>
            </a:r>
            <a:r>
              <a:rPr lang="en-US" altLang="zh-CN" dirty="0">
                <a:latin typeface="微软雅黑" panose="020B0503020204020204" pitchFamily="34" charset="-122"/>
                <a:ea typeface="微软雅黑" panose="020B0503020204020204" pitchFamily="34" charset="-122"/>
              </a:rPr>
              <a:t>2025</a:t>
            </a:r>
            <a:r>
              <a:rPr lang="zh-CN" altLang="en-US" dirty="0">
                <a:latin typeface="微软雅黑" panose="020B0503020204020204" pitchFamily="34" charset="-122"/>
                <a:ea typeface="微软雅黑" panose="020B0503020204020204" pitchFamily="34" charset="-122"/>
              </a:rPr>
              <a:t>苏南城市群试点示范建设的实施意见</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围绕</a:t>
            </a: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个总体要求，</a:t>
            </a:r>
            <a:r>
              <a:rPr lang="en-US" altLang="zh-CN" b="1" dirty="0">
                <a:latin typeface="微软雅黑" panose="020B0503020204020204" pitchFamily="34" charset="-122"/>
                <a:ea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rPr>
              <a:t>个升级目标，</a:t>
            </a: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大建设任务</a:t>
            </a:r>
            <a:r>
              <a:rPr lang="zh-CN" altLang="en-US" dirty="0" smtClean="0">
                <a:latin typeface="微软雅黑" panose="020B0503020204020204" pitchFamily="34" charset="-122"/>
                <a:ea typeface="微软雅黑" panose="020B0503020204020204" pitchFamily="34" charset="-122"/>
              </a:rPr>
              <a:t>，旨在</a:t>
            </a:r>
            <a:r>
              <a:rPr lang="zh-CN" altLang="zh-CN" dirty="0" smtClean="0">
                <a:latin typeface="微软雅黑" panose="020B0503020204020204" pitchFamily="34" charset="-122"/>
                <a:ea typeface="微软雅黑" panose="020B0503020204020204" pitchFamily="34" charset="-122"/>
              </a:rPr>
              <a:t>加快</a:t>
            </a:r>
            <a:r>
              <a:rPr lang="zh-CN" altLang="zh-CN" dirty="0">
                <a:latin typeface="微软雅黑" panose="020B0503020204020204" pitchFamily="34" charset="-122"/>
                <a:ea typeface="微软雅黑" panose="020B0503020204020204" pitchFamily="34" charset="-122"/>
              </a:rPr>
              <a:t>中国制造</a:t>
            </a:r>
            <a:r>
              <a:rPr lang="en-US" altLang="zh-CN" dirty="0">
                <a:latin typeface="微软雅黑" panose="020B0503020204020204" pitchFamily="34" charset="-122"/>
                <a:ea typeface="微软雅黑" panose="020B0503020204020204" pitchFamily="34" charset="-122"/>
              </a:rPr>
              <a:t>2025</a:t>
            </a:r>
            <a:r>
              <a:rPr lang="zh-CN" altLang="zh-CN" dirty="0">
                <a:latin typeface="微软雅黑" panose="020B0503020204020204" pitchFamily="34" charset="-122"/>
                <a:ea typeface="微软雅黑" panose="020B0503020204020204" pitchFamily="34" charset="-122"/>
              </a:rPr>
              <a:t>苏南城市群试点示范建设，大力推动苏南</a:t>
            </a:r>
            <a:r>
              <a:rPr lang="en-US" altLang="zh-CN" dirty="0">
                <a:latin typeface="微软雅黑" panose="020B0503020204020204" pitchFamily="34" charset="-122"/>
                <a:ea typeface="微软雅黑" panose="020B0503020204020204" pitchFamily="34" charset="-122"/>
              </a:rPr>
              <a:t>5</a:t>
            </a:r>
            <a:r>
              <a:rPr lang="zh-CN" altLang="zh-CN" dirty="0">
                <a:latin typeface="微软雅黑" panose="020B0503020204020204" pitchFamily="34" charset="-122"/>
                <a:ea typeface="微软雅黑" panose="020B0503020204020204" pitchFamily="34" charset="-122"/>
              </a:rPr>
              <a:t>市科技协同创新、产业协作配套、资源共建共享，促进制造业错位竞争、有机互补、特色发展、向中高端</a:t>
            </a:r>
            <a:r>
              <a:rPr lang="zh-CN" altLang="zh-CN" dirty="0" smtClean="0">
                <a:latin typeface="微软雅黑" panose="020B0503020204020204" pitchFamily="34" charset="-122"/>
                <a:ea typeface="微软雅黑" panose="020B0503020204020204" pitchFamily="34" charset="-122"/>
              </a:rPr>
              <a:t>迈进。</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725015" y="-11878"/>
            <a:ext cx="5230367" cy="443177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725015" y="3649216"/>
            <a:ext cx="5230367" cy="1565126"/>
            <a:chOff x="725015" y="3649216"/>
            <a:chExt cx="5230367" cy="1565126"/>
          </a:xfrm>
        </p:grpSpPr>
        <p:sp>
          <p:nvSpPr>
            <p:cNvPr id="4" name="流程图: 决策 3"/>
            <p:cNvSpPr/>
            <p:nvPr/>
          </p:nvSpPr>
          <p:spPr>
            <a:xfrm flipV="1">
              <a:off x="725015" y="3649216"/>
              <a:ext cx="5230367" cy="1565126"/>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3"/>
            <p:cNvSpPr txBox="1"/>
            <p:nvPr/>
          </p:nvSpPr>
          <p:spPr>
            <a:xfrm>
              <a:off x="2691779" y="3717032"/>
              <a:ext cx="1296145" cy="769441"/>
            </a:xfrm>
            <a:prstGeom prst="rect">
              <a:avLst/>
            </a:prstGeom>
            <a:noFill/>
            <a:effectLst/>
          </p:spPr>
          <p:txBody>
            <a:bodyPr wrap="square" rtlCol="0">
              <a:spAutoFit/>
            </a:bodyP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一</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2" name="等腰三角形 21"/>
            <p:cNvSpPr/>
            <p:nvPr/>
          </p:nvSpPr>
          <p:spPr>
            <a:xfrm flipV="1">
              <a:off x="3161496" y="4793905"/>
              <a:ext cx="306359" cy="1324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3"/>
            <p:cNvSpPr txBox="1"/>
            <p:nvPr/>
          </p:nvSpPr>
          <p:spPr>
            <a:xfrm>
              <a:off x="2278782" y="4387416"/>
              <a:ext cx="2021717" cy="307777"/>
            </a:xfrm>
            <a:prstGeom prst="rect">
              <a:avLst/>
            </a:prstGeom>
            <a:noFill/>
            <a:effectLst/>
          </p:spPr>
          <p:txBody>
            <a:bodyPr wrap="square"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——PART ONE——</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35" name="文本框 3"/>
          <p:cNvSpPr txBox="1"/>
          <p:nvPr/>
        </p:nvSpPr>
        <p:spPr>
          <a:xfrm>
            <a:off x="6887294" y="1537074"/>
            <a:ext cx="4186594" cy="2959849"/>
          </a:xfrm>
          <a:prstGeom prst="rect">
            <a:avLst/>
          </a:prstGeom>
          <a:noFill/>
          <a:effectLst/>
        </p:spPr>
        <p:txBody>
          <a:bodyPr wrap="square" rtlCol="0">
            <a:spAutoFit/>
          </a:bodyPr>
          <a:lstStyle/>
          <a:p>
            <a:pPr algn="ctr">
              <a:lnSpc>
                <a:spcPct val="150000"/>
              </a:lnSpc>
            </a:pPr>
            <a:r>
              <a:rPr lang="zh-CN" altLang="en-US" sz="6600" b="1" dirty="0">
                <a:solidFill>
                  <a:srgbClr val="0070C0"/>
                </a:solidFill>
                <a:latin typeface="微软雅黑" panose="020B0503020204020204" pitchFamily="34" charset="-122"/>
                <a:ea typeface="微软雅黑" panose="020B0503020204020204" pitchFamily="34" charset="-122"/>
              </a:rPr>
              <a:t>把握</a:t>
            </a:r>
            <a:r>
              <a:rPr lang="en-US" altLang="zh-CN" sz="6600" b="1" dirty="0">
                <a:solidFill>
                  <a:srgbClr val="0070C0"/>
                </a:solidFill>
                <a:latin typeface="微软雅黑" panose="020B0503020204020204" pitchFamily="34" charset="-122"/>
                <a:ea typeface="微软雅黑" panose="020B0503020204020204" pitchFamily="34" charset="-122"/>
              </a:rPr>
              <a:t>1</a:t>
            </a:r>
            <a:r>
              <a:rPr lang="zh-CN" altLang="en-US" sz="6600" b="1" dirty="0" smtClean="0">
                <a:solidFill>
                  <a:srgbClr val="0070C0"/>
                </a:solidFill>
                <a:latin typeface="微软雅黑" panose="020B0503020204020204" pitchFamily="34" charset="-122"/>
                <a:ea typeface="微软雅黑" panose="020B0503020204020204" pitchFamily="34" charset="-122"/>
              </a:rPr>
              <a:t>个</a:t>
            </a:r>
            <a:endParaRPr lang="en-US" altLang="zh-CN" sz="6600" b="1" dirty="0" smtClean="0">
              <a:solidFill>
                <a:srgbClr val="0070C0"/>
              </a:solidFill>
              <a:latin typeface="微软雅黑" panose="020B0503020204020204" pitchFamily="34" charset="-122"/>
              <a:ea typeface="微软雅黑" panose="020B0503020204020204" pitchFamily="34" charset="-122"/>
            </a:endParaRPr>
          </a:p>
          <a:p>
            <a:pPr algn="ctr">
              <a:lnSpc>
                <a:spcPct val="150000"/>
              </a:lnSpc>
            </a:pPr>
            <a:r>
              <a:rPr lang="zh-CN" altLang="en-US" sz="6600" b="1" dirty="0" smtClean="0">
                <a:solidFill>
                  <a:srgbClr val="0070C0"/>
                </a:solidFill>
                <a:latin typeface="微软雅黑" panose="020B0503020204020204" pitchFamily="34" charset="-122"/>
                <a:ea typeface="微软雅黑" panose="020B0503020204020204" pitchFamily="34" charset="-122"/>
              </a:rPr>
              <a:t>总体</a:t>
            </a:r>
            <a:r>
              <a:rPr lang="zh-CN" altLang="en-US" sz="6600" b="1" dirty="0">
                <a:solidFill>
                  <a:srgbClr val="0070C0"/>
                </a:solidFill>
                <a:latin typeface="微软雅黑" panose="020B0503020204020204" pitchFamily="34" charset="-122"/>
                <a:ea typeface="微软雅黑" panose="020B0503020204020204" pitchFamily="34" charset="-122"/>
              </a:rPr>
              <a:t>要求</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204864"/>
            <a:ext cx="10919742" cy="201622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1123206" y="116632"/>
            <a:ext cx="2667744" cy="584775"/>
          </a:xfrm>
          <a:prstGeom prst="rect">
            <a:avLst/>
          </a:prstGeom>
          <a:noFill/>
        </p:spPr>
        <p:txBody>
          <a:bodyPr wrap="square" rtlCol="0">
            <a:spAutoFit/>
          </a:bodyPr>
          <a:lstStyle/>
          <a:p>
            <a:r>
              <a:rPr lang="en-US" altLang="zh-CN" sz="3200" b="1" dirty="0" smtClean="0">
                <a:solidFill>
                  <a:schemeClr val="accent5">
                    <a:lumMod val="50000"/>
                  </a:schemeClr>
                </a:solidFill>
                <a:latin typeface="微软雅黑" panose="020B0503020204020204" pitchFamily="34" charset="-122"/>
                <a:ea typeface="微软雅黑" panose="020B0503020204020204" pitchFamily="34" charset="-122"/>
              </a:rPr>
              <a:t>1</a:t>
            </a:r>
            <a:r>
              <a:rPr lang="zh-CN" altLang="en-US" sz="3200" b="1" dirty="0" smtClean="0">
                <a:solidFill>
                  <a:schemeClr val="accent5">
                    <a:lumMod val="50000"/>
                  </a:schemeClr>
                </a:solidFill>
                <a:latin typeface="微软雅黑" panose="020B0503020204020204" pitchFamily="34" charset="-122"/>
                <a:ea typeface="微软雅黑" panose="020B0503020204020204" pitchFamily="34" charset="-122"/>
              </a:rPr>
              <a:t>个总体</a:t>
            </a:r>
            <a:r>
              <a:rPr lang="zh-CN" altLang="en-US" sz="3200" b="1" dirty="0">
                <a:solidFill>
                  <a:schemeClr val="accent5">
                    <a:lumMod val="50000"/>
                  </a:schemeClr>
                </a:solidFill>
                <a:latin typeface="微软雅黑" panose="020B0503020204020204" pitchFamily="34" charset="-122"/>
                <a:ea typeface="微软雅黑" panose="020B0503020204020204" pitchFamily="34" charset="-122"/>
              </a:rPr>
              <a:t>要求</a:t>
            </a:r>
          </a:p>
        </p:txBody>
      </p:sp>
      <p:grpSp>
        <p:nvGrpSpPr>
          <p:cNvPr id="13" name="组合 12"/>
          <p:cNvGrpSpPr/>
          <p:nvPr/>
        </p:nvGrpSpPr>
        <p:grpSpPr>
          <a:xfrm>
            <a:off x="7091683" y="-315416"/>
            <a:ext cx="3623667" cy="4656205"/>
            <a:chOff x="4672117" y="1937085"/>
            <a:chExt cx="3923071" cy="4685862"/>
          </a:xfrm>
          <a:effectLst>
            <a:reflection blurRad="6350" stA="52000" endA="300" endPos="35000" dir="5400000" sy="-100000" algn="bl" rotWithShape="0"/>
          </a:effectLst>
        </p:grpSpPr>
        <p:pic>
          <p:nvPicPr>
            <p:cNvPr id="14" name="Picture 2" descr="Monitor.png"/>
            <p:cNvPicPr>
              <a:picLocks noChangeAspect="1"/>
            </p:cNvPicPr>
            <p:nvPr/>
          </p:nvPicPr>
          <p:blipFill>
            <a:blip r:embed="rId3"/>
            <a:stretch>
              <a:fillRect/>
            </a:stretch>
          </p:blipFill>
          <p:spPr>
            <a:xfrm>
              <a:off x="4672117" y="3353279"/>
              <a:ext cx="3923071" cy="3269668"/>
            </a:xfrm>
            <a:prstGeom prst="rect">
              <a:avLst/>
            </a:prstGeom>
          </p:spPr>
        </p:pic>
        <p:pic>
          <p:nvPicPr>
            <p:cNvPr id="16" name="Picture 4" descr="Monitor-Light.png"/>
            <p:cNvPicPr>
              <a:picLocks noChangeAspect="1"/>
            </p:cNvPicPr>
            <p:nvPr/>
          </p:nvPicPr>
          <p:blipFill>
            <a:blip r:embed="rId4" cstate="print"/>
            <a:stretch>
              <a:fillRect/>
            </a:stretch>
          </p:blipFill>
          <p:spPr>
            <a:xfrm>
              <a:off x="6361778" y="1937085"/>
              <a:ext cx="1499462" cy="1834577"/>
            </a:xfrm>
            <a:prstGeom prst="rect">
              <a:avLst/>
            </a:prstGeom>
          </p:spPr>
        </p:pic>
      </p:grpSp>
      <p:sp>
        <p:nvSpPr>
          <p:cNvPr id="10" name="矩形 9"/>
          <p:cNvSpPr/>
          <p:nvPr/>
        </p:nvSpPr>
        <p:spPr>
          <a:xfrm>
            <a:off x="1414686" y="4763988"/>
            <a:ext cx="9361040" cy="1754326"/>
          </a:xfrm>
          <a:prstGeom prst="rect">
            <a:avLst/>
          </a:prstGeom>
        </p:spPr>
        <p:txBody>
          <a:bodyPr wrap="square">
            <a:spAutoFit/>
          </a:bodyPr>
          <a:lstStyle/>
          <a:p>
            <a:pPr>
              <a:lnSpc>
                <a:spcPct val="150000"/>
              </a:lnSpc>
            </a:pPr>
            <a:r>
              <a:rPr lang="zh-CN" altLang="zh-CN" dirty="0">
                <a:latin typeface="微软雅黑" panose="020B0503020204020204" pitchFamily="34" charset="-122"/>
                <a:ea typeface="微软雅黑" panose="020B0503020204020204" pitchFamily="34" charset="-122"/>
              </a:rPr>
              <a:t>重点实施关键核心技术攻关、智能制造模式创新、工业基础能力建设、传统产业升级、质量品牌提升等专项行动，构建协同创新体系、新型制造体系、人才支撑体系、政策保障体系，努力把苏南</a:t>
            </a:r>
            <a:r>
              <a:rPr lang="en-US" altLang="zh-CN" dirty="0">
                <a:latin typeface="微软雅黑" panose="020B0503020204020204" pitchFamily="34" charset="-122"/>
                <a:ea typeface="微软雅黑" panose="020B0503020204020204" pitchFamily="34" charset="-122"/>
              </a:rPr>
              <a:t>5</a:t>
            </a:r>
            <a:r>
              <a:rPr lang="zh-CN" altLang="zh-CN" dirty="0">
                <a:latin typeface="微软雅黑" panose="020B0503020204020204" pitchFamily="34" charset="-122"/>
                <a:ea typeface="微软雅黑" panose="020B0503020204020204" pitchFamily="34" charset="-122"/>
              </a:rPr>
              <a:t>市建设成为</a:t>
            </a:r>
            <a:r>
              <a:rPr lang="zh-CN" altLang="zh-CN" b="1" dirty="0">
                <a:latin typeface="微软雅黑" panose="020B0503020204020204" pitchFamily="34" charset="-122"/>
                <a:ea typeface="微软雅黑" panose="020B0503020204020204" pitchFamily="34" charset="-122"/>
              </a:rPr>
              <a:t>全国协同创新标杆区、转型升级示范区、智能制造先行区、特色发展引领</a:t>
            </a:r>
            <a:r>
              <a:rPr lang="zh-CN" altLang="zh-CN" b="1" dirty="0" smtClean="0">
                <a:latin typeface="微软雅黑" panose="020B0503020204020204" pitchFamily="34" charset="-122"/>
                <a:ea typeface="微软雅黑" panose="020B0503020204020204" pitchFamily="34" charset="-122"/>
              </a:rPr>
              <a:t>区</a:t>
            </a:r>
            <a:r>
              <a:rPr lang="zh-CN" altLang="en-US" dirty="0" smtClean="0">
                <a:latin typeface="微软雅黑" panose="020B0503020204020204" pitchFamily="34" charset="-122"/>
                <a:ea typeface="微软雅黑" panose="020B0503020204020204" pitchFamily="34"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2" name="图片 1"/>
          <p:cNvPicPr>
            <a:picLocks noChangeAspect="1"/>
          </p:cNvPicPr>
          <p:nvPr/>
        </p:nvPicPr>
        <p:blipFill rotWithShape="1">
          <a:blip r:embed="rId5">
            <a:extLst>
              <a:ext uri="{28A0092B-C50C-407E-A947-70E740481C1C}">
                <a14:useLocalDpi xmlns:a14="http://schemas.microsoft.com/office/drawing/2010/main" val="0"/>
              </a:ext>
            </a:extLst>
          </a:blip>
          <a:srcRect l="8575" r="9877" b="20736"/>
          <a:stretch>
            <a:fillRect/>
          </a:stretch>
        </p:blipFill>
        <p:spPr>
          <a:xfrm>
            <a:off x="7247333" y="1308112"/>
            <a:ext cx="3312369" cy="2048880"/>
          </a:xfrm>
          <a:prstGeom prst="rect">
            <a:avLst/>
          </a:prstGeom>
        </p:spPr>
      </p:pic>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l="5704" t="9458" r="6090" b="14528"/>
          <a:stretch>
            <a:fillRect/>
          </a:stretch>
        </p:blipFill>
        <p:spPr>
          <a:xfrm>
            <a:off x="2584325" y="2603499"/>
            <a:ext cx="1865312" cy="1239503"/>
          </a:xfrm>
          <a:prstGeom prst="rect">
            <a:avLst/>
          </a:prstGeom>
          <a:ln w="19050">
            <a:solidFill>
              <a:schemeClr val="bg1"/>
            </a:solidFill>
          </a:ln>
        </p:spPr>
      </p:pic>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r="12563" b="14540"/>
          <a:stretch>
            <a:fillRect/>
          </a:stretch>
        </p:blipFill>
        <p:spPr>
          <a:xfrm>
            <a:off x="403417" y="2603499"/>
            <a:ext cx="1903996" cy="1239837"/>
          </a:xfrm>
          <a:prstGeom prst="rect">
            <a:avLst/>
          </a:prstGeom>
          <a:ln w="19050">
            <a:solidFill>
              <a:schemeClr val="bg1"/>
            </a:solidFill>
          </a:ln>
        </p:spPr>
      </p:pic>
      <p:pic>
        <p:nvPicPr>
          <p:cNvPr id="9" name="图片 8"/>
          <p:cNvPicPr>
            <a:picLocks noChangeAspect="1"/>
          </p:cNvPicPr>
          <p:nvPr/>
        </p:nvPicPr>
        <p:blipFill rotWithShape="1">
          <a:blip r:embed="rId8" cstate="print">
            <a:extLst>
              <a:ext uri="{28A0092B-C50C-407E-A947-70E740481C1C}">
                <a14:useLocalDpi xmlns:a14="http://schemas.microsoft.com/office/drawing/2010/main" val="0"/>
              </a:ext>
            </a:extLst>
          </a:blip>
          <a:srcRect r="13098" b="13854"/>
          <a:stretch>
            <a:fillRect/>
          </a:stretch>
        </p:blipFill>
        <p:spPr>
          <a:xfrm>
            <a:off x="4726549" y="2594554"/>
            <a:ext cx="1872713" cy="1236843"/>
          </a:xfrm>
          <a:prstGeom prst="rect">
            <a:avLst/>
          </a:prstGeom>
          <a:ln w="19050">
            <a:solidFill>
              <a:schemeClr val="bg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559" t="-2216" r="15275" b="3775"/>
          <a:stretch>
            <a:fillRect/>
          </a:stretch>
        </p:blipFill>
        <p:spPr>
          <a:xfrm>
            <a:off x="694606" y="-99391"/>
            <a:ext cx="5256584" cy="4536504"/>
          </a:xfrm>
          <a:prstGeom prst="rect">
            <a:avLst/>
          </a:prstGeom>
        </p:spPr>
      </p:pic>
      <p:grpSp>
        <p:nvGrpSpPr>
          <p:cNvPr id="33" name="组合 32"/>
          <p:cNvGrpSpPr/>
          <p:nvPr/>
        </p:nvGrpSpPr>
        <p:grpSpPr>
          <a:xfrm>
            <a:off x="725015" y="3649216"/>
            <a:ext cx="5230367" cy="1565126"/>
            <a:chOff x="725015" y="3649216"/>
            <a:chExt cx="5230367" cy="1565126"/>
          </a:xfrm>
        </p:grpSpPr>
        <p:sp>
          <p:nvSpPr>
            <p:cNvPr id="4" name="流程图: 决策 3"/>
            <p:cNvSpPr/>
            <p:nvPr/>
          </p:nvSpPr>
          <p:spPr>
            <a:xfrm flipV="1">
              <a:off x="725015" y="3649216"/>
              <a:ext cx="5230367" cy="1565126"/>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3"/>
            <p:cNvSpPr txBox="1"/>
            <p:nvPr/>
          </p:nvSpPr>
          <p:spPr>
            <a:xfrm>
              <a:off x="2691779" y="3717032"/>
              <a:ext cx="1296145" cy="769441"/>
            </a:xfrm>
            <a:prstGeom prst="rect">
              <a:avLst/>
            </a:prstGeom>
            <a:noFill/>
            <a:effectLst/>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二</a:t>
              </a:r>
            </a:p>
          </p:txBody>
        </p:sp>
        <p:sp>
          <p:nvSpPr>
            <p:cNvPr id="22" name="等腰三角形 21"/>
            <p:cNvSpPr/>
            <p:nvPr/>
          </p:nvSpPr>
          <p:spPr>
            <a:xfrm flipV="1">
              <a:off x="3161496" y="4793905"/>
              <a:ext cx="306359" cy="1324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3"/>
            <p:cNvSpPr txBox="1"/>
            <p:nvPr/>
          </p:nvSpPr>
          <p:spPr>
            <a:xfrm>
              <a:off x="2278782" y="4387416"/>
              <a:ext cx="2021717" cy="307777"/>
            </a:xfrm>
            <a:prstGeom prst="rect">
              <a:avLst/>
            </a:prstGeom>
            <a:noFill/>
            <a:effectLst/>
          </p:spPr>
          <p:txBody>
            <a:bodyPr wrap="square"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——PART TWO——</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35" name="文本框 3"/>
          <p:cNvSpPr txBox="1"/>
          <p:nvPr/>
        </p:nvSpPr>
        <p:spPr>
          <a:xfrm>
            <a:off x="6887294" y="1537074"/>
            <a:ext cx="4186594" cy="3139321"/>
          </a:xfrm>
          <a:prstGeom prst="rect">
            <a:avLst/>
          </a:prstGeom>
          <a:noFill/>
          <a:effectLst/>
        </p:spPr>
        <p:txBody>
          <a:bodyPr wrap="square" rtlCol="0">
            <a:spAutoFit/>
          </a:bodyPr>
          <a:lstStyle/>
          <a:p>
            <a:pPr algn="ctr">
              <a:lnSpc>
                <a:spcPct val="150000"/>
              </a:lnSpc>
            </a:pPr>
            <a:r>
              <a:rPr lang="zh-CN" altLang="en-US" sz="6600" b="1" dirty="0">
                <a:solidFill>
                  <a:srgbClr val="0070C0"/>
                </a:solidFill>
                <a:latin typeface="微软雅黑" panose="020B0503020204020204" pitchFamily="34" charset="-122"/>
                <a:ea typeface="微软雅黑" panose="020B0503020204020204" pitchFamily="34" charset="-122"/>
              </a:rPr>
              <a:t>明确</a:t>
            </a:r>
            <a:r>
              <a:rPr lang="en-US" altLang="zh-CN" sz="6600" b="1" dirty="0" smtClean="0">
                <a:solidFill>
                  <a:srgbClr val="0070C0"/>
                </a:solidFill>
                <a:latin typeface="微软雅黑" panose="020B0503020204020204" pitchFamily="34" charset="-122"/>
                <a:ea typeface="微软雅黑" panose="020B0503020204020204" pitchFamily="34" charset="-122"/>
              </a:rPr>
              <a:t>5</a:t>
            </a:r>
            <a:r>
              <a:rPr lang="zh-CN" altLang="en-US" sz="6600" b="1" dirty="0" smtClean="0">
                <a:solidFill>
                  <a:srgbClr val="0070C0"/>
                </a:solidFill>
                <a:latin typeface="微软雅黑" panose="020B0503020204020204" pitchFamily="34" charset="-122"/>
                <a:ea typeface="微软雅黑" panose="020B0503020204020204" pitchFamily="34" charset="-122"/>
              </a:rPr>
              <a:t>项</a:t>
            </a:r>
            <a:endParaRPr lang="en-US" altLang="zh-CN" sz="6600" b="1" dirty="0" smtClean="0">
              <a:solidFill>
                <a:srgbClr val="0070C0"/>
              </a:solidFill>
              <a:latin typeface="微软雅黑" panose="020B0503020204020204" pitchFamily="34" charset="-122"/>
              <a:ea typeface="微软雅黑" panose="020B0503020204020204" pitchFamily="34" charset="-122"/>
            </a:endParaRPr>
          </a:p>
          <a:p>
            <a:pPr algn="ctr">
              <a:lnSpc>
                <a:spcPct val="150000"/>
              </a:lnSpc>
            </a:pPr>
            <a:r>
              <a:rPr lang="zh-CN" altLang="en-US" sz="6600" b="1" dirty="0" smtClean="0">
                <a:solidFill>
                  <a:srgbClr val="0070C0"/>
                </a:solidFill>
                <a:latin typeface="微软雅黑" panose="020B0503020204020204" pitchFamily="34" charset="-122"/>
                <a:ea typeface="微软雅黑" panose="020B0503020204020204" pitchFamily="34" charset="-122"/>
              </a:rPr>
              <a:t>主要目标</a:t>
            </a:r>
            <a:endParaRPr lang="zh-CN" altLang="en-US" sz="66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646" y="188640"/>
            <a:ext cx="2664296" cy="523220"/>
          </a:xfrm>
          <a:prstGeom prst="rect">
            <a:avLst/>
          </a:prstGeom>
          <a:noFill/>
        </p:spPr>
        <p:txBody>
          <a:bodyPr wrap="square" rtlCol="0">
            <a:spAutoFit/>
          </a:bodyPr>
          <a:lstStyle/>
          <a:p>
            <a:r>
              <a:rPr lang="en-US" altLang="zh-CN" sz="2800" b="1" dirty="0" smtClean="0">
                <a:solidFill>
                  <a:schemeClr val="accent5">
                    <a:lumMod val="50000"/>
                  </a:schemeClr>
                </a:solidFill>
                <a:latin typeface="微软雅黑" panose="020B0503020204020204" pitchFamily="34" charset="-122"/>
                <a:ea typeface="微软雅黑" panose="020B0503020204020204" pitchFamily="34" charset="-122"/>
              </a:rPr>
              <a:t>5</a:t>
            </a:r>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项主要</a:t>
            </a:r>
            <a:r>
              <a:rPr lang="zh-CN" altLang="en-US" sz="2800" b="1" dirty="0">
                <a:solidFill>
                  <a:schemeClr val="accent5">
                    <a:lumMod val="50000"/>
                  </a:schemeClr>
                </a:solidFill>
                <a:latin typeface="微软雅黑" panose="020B0503020204020204" pitchFamily="34" charset="-122"/>
                <a:ea typeface="微软雅黑" panose="020B0503020204020204" pitchFamily="34" charset="-122"/>
              </a:rPr>
              <a:t>目标</a:t>
            </a:r>
          </a:p>
        </p:txBody>
      </p:sp>
      <p:grpSp>
        <p:nvGrpSpPr>
          <p:cNvPr id="47" name="组合 46"/>
          <p:cNvGrpSpPr/>
          <p:nvPr/>
        </p:nvGrpSpPr>
        <p:grpSpPr>
          <a:xfrm>
            <a:off x="803996" y="1237285"/>
            <a:ext cx="3107927" cy="504056"/>
            <a:chOff x="4511030" y="1628800"/>
            <a:chExt cx="3107927" cy="504056"/>
          </a:xfrm>
        </p:grpSpPr>
        <p:cxnSp>
          <p:nvCxnSpPr>
            <p:cNvPr id="48" name="直接连接符 47"/>
            <p:cNvCxnSpPr/>
            <p:nvPr/>
          </p:nvCxnSpPr>
          <p:spPr>
            <a:xfrm>
              <a:off x="7160988" y="1880828"/>
              <a:ext cx="36004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五边形 48"/>
            <p:cNvSpPr/>
            <p:nvPr/>
          </p:nvSpPr>
          <p:spPr>
            <a:xfrm>
              <a:off x="4511030" y="1628800"/>
              <a:ext cx="2664296" cy="504056"/>
            </a:xfrm>
            <a:prstGeom prst="homePlat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创新发展能力增强</a:t>
              </a:r>
            </a:p>
          </p:txBody>
        </p:sp>
        <p:sp>
          <p:nvSpPr>
            <p:cNvPr id="50" name="燕尾形 49"/>
            <p:cNvSpPr/>
            <p:nvPr/>
          </p:nvSpPr>
          <p:spPr>
            <a:xfrm>
              <a:off x="7423099" y="1796075"/>
              <a:ext cx="195858" cy="169506"/>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51" name="TextBox 6"/>
          <p:cNvSpPr txBox="1"/>
          <p:nvPr/>
        </p:nvSpPr>
        <p:spPr>
          <a:xfrm>
            <a:off x="4044355" y="980728"/>
            <a:ext cx="7342061" cy="923330"/>
          </a:xfrm>
          <a:prstGeom prst="rect">
            <a:avLst/>
          </a:prstGeom>
          <a:noFill/>
        </p:spPr>
        <p:txBody>
          <a:bodyPr wrap="square" rtlCol="0">
            <a:spAutoFit/>
          </a:bodyPr>
          <a:lstStyle/>
          <a:p>
            <a:pPr>
              <a:lnSpc>
                <a:spcPct val="150000"/>
              </a:lnSpc>
            </a:pPr>
            <a:r>
              <a:rPr lang="zh-CN" altLang="zh-CN" dirty="0" smtClean="0">
                <a:latin typeface="微软雅黑" panose="020B0503020204020204" pitchFamily="34" charset="-122"/>
                <a:ea typeface="微软雅黑" panose="020B0503020204020204" pitchFamily="34" charset="-122"/>
              </a:rPr>
              <a:t>规</a:t>
            </a:r>
            <a:r>
              <a:rPr lang="zh-CN" altLang="zh-CN" dirty="0">
                <a:latin typeface="微软雅黑" panose="020B0503020204020204" pitchFamily="34" charset="-122"/>
                <a:ea typeface="微软雅黑" panose="020B0503020204020204" pitchFamily="34" charset="-122"/>
              </a:rPr>
              <a:t>上工业企业研发经费内部支出占主营业务</a:t>
            </a:r>
            <a:r>
              <a:rPr lang="zh-CN" altLang="zh-CN" dirty="0" smtClean="0">
                <a:latin typeface="微软雅黑" panose="020B0503020204020204" pitchFamily="34" charset="-122"/>
                <a:ea typeface="微软雅黑" panose="020B0503020204020204" pitchFamily="34" charset="-122"/>
              </a:rPr>
              <a:t>收入达</a:t>
            </a:r>
            <a:r>
              <a:rPr lang="en-US" altLang="zh-CN" b="1" dirty="0" smtClean="0">
                <a:latin typeface="微软雅黑" panose="020B0503020204020204" pitchFamily="34" charset="-122"/>
                <a:ea typeface="微软雅黑" panose="020B0503020204020204" pitchFamily="34" charset="-122"/>
              </a:rPr>
              <a:t>1.5</a:t>
            </a:r>
            <a:r>
              <a:rPr lang="en-US" altLang="zh-CN" b="1" dirty="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，每万</a:t>
            </a:r>
            <a:r>
              <a:rPr lang="zh-CN" altLang="zh-CN" dirty="0">
                <a:latin typeface="微软雅黑" panose="020B0503020204020204" pitchFamily="34" charset="-122"/>
                <a:ea typeface="微软雅黑" panose="020B0503020204020204" pitchFamily="34" charset="-122"/>
              </a:rPr>
              <a:t>名职工中科技人员数提高至</a:t>
            </a:r>
            <a:r>
              <a:rPr lang="en-US" altLang="zh-CN" b="1" dirty="0">
                <a:latin typeface="微软雅黑" panose="020B0503020204020204" pitchFamily="34" charset="-122"/>
                <a:ea typeface="微软雅黑" panose="020B0503020204020204" pitchFamily="34" charset="-122"/>
              </a:rPr>
              <a:t>100</a:t>
            </a:r>
            <a:r>
              <a:rPr lang="zh-CN" altLang="zh-CN" b="1" dirty="0">
                <a:latin typeface="微软雅黑" panose="020B0503020204020204" pitchFamily="34" charset="-122"/>
                <a:ea typeface="微软雅黑" panose="020B0503020204020204" pitchFamily="34" charset="-122"/>
              </a:rPr>
              <a:t>人</a:t>
            </a:r>
            <a:r>
              <a:rPr lang="zh-CN" altLang="zh-CN" dirty="0" smtClean="0">
                <a:latin typeface="微软雅黑" panose="020B0503020204020204" pitchFamily="34" charset="-122"/>
                <a:ea typeface="微软雅黑" panose="020B0503020204020204" pitchFamily="34" charset="-122"/>
              </a:rPr>
              <a:t>，每百亿</a:t>
            </a:r>
            <a:r>
              <a:rPr lang="zh-CN" altLang="zh-CN" dirty="0">
                <a:latin typeface="微软雅黑" panose="020B0503020204020204" pitchFamily="34" charset="-122"/>
                <a:ea typeface="微软雅黑" panose="020B0503020204020204" pitchFamily="34" charset="-122"/>
              </a:rPr>
              <a:t>元产值发明专利授权量</a:t>
            </a:r>
            <a:r>
              <a:rPr lang="en-US" altLang="zh-CN" b="1" dirty="0">
                <a:latin typeface="微软雅黑" panose="020B0503020204020204" pitchFamily="34" charset="-122"/>
                <a:ea typeface="微软雅黑" panose="020B0503020204020204" pitchFamily="34" charset="-122"/>
              </a:rPr>
              <a:t>90</a:t>
            </a:r>
            <a:r>
              <a:rPr lang="zh-CN" altLang="zh-CN" b="1" dirty="0" smtClean="0">
                <a:latin typeface="微软雅黑" panose="020B0503020204020204" pitchFamily="34" charset="-122"/>
                <a:ea typeface="微软雅黑" panose="020B0503020204020204" pitchFamily="34" charset="-122"/>
              </a:rPr>
              <a:t>件</a:t>
            </a:r>
            <a:r>
              <a:rPr lang="zh-CN" altLang="en-US" b="1" dirty="0" smtClean="0">
                <a:latin typeface="微软雅黑" panose="020B0503020204020204" pitchFamily="34" charset="-122"/>
                <a:ea typeface="微软雅黑" panose="020B0503020204020204" pitchFamily="34" charset="-122"/>
              </a:rPr>
              <a:t>。</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803996" y="2391154"/>
            <a:ext cx="3107927" cy="504056"/>
            <a:chOff x="4511030" y="1628800"/>
            <a:chExt cx="3107927" cy="504056"/>
          </a:xfrm>
          <a:solidFill>
            <a:schemeClr val="accent5">
              <a:lumMod val="75000"/>
            </a:schemeClr>
          </a:solidFill>
        </p:grpSpPr>
        <p:cxnSp>
          <p:nvCxnSpPr>
            <p:cNvPr id="53" name="直接连接符 52"/>
            <p:cNvCxnSpPr/>
            <p:nvPr/>
          </p:nvCxnSpPr>
          <p:spPr>
            <a:xfrm>
              <a:off x="7160988" y="1880828"/>
              <a:ext cx="360040" cy="0"/>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五边形 53"/>
            <p:cNvSpPr/>
            <p:nvPr/>
          </p:nvSpPr>
          <p:spPr>
            <a:xfrm>
              <a:off x="4511030" y="1628800"/>
              <a:ext cx="2664296" cy="504056"/>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智能制造水平提升</a:t>
              </a:r>
            </a:p>
          </p:txBody>
        </p:sp>
        <p:sp>
          <p:nvSpPr>
            <p:cNvPr id="55" name="燕尾形 54"/>
            <p:cNvSpPr/>
            <p:nvPr/>
          </p:nvSpPr>
          <p:spPr>
            <a:xfrm>
              <a:off x="7423099" y="1796075"/>
              <a:ext cx="195858" cy="16950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56" name="TextBox 11"/>
          <p:cNvSpPr txBox="1"/>
          <p:nvPr/>
        </p:nvSpPr>
        <p:spPr>
          <a:xfrm>
            <a:off x="4044355" y="2136590"/>
            <a:ext cx="7342061" cy="923330"/>
          </a:xfrm>
          <a:prstGeom prst="rect">
            <a:avLst/>
          </a:prstGeom>
          <a:noFill/>
        </p:spPr>
        <p:txBody>
          <a:bodyPr wrap="square" rtlCol="0">
            <a:spAutoFit/>
          </a:bodyPr>
          <a:lstStyle/>
          <a:p>
            <a:pPr>
              <a:lnSpc>
                <a:spcPct val="150000"/>
              </a:lnSpc>
            </a:pPr>
            <a:r>
              <a:rPr lang="zh-CN" altLang="zh-CN" dirty="0">
                <a:latin typeface="微软雅黑" panose="020B0503020204020204" pitchFamily="34" charset="-122"/>
                <a:ea typeface="微软雅黑" panose="020B0503020204020204" pitchFamily="34" charset="-122"/>
              </a:rPr>
              <a:t>企业运用互联网开展研发设计、生产管理、营销服务等的比例达到</a:t>
            </a:r>
            <a:r>
              <a:rPr lang="en-US" altLang="zh-CN" b="1" dirty="0">
                <a:latin typeface="微软雅黑" panose="020B0503020204020204" pitchFamily="34" charset="-122"/>
                <a:ea typeface="微软雅黑" panose="020B0503020204020204" pitchFamily="34" charset="-122"/>
              </a:rPr>
              <a:t>80%</a:t>
            </a:r>
            <a:r>
              <a:rPr lang="zh-CN" altLang="zh-CN" dirty="0" smtClean="0">
                <a:latin typeface="微软雅黑" panose="020B0503020204020204" pitchFamily="34" charset="-122"/>
                <a:ea typeface="微软雅黑" panose="020B0503020204020204" pitchFamily="34" charset="-122"/>
              </a:rPr>
              <a:t>以上</a:t>
            </a:r>
            <a:r>
              <a:rPr lang="zh-CN" altLang="en-US" dirty="0" smtClean="0">
                <a:latin typeface="微软雅黑" panose="020B0503020204020204" pitchFamily="34" charset="-122"/>
                <a:ea typeface="微软雅黑" panose="020B0503020204020204" pitchFamily="34" charset="-122"/>
              </a:rPr>
              <a:t>；两</a:t>
            </a:r>
            <a:r>
              <a:rPr lang="zh-CN" altLang="en-US" dirty="0">
                <a:latin typeface="微软雅黑" panose="020B0503020204020204" pitchFamily="34" charset="-122"/>
                <a:ea typeface="微软雅黑" panose="020B0503020204020204" pitchFamily="34" charset="-122"/>
              </a:rPr>
              <a:t>化融合发展水平总指数达到</a:t>
            </a:r>
            <a:r>
              <a:rPr lang="en-US" altLang="zh-CN" b="1" dirty="0" smtClean="0">
                <a:latin typeface="微软雅黑" panose="020B0503020204020204" pitchFamily="34" charset="-122"/>
                <a:ea typeface="微软雅黑" panose="020B0503020204020204" pitchFamily="34" charset="-122"/>
              </a:rPr>
              <a:t>100</a:t>
            </a:r>
            <a:r>
              <a:rPr lang="zh-CN" altLang="en-US" dirty="0" smtClean="0">
                <a:latin typeface="微软雅黑" panose="020B0503020204020204" pitchFamily="34" charset="-122"/>
                <a:ea typeface="微软雅黑" panose="020B0503020204020204" pitchFamily="34" charset="-122"/>
              </a:rPr>
              <a:t>；智能</a:t>
            </a:r>
            <a:r>
              <a:rPr lang="zh-CN" altLang="en-US" dirty="0">
                <a:latin typeface="微软雅黑" panose="020B0503020204020204" pitchFamily="34" charset="-122"/>
                <a:ea typeface="微软雅黑" panose="020B0503020204020204" pitchFamily="34" charset="-122"/>
              </a:rPr>
              <a:t>车间（工厂</a:t>
            </a:r>
            <a:r>
              <a:rPr lang="zh-CN" altLang="en-US" dirty="0" smtClean="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400</a:t>
            </a:r>
            <a:r>
              <a:rPr lang="zh-CN" altLang="en-US" b="1" dirty="0" smtClean="0">
                <a:latin typeface="微软雅黑" panose="020B0503020204020204" pitchFamily="34" charset="-122"/>
                <a:ea typeface="微软雅黑" panose="020B0503020204020204" pitchFamily="34" charset="-122"/>
              </a:rPr>
              <a:t>个。</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803996" y="3561983"/>
            <a:ext cx="3110682" cy="504056"/>
            <a:chOff x="4508275" y="1628800"/>
            <a:chExt cx="3110682" cy="504056"/>
          </a:xfrm>
          <a:solidFill>
            <a:srgbClr val="0070C0"/>
          </a:solidFill>
        </p:grpSpPr>
        <p:cxnSp>
          <p:nvCxnSpPr>
            <p:cNvPr id="58" name="直接连接符 57"/>
            <p:cNvCxnSpPr/>
            <p:nvPr/>
          </p:nvCxnSpPr>
          <p:spPr>
            <a:xfrm>
              <a:off x="7160988" y="1880828"/>
              <a:ext cx="360040" cy="0"/>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五边形 58"/>
            <p:cNvSpPr/>
            <p:nvPr/>
          </p:nvSpPr>
          <p:spPr>
            <a:xfrm>
              <a:off x="4508275" y="1628800"/>
              <a:ext cx="2667051" cy="504056"/>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产业结构持续优化</a:t>
              </a:r>
            </a:p>
          </p:txBody>
        </p:sp>
        <p:sp>
          <p:nvSpPr>
            <p:cNvPr id="60" name="燕尾形 59"/>
            <p:cNvSpPr/>
            <p:nvPr/>
          </p:nvSpPr>
          <p:spPr>
            <a:xfrm>
              <a:off x="7423099" y="1796075"/>
              <a:ext cx="195858" cy="16950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61" name="TextBox 16"/>
          <p:cNvSpPr txBox="1"/>
          <p:nvPr/>
        </p:nvSpPr>
        <p:spPr>
          <a:xfrm>
            <a:off x="4047111" y="3170292"/>
            <a:ext cx="7339306" cy="1338828"/>
          </a:xfrm>
          <a:prstGeom prst="rect">
            <a:avLst/>
          </a:prstGeom>
          <a:noFill/>
        </p:spPr>
        <p:txBody>
          <a:bodyPr wrap="square" rtlCol="0">
            <a:spAutoFit/>
          </a:bodyPr>
          <a:lstStyle/>
          <a:p>
            <a:pPr>
              <a:lnSpc>
                <a:spcPct val="150000"/>
              </a:lnSpc>
            </a:pPr>
            <a:r>
              <a:rPr lang="zh-CN" altLang="zh-CN" dirty="0">
                <a:latin typeface="微软雅黑" panose="020B0503020204020204" pitchFamily="34" charset="-122"/>
                <a:ea typeface="微软雅黑" panose="020B0503020204020204" pitchFamily="34" charset="-122"/>
              </a:rPr>
              <a:t>战略性新兴产业产值占制造业比重达到</a:t>
            </a:r>
            <a:r>
              <a:rPr lang="en-US" altLang="zh-CN" b="1" dirty="0">
                <a:latin typeface="微软雅黑" panose="020B0503020204020204" pitchFamily="34" charset="-122"/>
                <a:ea typeface="微软雅黑" panose="020B0503020204020204" pitchFamily="34" charset="-122"/>
              </a:rPr>
              <a:t>35%</a:t>
            </a:r>
            <a:r>
              <a:rPr lang="zh-CN"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生产性</a:t>
            </a:r>
            <a:r>
              <a:rPr lang="zh-CN" altLang="en-US" dirty="0" smtClean="0">
                <a:latin typeface="微软雅黑" panose="020B0503020204020204" pitchFamily="34" charset="-122"/>
                <a:ea typeface="微软雅黑" panose="020B0503020204020204" pitchFamily="34" charset="-122"/>
              </a:rPr>
              <a:t>服务业占</a:t>
            </a:r>
            <a:r>
              <a:rPr lang="zh-CN" altLang="en-US" dirty="0">
                <a:latin typeface="微软雅黑" panose="020B0503020204020204" pitchFamily="34" charset="-122"/>
                <a:ea typeface="微软雅黑" panose="020B0503020204020204" pitchFamily="34" charset="-122"/>
              </a:rPr>
              <a:t>现代服务业比重达到</a:t>
            </a:r>
            <a:r>
              <a:rPr lang="en-US" altLang="zh-CN" b="1" dirty="0">
                <a:latin typeface="微软雅黑" panose="020B0503020204020204" pitchFamily="34" charset="-122"/>
                <a:ea typeface="微软雅黑" panose="020B0503020204020204" pitchFamily="34" charset="-122"/>
              </a:rPr>
              <a:t>60</a:t>
            </a:r>
            <a:r>
              <a:rPr lang="en-US" altLang="zh-CN" b="1" dirty="0" smtClean="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工业园区主营业务收入占苏南地区工业比重达到</a:t>
            </a:r>
            <a:r>
              <a:rPr lang="en-US" altLang="zh-CN" b="1" dirty="0">
                <a:latin typeface="微软雅黑" panose="020B0503020204020204" pitchFamily="34" charset="-122"/>
                <a:ea typeface="微软雅黑" panose="020B0503020204020204" pitchFamily="34" charset="-122"/>
              </a:rPr>
              <a:t>85</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营业</a:t>
            </a:r>
            <a:r>
              <a:rPr lang="zh-CN" altLang="en-US" dirty="0">
                <a:latin typeface="微软雅黑" panose="020B0503020204020204" pitchFamily="34" charset="-122"/>
                <a:ea typeface="微软雅黑" panose="020B0503020204020204" pitchFamily="34" charset="-122"/>
              </a:rPr>
              <a:t>收入超百亿元工业企业（集团）达到</a:t>
            </a:r>
            <a:r>
              <a:rPr lang="en-US" altLang="zh-CN" b="1" dirty="0">
                <a:latin typeface="微软雅黑" panose="020B0503020204020204" pitchFamily="34" charset="-122"/>
                <a:ea typeface="微软雅黑" panose="020B0503020204020204" pitchFamily="34" charset="-122"/>
              </a:rPr>
              <a:t>110</a:t>
            </a:r>
            <a:r>
              <a:rPr lang="zh-CN" altLang="en-US" b="1" dirty="0" smtClean="0">
                <a:latin typeface="微软雅黑" panose="020B0503020204020204" pitchFamily="34" charset="-122"/>
                <a:ea typeface="微软雅黑" panose="020B0503020204020204" pitchFamily="34" charset="-122"/>
              </a:rPr>
              <a:t>家。</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803996" y="4714111"/>
            <a:ext cx="3107927" cy="504056"/>
            <a:chOff x="4511030" y="1628800"/>
            <a:chExt cx="3107927" cy="504056"/>
          </a:xfrm>
          <a:solidFill>
            <a:srgbClr val="E46C0A"/>
          </a:solidFill>
        </p:grpSpPr>
        <p:cxnSp>
          <p:nvCxnSpPr>
            <p:cNvPr id="63" name="直接连接符 62"/>
            <p:cNvCxnSpPr/>
            <p:nvPr/>
          </p:nvCxnSpPr>
          <p:spPr>
            <a:xfrm>
              <a:off x="7160988" y="1880828"/>
              <a:ext cx="360040" cy="0"/>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五边形 63"/>
            <p:cNvSpPr/>
            <p:nvPr/>
          </p:nvSpPr>
          <p:spPr>
            <a:xfrm>
              <a:off x="4511030" y="1628800"/>
              <a:ext cx="2664296" cy="504056"/>
            </a:xfrm>
            <a:prstGeom prst="homePlat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质量效益显著提高</a:t>
              </a:r>
            </a:p>
          </p:txBody>
        </p:sp>
        <p:sp>
          <p:nvSpPr>
            <p:cNvPr id="65" name="燕尾形 64"/>
            <p:cNvSpPr/>
            <p:nvPr/>
          </p:nvSpPr>
          <p:spPr>
            <a:xfrm>
              <a:off x="7423099" y="1796075"/>
              <a:ext cx="195858" cy="169506"/>
            </a:xfrm>
            <a:prstGeom prst="chevron">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66" name="TextBox 21"/>
          <p:cNvSpPr txBox="1"/>
          <p:nvPr/>
        </p:nvSpPr>
        <p:spPr>
          <a:xfrm>
            <a:off x="4044355" y="4732460"/>
            <a:ext cx="7342061" cy="424732"/>
          </a:xfrm>
          <a:prstGeom prst="rect">
            <a:avLst/>
          </a:prstGeom>
          <a:noFill/>
        </p:spPr>
        <p:txBody>
          <a:bodyPr wrap="square" rtlCol="0">
            <a:spAutoFit/>
          </a:bodyPr>
          <a:lstStyle/>
          <a:p>
            <a:pPr>
              <a:lnSpc>
                <a:spcPct val="120000"/>
              </a:lnSpc>
            </a:pPr>
            <a:r>
              <a:rPr lang="zh-CN" altLang="zh-CN" dirty="0">
                <a:latin typeface="微软雅黑" panose="020B0503020204020204" pitchFamily="34" charset="-122"/>
                <a:ea typeface="微软雅黑" panose="020B0503020204020204" pitchFamily="34" charset="-122"/>
              </a:rPr>
              <a:t>全员劳动生产率年均增长</a:t>
            </a:r>
            <a:r>
              <a:rPr lang="en-US" altLang="zh-CN" b="1" dirty="0">
                <a:latin typeface="微软雅黑" panose="020B0503020204020204" pitchFamily="34" charset="-122"/>
                <a:ea typeface="微软雅黑" panose="020B0503020204020204" pitchFamily="34" charset="-122"/>
              </a:rPr>
              <a:t>7%</a:t>
            </a:r>
            <a:r>
              <a:rPr lang="zh-CN" altLang="zh-CN" dirty="0" smtClean="0">
                <a:latin typeface="微软雅黑" panose="020B0503020204020204" pitchFamily="34" charset="-122"/>
                <a:ea typeface="微软雅黑" panose="020B0503020204020204" pitchFamily="34" charset="-122"/>
              </a:rPr>
              <a:t>左右</a:t>
            </a:r>
            <a:r>
              <a:rPr lang="zh-CN" altLang="en-US" dirty="0">
                <a:latin typeface="微软雅黑" panose="020B0503020204020204" pitchFamily="34" charset="-122"/>
                <a:ea typeface="微软雅黑" panose="020B0503020204020204" pitchFamily="34" charset="-122"/>
              </a:rPr>
              <a:t>；制造业质量竞争力指数达到</a:t>
            </a:r>
            <a:r>
              <a:rPr lang="en-US" altLang="zh-CN" b="1" dirty="0" smtClean="0">
                <a:latin typeface="微软雅黑" panose="020B0503020204020204" pitchFamily="34" charset="-122"/>
                <a:ea typeface="微软雅黑" panose="020B0503020204020204" pitchFamily="34" charset="-122"/>
              </a:rPr>
              <a:t>88</a:t>
            </a:r>
            <a:r>
              <a:rPr lang="zh-CN" altLang="en-US" dirty="0" smtClean="0">
                <a:latin typeface="微软雅黑" panose="020B0503020204020204" pitchFamily="34" charset="-122"/>
                <a:ea typeface="微软雅黑" panose="020B0503020204020204" pitchFamily="34" charset="-122"/>
              </a:rPr>
              <a:t>。</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803996" y="5866239"/>
            <a:ext cx="3107927" cy="504056"/>
            <a:chOff x="4511030" y="1628800"/>
            <a:chExt cx="3107927" cy="504056"/>
          </a:xfrm>
          <a:solidFill>
            <a:srgbClr val="EAB200"/>
          </a:solidFill>
        </p:grpSpPr>
        <p:cxnSp>
          <p:nvCxnSpPr>
            <p:cNvPr id="68" name="直接连接符 67"/>
            <p:cNvCxnSpPr/>
            <p:nvPr/>
          </p:nvCxnSpPr>
          <p:spPr>
            <a:xfrm>
              <a:off x="7160988" y="1880828"/>
              <a:ext cx="360040" cy="0"/>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五边形 68"/>
            <p:cNvSpPr/>
            <p:nvPr/>
          </p:nvSpPr>
          <p:spPr>
            <a:xfrm>
              <a:off x="4511030" y="1628800"/>
              <a:ext cx="2664296" cy="504056"/>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生态友好文明发展</a:t>
              </a:r>
            </a:p>
          </p:txBody>
        </p:sp>
        <p:sp>
          <p:nvSpPr>
            <p:cNvPr id="70" name="燕尾形 69"/>
            <p:cNvSpPr/>
            <p:nvPr/>
          </p:nvSpPr>
          <p:spPr>
            <a:xfrm>
              <a:off x="7423099" y="1796075"/>
              <a:ext cx="195858" cy="16950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71" name="TextBox 26"/>
          <p:cNvSpPr txBox="1"/>
          <p:nvPr/>
        </p:nvSpPr>
        <p:spPr>
          <a:xfrm>
            <a:off x="4044355" y="5589240"/>
            <a:ext cx="7342061" cy="923330"/>
          </a:xfrm>
          <a:prstGeom prst="rect">
            <a:avLst/>
          </a:prstGeom>
          <a:noFill/>
        </p:spPr>
        <p:txBody>
          <a:bodyPr wrap="square" rtlCol="0">
            <a:spAutoFit/>
          </a:bodyPr>
          <a:lstStyle/>
          <a:p>
            <a:pPr>
              <a:lnSpc>
                <a:spcPct val="150000"/>
              </a:lnSpc>
            </a:pPr>
            <a:r>
              <a:rPr lang="zh-CN" altLang="zh-CN" dirty="0">
                <a:latin typeface="微软雅黑" panose="020B0503020204020204" pitchFamily="34" charset="-122"/>
                <a:ea typeface="微软雅黑" panose="020B0503020204020204" pitchFamily="34" charset="-122"/>
              </a:rPr>
              <a:t>单位工业增加值能耗比</a:t>
            </a:r>
            <a:r>
              <a:rPr lang="en-US" altLang="zh-CN" dirty="0">
                <a:latin typeface="微软雅黑" panose="020B0503020204020204" pitchFamily="34" charset="-122"/>
                <a:ea typeface="微软雅黑" panose="020B0503020204020204" pitchFamily="34" charset="-122"/>
              </a:rPr>
              <a:t>2015</a:t>
            </a:r>
            <a:r>
              <a:rPr lang="zh-CN" altLang="zh-CN" dirty="0">
                <a:latin typeface="微软雅黑" panose="020B0503020204020204" pitchFamily="34" charset="-122"/>
                <a:ea typeface="微软雅黑" panose="020B0503020204020204" pitchFamily="34" charset="-122"/>
              </a:rPr>
              <a:t>年降低</a:t>
            </a:r>
            <a:r>
              <a:rPr lang="en-US" altLang="zh-CN" b="1" dirty="0">
                <a:latin typeface="微软雅黑" panose="020B0503020204020204" pitchFamily="34" charset="-122"/>
                <a:ea typeface="微软雅黑" panose="020B0503020204020204" pitchFamily="34" charset="-122"/>
              </a:rPr>
              <a:t>18%</a:t>
            </a:r>
            <a:r>
              <a:rPr lang="zh-CN" altLang="zh-CN" dirty="0" smtClean="0">
                <a:latin typeface="微软雅黑" panose="020B0503020204020204" pitchFamily="34" charset="-122"/>
                <a:ea typeface="微软雅黑" panose="020B0503020204020204" pitchFamily="34" charset="-122"/>
              </a:rPr>
              <a:t>，用水量</a:t>
            </a:r>
            <a:r>
              <a:rPr lang="zh-CN" altLang="zh-CN" dirty="0">
                <a:latin typeface="微软雅黑" panose="020B0503020204020204" pitchFamily="34" charset="-122"/>
                <a:ea typeface="微软雅黑" panose="020B0503020204020204" pitchFamily="34" charset="-122"/>
              </a:rPr>
              <a:t>降低</a:t>
            </a:r>
            <a:r>
              <a:rPr lang="en-US" altLang="zh-CN" b="1" dirty="0">
                <a:latin typeface="微软雅黑" panose="020B0503020204020204" pitchFamily="34" charset="-122"/>
                <a:ea typeface="微软雅黑" panose="020B0503020204020204" pitchFamily="34" charset="-122"/>
              </a:rPr>
              <a:t>20%</a:t>
            </a:r>
            <a:r>
              <a:rPr lang="zh-CN" altLang="zh-CN" dirty="0">
                <a:latin typeface="微软雅黑" panose="020B0503020204020204" pitchFamily="34" charset="-122"/>
                <a:ea typeface="微软雅黑" panose="020B0503020204020204" pitchFamily="34" charset="-122"/>
              </a:rPr>
              <a:t>，水主要污染物排放降低</a:t>
            </a:r>
            <a:r>
              <a:rPr lang="en-US" altLang="zh-CN" b="1" dirty="0">
                <a:latin typeface="微软雅黑" panose="020B0503020204020204" pitchFamily="34" charset="-122"/>
                <a:ea typeface="微软雅黑" panose="020B0503020204020204" pitchFamily="34" charset="-122"/>
              </a:rPr>
              <a:t>16%</a:t>
            </a:r>
            <a:r>
              <a:rPr lang="zh-CN" altLang="zh-CN" dirty="0">
                <a:latin typeface="微软雅黑" panose="020B0503020204020204" pitchFamily="34" charset="-122"/>
                <a:ea typeface="微软雅黑" panose="020B0503020204020204" pitchFamily="34" charset="-122"/>
              </a:rPr>
              <a:t>，大气主要污染物排放降低</a:t>
            </a:r>
            <a:r>
              <a:rPr lang="en-US" altLang="zh-CN" b="1" dirty="0">
                <a:latin typeface="微软雅黑" panose="020B0503020204020204" pitchFamily="34" charset="-122"/>
                <a:ea typeface="微软雅黑" panose="020B0503020204020204" pitchFamily="34" charset="-122"/>
              </a:rPr>
              <a:t>20</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7089" t="1134" r="49790" b="272"/>
          <a:stretch>
            <a:fillRect/>
          </a:stretch>
        </p:blipFill>
        <p:spPr>
          <a:xfrm>
            <a:off x="725015" y="-27384"/>
            <a:ext cx="5230367" cy="4443135"/>
          </a:xfrm>
          <a:prstGeom prst="rect">
            <a:avLst/>
          </a:prstGeom>
        </p:spPr>
      </p:pic>
      <p:grpSp>
        <p:nvGrpSpPr>
          <p:cNvPr id="33" name="组合 32"/>
          <p:cNvGrpSpPr/>
          <p:nvPr/>
        </p:nvGrpSpPr>
        <p:grpSpPr>
          <a:xfrm>
            <a:off x="725015" y="3649216"/>
            <a:ext cx="5230367" cy="1565126"/>
            <a:chOff x="725015" y="3649216"/>
            <a:chExt cx="5230367" cy="1565126"/>
          </a:xfrm>
        </p:grpSpPr>
        <p:sp>
          <p:nvSpPr>
            <p:cNvPr id="4" name="流程图: 决策 3"/>
            <p:cNvSpPr/>
            <p:nvPr/>
          </p:nvSpPr>
          <p:spPr>
            <a:xfrm flipV="1">
              <a:off x="725015" y="3649216"/>
              <a:ext cx="5230367" cy="1565126"/>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3"/>
            <p:cNvSpPr txBox="1"/>
            <p:nvPr/>
          </p:nvSpPr>
          <p:spPr>
            <a:xfrm>
              <a:off x="2691779" y="3717032"/>
              <a:ext cx="1296145" cy="769441"/>
            </a:xfrm>
            <a:prstGeom prst="rect">
              <a:avLst/>
            </a:prstGeom>
            <a:noFill/>
            <a:effectLst/>
          </p:spPr>
          <p:txBody>
            <a:bodyPr wrap="square" rtlCol="0">
              <a:spAutoFit/>
            </a:bodyP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三</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2" name="等腰三角形 21"/>
            <p:cNvSpPr/>
            <p:nvPr/>
          </p:nvSpPr>
          <p:spPr>
            <a:xfrm flipV="1">
              <a:off x="3161496" y="4793905"/>
              <a:ext cx="306359" cy="1324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3"/>
            <p:cNvSpPr txBox="1"/>
            <p:nvPr/>
          </p:nvSpPr>
          <p:spPr>
            <a:xfrm>
              <a:off x="2234555" y="4384478"/>
              <a:ext cx="2160240" cy="307777"/>
            </a:xfrm>
            <a:prstGeom prst="rect">
              <a:avLst/>
            </a:prstGeom>
            <a:noFill/>
            <a:effectLst/>
          </p:spPr>
          <p:txBody>
            <a:bodyPr wrap="square"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——PART THREE——</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35" name="文本框 3"/>
          <p:cNvSpPr txBox="1"/>
          <p:nvPr/>
        </p:nvSpPr>
        <p:spPr>
          <a:xfrm>
            <a:off x="6887294" y="1537074"/>
            <a:ext cx="4186594" cy="2959849"/>
          </a:xfrm>
          <a:prstGeom prst="rect">
            <a:avLst/>
          </a:prstGeom>
          <a:noFill/>
          <a:effectLst/>
        </p:spPr>
        <p:txBody>
          <a:bodyPr wrap="square" rtlCol="0">
            <a:spAutoFit/>
          </a:bodyPr>
          <a:lstStyle/>
          <a:p>
            <a:pPr algn="ctr">
              <a:lnSpc>
                <a:spcPct val="150000"/>
              </a:lnSpc>
            </a:pPr>
            <a:r>
              <a:rPr lang="zh-CN" altLang="en-US" sz="6600" b="1" dirty="0">
                <a:solidFill>
                  <a:srgbClr val="0070C0"/>
                </a:solidFill>
                <a:latin typeface="微软雅黑" panose="020B0503020204020204" pitchFamily="34" charset="-122"/>
                <a:ea typeface="微软雅黑" panose="020B0503020204020204" pitchFamily="34" charset="-122"/>
              </a:rPr>
              <a:t>落实</a:t>
            </a:r>
            <a:r>
              <a:rPr lang="en-US" altLang="zh-CN" sz="6600" b="1" dirty="0">
                <a:solidFill>
                  <a:srgbClr val="0070C0"/>
                </a:solidFill>
                <a:latin typeface="微软雅黑" panose="020B0503020204020204" pitchFamily="34" charset="-122"/>
                <a:ea typeface="微软雅黑" panose="020B0503020204020204" pitchFamily="34" charset="-122"/>
              </a:rPr>
              <a:t>4</a:t>
            </a:r>
            <a:r>
              <a:rPr lang="zh-CN" altLang="en-US" sz="6600" b="1" dirty="0" smtClean="0">
                <a:solidFill>
                  <a:srgbClr val="0070C0"/>
                </a:solidFill>
                <a:latin typeface="微软雅黑" panose="020B0503020204020204" pitchFamily="34" charset="-122"/>
                <a:ea typeface="微软雅黑" panose="020B0503020204020204" pitchFamily="34" charset="-122"/>
              </a:rPr>
              <a:t>大</a:t>
            </a:r>
            <a:endParaRPr lang="en-US" altLang="zh-CN" sz="6600" b="1" dirty="0" smtClean="0">
              <a:solidFill>
                <a:srgbClr val="0070C0"/>
              </a:solidFill>
              <a:latin typeface="微软雅黑" panose="020B0503020204020204" pitchFamily="34" charset="-122"/>
              <a:ea typeface="微软雅黑" panose="020B0503020204020204" pitchFamily="34" charset="-122"/>
            </a:endParaRPr>
          </a:p>
          <a:p>
            <a:pPr algn="ctr">
              <a:lnSpc>
                <a:spcPct val="150000"/>
              </a:lnSpc>
            </a:pPr>
            <a:r>
              <a:rPr lang="zh-CN" altLang="en-US" sz="6600" b="1" dirty="0" smtClean="0">
                <a:solidFill>
                  <a:srgbClr val="0070C0"/>
                </a:solidFill>
                <a:latin typeface="微软雅黑" panose="020B0503020204020204" pitchFamily="34" charset="-122"/>
                <a:ea typeface="微软雅黑" panose="020B0503020204020204" pitchFamily="34" charset="-122"/>
              </a:rPr>
              <a:t>建设</a:t>
            </a:r>
            <a:r>
              <a:rPr lang="zh-CN" altLang="en-US" sz="6600" b="1" dirty="0">
                <a:solidFill>
                  <a:srgbClr val="0070C0"/>
                </a:solidFill>
                <a:latin typeface="微软雅黑" panose="020B0503020204020204" pitchFamily="34" charset="-122"/>
                <a:ea typeface="微软雅黑" panose="020B0503020204020204" pitchFamily="34" charset="-122"/>
              </a:rPr>
              <a:t>任务</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744694" y="2420888"/>
            <a:ext cx="6869510" cy="1313790"/>
            <a:chOff x="744694" y="2550422"/>
            <a:chExt cx="6869510" cy="1313790"/>
          </a:xfrm>
        </p:grpSpPr>
        <p:sp>
          <p:nvSpPr>
            <p:cNvPr id="65" name="圆角矩形 64"/>
            <p:cNvSpPr/>
            <p:nvPr/>
          </p:nvSpPr>
          <p:spPr>
            <a:xfrm>
              <a:off x="744694" y="2874031"/>
              <a:ext cx="6449682" cy="680145"/>
            </a:xfrm>
            <a:prstGeom prst="roundRect">
              <a:avLst>
                <a:gd name="adj" fmla="val 50000"/>
              </a:avLst>
            </a:prstGeom>
            <a:noFill/>
            <a:ln w="73025" cmpd="thickThi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endParaRPr>
            </a:p>
          </p:txBody>
        </p:sp>
        <p:grpSp>
          <p:nvGrpSpPr>
            <p:cNvPr id="66" name="组合 65"/>
            <p:cNvGrpSpPr/>
            <p:nvPr/>
          </p:nvGrpSpPr>
          <p:grpSpPr>
            <a:xfrm>
              <a:off x="6304399" y="2550422"/>
              <a:ext cx="1309805" cy="1313790"/>
              <a:chOff x="1335088" y="1651000"/>
              <a:chExt cx="3130550" cy="3140075"/>
            </a:xfrm>
            <a:effectLst>
              <a:outerShdw blurRad="406400" dist="241300" dir="2700000" sx="92000" sy="92000" algn="tl" rotWithShape="0">
                <a:prstClr val="black">
                  <a:alpha val="40000"/>
                </a:prstClr>
              </a:outerShdw>
            </a:effectLst>
          </p:grpSpPr>
          <p:sp>
            <p:nvSpPr>
              <p:cNvPr id="69" name="Oval 16"/>
              <p:cNvSpPr>
                <a:spLocks noChangeArrowheads="1"/>
              </p:cNvSpPr>
              <p:nvPr/>
            </p:nvSpPr>
            <p:spPr bwMode="auto">
              <a:xfrm>
                <a:off x="1335088" y="1651000"/>
                <a:ext cx="3130550" cy="3140075"/>
              </a:xfrm>
              <a:prstGeom prst="ellipse">
                <a:avLst/>
              </a:prstGeom>
              <a:solidFill>
                <a:srgbClr val="F2EED8"/>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zh-CN">
                  <a:solidFill>
                    <a:schemeClr val="accent5">
                      <a:lumMod val="50000"/>
                    </a:schemeClr>
                  </a:solidFill>
                  <a:latin typeface="Calibri" panose="020F0502020204030204" pitchFamily="34" charset="0"/>
                  <a:sym typeface="宋体" panose="02010600030101010101" pitchFamily="2" charset="-122"/>
                </a:endParaRPr>
              </a:p>
            </p:txBody>
          </p:sp>
          <p:sp>
            <p:nvSpPr>
              <p:cNvPr id="70" name="Oval 17"/>
              <p:cNvSpPr>
                <a:spLocks noChangeArrowheads="1"/>
              </p:cNvSpPr>
              <p:nvPr/>
            </p:nvSpPr>
            <p:spPr bwMode="auto">
              <a:xfrm>
                <a:off x="1499570" y="1825284"/>
                <a:ext cx="2788121" cy="2795314"/>
              </a:xfrm>
              <a:prstGeom prst="ellipse">
                <a:avLst/>
              </a:prstGeom>
              <a:solidFill>
                <a:schemeClr val="bg1">
                  <a:lumMod val="65000"/>
                </a:schemeClr>
              </a:solidFill>
              <a:ln>
                <a:noFill/>
              </a:ln>
            </p:spPr>
            <p:txBody>
              <a:bodyPr/>
              <a:lstStyle/>
              <a:p>
                <a:pPr>
                  <a:buFont typeface="Arial" panose="020B0604020202020204" pitchFamily="34" charset="0"/>
                  <a:buNone/>
                </a:pPr>
                <a:endParaRPr lang="zh-CN" altLang="zh-CN">
                  <a:solidFill>
                    <a:schemeClr val="accent5">
                      <a:lumMod val="50000"/>
                    </a:schemeClr>
                  </a:solidFill>
                  <a:latin typeface="Calibri" panose="020F0502020204030204" pitchFamily="34" charset="0"/>
                  <a:sym typeface="宋体" panose="02010600030101010101" pitchFamily="2" charset="-122"/>
                </a:endParaRPr>
              </a:p>
            </p:txBody>
          </p:sp>
          <p:sp>
            <p:nvSpPr>
              <p:cNvPr id="71" name="Freeform 18"/>
              <p:cNvSpPr>
                <a:spLocks noEditPoints="1" noChangeArrowheads="1"/>
              </p:cNvSpPr>
              <p:nvPr/>
            </p:nvSpPr>
            <p:spPr bwMode="auto">
              <a:xfrm>
                <a:off x="1566863" y="1878013"/>
                <a:ext cx="2665412" cy="2686050"/>
              </a:xfrm>
              <a:custGeom>
                <a:avLst/>
                <a:gdLst>
                  <a:gd name="T0" fmla="*/ 2147483647 w 390"/>
                  <a:gd name="T1" fmla="*/ 2147483647 h 391"/>
                  <a:gd name="T2" fmla="*/ 2147483647 w 390"/>
                  <a:gd name="T3" fmla="*/ 2147483647 h 391"/>
                  <a:gd name="T4" fmla="*/ 2147483647 w 390"/>
                  <a:gd name="T5" fmla="*/ 2147483647 h 391"/>
                  <a:gd name="T6" fmla="*/ 2147483647 w 390"/>
                  <a:gd name="T7" fmla="*/ 2147483647 h 391"/>
                  <a:gd name="T8" fmla="*/ 2147483647 w 390"/>
                  <a:gd name="T9" fmla="*/ 2147483647 h 391"/>
                  <a:gd name="T10" fmla="*/ 2147483647 w 390"/>
                  <a:gd name="T11" fmla="*/ 2147483647 h 391"/>
                  <a:gd name="T12" fmla="*/ 2147483647 w 390"/>
                  <a:gd name="T13" fmla="*/ 2147483647 h 391"/>
                  <a:gd name="T14" fmla="*/ 2147483647 w 390"/>
                  <a:gd name="T15" fmla="*/ 2147483647 h 391"/>
                  <a:gd name="T16" fmla="*/ 2147483647 w 390"/>
                  <a:gd name="T17" fmla="*/ 2147483647 h 391"/>
                  <a:gd name="T18" fmla="*/ 2147483647 w 390"/>
                  <a:gd name="T19" fmla="*/ 2147483647 h 391"/>
                  <a:gd name="T20" fmla="*/ 2147483647 w 390"/>
                  <a:gd name="T21" fmla="*/ 2147483647 h 391"/>
                  <a:gd name="T22" fmla="*/ 2147483647 w 390"/>
                  <a:gd name="T23" fmla="*/ 2147483647 h 391"/>
                  <a:gd name="T24" fmla="*/ 2147483647 w 390"/>
                  <a:gd name="T25" fmla="*/ 2147483647 h 391"/>
                  <a:gd name="T26" fmla="*/ 2147483647 w 390"/>
                  <a:gd name="T27" fmla="*/ 2147483647 h 391"/>
                  <a:gd name="T28" fmla="*/ 2147483647 w 390"/>
                  <a:gd name="T29" fmla="*/ 2147483647 h 391"/>
                  <a:gd name="T30" fmla="*/ 2147483647 w 390"/>
                  <a:gd name="T31" fmla="*/ 2147483647 h 391"/>
                  <a:gd name="T32" fmla="*/ 2147483647 w 390"/>
                  <a:gd name="T33" fmla="*/ 2147483647 h 391"/>
                  <a:gd name="T34" fmla="*/ 1961770810 w 390"/>
                  <a:gd name="T35" fmla="*/ 2147483647 h 391"/>
                  <a:gd name="T36" fmla="*/ 2147483647 w 390"/>
                  <a:gd name="T37" fmla="*/ 2147483647 h 391"/>
                  <a:gd name="T38" fmla="*/ 1401268586 w 390"/>
                  <a:gd name="T39" fmla="*/ 2147483647 h 391"/>
                  <a:gd name="T40" fmla="*/ 1307849342 w 390"/>
                  <a:gd name="T41" fmla="*/ 2147483647 h 391"/>
                  <a:gd name="T42" fmla="*/ 2147483647 w 390"/>
                  <a:gd name="T43" fmla="*/ 2147483647 h 391"/>
                  <a:gd name="T44" fmla="*/ 887465947 w 390"/>
                  <a:gd name="T45" fmla="*/ 2147483647 h 391"/>
                  <a:gd name="T46" fmla="*/ 2147483647 w 390"/>
                  <a:gd name="T47" fmla="*/ 2147483647 h 391"/>
                  <a:gd name="T48" fmla="*/ 420383288 w 390"/>
                  <a:gd name="T49" fmla="*/ 2147483647 h 391"/>
                  <a:gd name="T50" fmla="*/ 326964044 w 390"/>
                  <a:gd name="T51" fmla="*/ 2147483647 h 391"/>
                  <a:gd name="T52" fmla="*/ 2147483647 w 390"/>
                  <a:gd name="T53" fmla="*/ 2147483647 h 391"/>
                  <a:gd name="T54" fmla="*/ 280251005 w 390"/>
                  <a:gd name="T55" fmla="*/ 2147483647 h 391"/>
                  <a:gd name="T56" fmla="*/ 2147483647 w 390"/>
                  <a:gd name="T57" fmla="*/ 2147483647 h 391"/>
                  <a:gd name="T58" fmla="*/ 2147483647 w 390"/>
                  <a:gd name="T59" fmla="*/ 2147483647 h 391"/>
                  <a:gd name="T60" fmla="*/ 186838542 w 390"/>
                  <a:gd name="T61" fmla="*/ 2147483647 h 391"/>
                  <a:gd name="T62" fmla="*/ 2147483647 w 390"/>
                  <a:gd name="T63" fmla="*/ 2147483647 h 391"/>
                  <a:gd name="T64" fmla="*/ 2147483647 w 390"/>
                  <a:gd name="T65" fmla="*/ 2147483647 h 391"/>
                  <a:gd name="T66" fmla="*/ 233544800 w 390"/>
                  <a:gd name="T67" fmla="*/ 2147483647 h 391"/>
                  <a:gd name="T68" fmla="*/ 2147483647 w 390"/>
                  <a:gd name="T69" fmla="*/ 2147483647 h 391"/>
                  <a:gd name="T70" fmla="*/ 2147483647 w 390"/>
                  <a:gd name="T71" fmla="*/ 2147483647 h 391"/>
                  <a:gd name="T72" fmla="*/ 513795805 w 390"/>
                  <a:gd name="T73" fmla="*/ 2147483647 h 391"/>
                  <a:gd name="T74" fmla="*/ 2147483647 w 390"/>
                  <a:gd name="T75" fmla="*/ 2147483647 h 391"/>
                  <a:gd name="T76" fmla="*/ 747340498 w 390"/>
                  <a:gd name="T77" fmla="*/ 2147483647 h 391"/>
                  <a:gd name="T78" fmla="*/ 2147483647 w 390"/>
                  <a:gd name="T79" fmla="*/ 2147483647 h 391"/>
                  <a:gd name="T80" fmla="*/ 2147483647 w 390"/>
                  <a:gd name="T81" fmla="*/ 2147483647 h 391"/>
                  <a:gd name="T82" fmla="*/ 1541394036 w 390"/>
                  <a:gd name="T83" fmla="*/ 2147483647 h 391"/>
                  <a:gd name="T84" fmla="*/ 1681519485 w 390"/>
                  <a:gd name="T85" fmla="*/ 2147483647 h 391"/>
                  <a:gd name="T86" fmla="*/ 2147483647 w 390"/>
                  <a:gd name="T87" fmla="*/ 2147483647 h 391"/>
                  <a:gd name="T88" fmla="*/ 2147483647 w 390"/>
                  <a:gd name="T89" fmla="*/ 2147483647 h 391"/>
                  <a:gd name="T90" fmla="*/ 2147483647 w 390"/>
                  <a:gd name="T91" fmla="*/ 2147483647 h 391"/>
                  <a:gd name="T92" fmla="*/ 2147483647 w 390"/>
                  <a:gd name="T93" fmla="*/ 2147483647 h 391"/>
                  <a:gd name="T94" fmla="*/ 2147483647 w 390"/>
                  <a:gd name="T95" fmla="*/ 2147483647 h 391"/>
                  <a:gd name="T96" fmla="*/ 2147483647 w 390"/>
                  <a:gd name="T97" fmla="*/ 1982092179 h 391"/>
                  <a:gd name="T98" fmla="*/ 2147483647 w 390"/>
                  <a:gd name="T99" fmla="*/ 1793319512 h 391"/>
                  <a:gd name="T100" fmla="*/ 2147483647 w 390"/>
                  <a:gd name="T101" fmla="*/ 1604554145 h 391"/>
                  <a:gd name="T102" fmla="*/ 2147483647 w 390"/>
                  <a:gd name="T103" fmla="*/ 1085432209 h 391"/>
                  <a:gd name="T104" fmla="*/ 2147483647 w 390"/>
                  <a:gd name="T105" fmla="*/ 991049525 h 391"/>
                  <a:gd name="T106" fmla="*/ 2147483647 w 390"/>
                  <a:gd name="T107" fmla="*/ 849464979 h 391"/>
                  <a:gd name="T108" fmla="*/ 2147483647 w 390"/>
                  <a:gd name="T109" fmla="*/ 660699611 h 391"/>
                  <a:gd name="T110" fmla="*/ 2147483647 w 390"/>
                  <a:gd name="T111" fmla="*/ 471927374 h 391"/>
                  <a:gd name="T112" fmla="*/ 2147483647 w 390"/>
                  <a:gd name="T113" fmla="*/ 424732490 h 391"/>
                  <a:gd name="T114" fmla="*/ 2147483647 w 390"/>
                  <a:gd name="T115" fmla="*/ 377544583 h 391"/>
                  <a:gd name="T116" fmla="*/ 2147483647 w 390"/>
                  <a:gd name="T117" fmla="*/ 188772291 h 391"/>
                  <a:gd name="T118" fmla="*/ 2147483647 w 390"/>
                  <a:gd name="T119" fmla="*/ 47194790 h 391"/>
                  <a:gd name="T120" fmla="*/ 2147483647 w 390"/>
                  <a:gd name="T121" fmla="*/ 235960252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5">
                      <a:lumMod val="50000"/>
                    </a:schemeClr>
                  </a:solidFill>
                </a:endParaRPr>
              </a:p>
            </p:txBody>
          </p:sp>
          <p:sp>
            <p:nvSpPr>
              <p:cNvPr id="72" name="Freeform 58"/>
              <p:cNvSpPr>
                <a:spLocks noChangeArrowheads="1"/>
              </p:cNvSpPr>
              <p:nvPr/>
            </p:nvSpPr>
            <p:spPr bwMode="auto">
              <a:xfrm>
                <a:off x="1682053" y="2052564"/>
                <a:ext cx="2467672" cy="2338535"/>
              </a:xfrm>
              <a:custGeom>
                <a:avLst/>
                <a:gdLst>
                  <a:gd name="T0" fmla="*/ 2147483647 w 209"/>
                  <a:gd name="T1" fmla="*/ 2147483647 h 197"/>
                  <a:gd name="T2" fmla="*/ 2147483647 w 209"/>
                  <a:gd name="T3" fmla="*/ 2147483647 h 197"/>
                  <a:gd name="T4" fmla="*/ 979204672 w 209"/>
                  <a:gd name="T5" fmla="*/ 2147483647 h 197"/>
                  <a:gd name="T6" fmla="*/ 233146576 w 209"/>
                  <a:gd name="T7" fmla="*/ 2147483647 h 197"/>
                  <a:gd name="T8" fmla="*/ 2147483647 w 209"/>
                  <a:gd name="T9" fmla="*/ 0 h 197"/>
                  <a:gd name="T10" fmla="*/ 2147483647 w 209"/>
                  <a:gd name="T11" fmla="*/ 47140142 h 197"/>
                  <a:gd name="T12" fmla="*/ 2147483647 w 209"/>
                  <a:gd name="T13" fmla="*/ 2147483647 h 197"/>
                  <a:gd name="T14" fmla="*/ 2147483647 w 209"/>
                  <a:gd name="T15" fmla="*/ 2147483647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5">
                      <a:lumMod val="50000"/>
                    </a:schemeClr>
                  </a:solidFill>
                </a:endParaRPr>
              </a:p>
            </p:txBody>
          </p:sp>
          <p:sp>
            <p:nvSpPr>
              <p:cNvPr id="73" name="Freeform 59"/>
              <p:cNvSpPr>
                <a:spLocks noChangeArrowheads="1"/>
              </p:cNvSpPr>
              <p:nvPr/>
            </p:nvSpPr>
            <p:spPr bwMode="auto">
              <a:xfrm>
                <a:off x="1661631" y="1973909"/>
                <a:ext cx="2459436" cy="2481263"/>
              </a:xfrm>
              <a:custGeom>
                <a:avLst/>
                <a:gdLst>
                  <a:gd name="T0" fmla="*/ 2147483647 w 208"/>
                  <a:gd name="T1" fmla="*/ 2147483647 h 209"/>
                  <a:gd name="T2" fmla="*/ 2147483647 w 208"/>
                  <a:gd name="T3" fmla="*/ 2147483647 h 209"/>
                  <a:gd name="T4" fmla="*/ 420879937 w 208"/>
                  <a:gd name="T5" fmla="*/ 2147483647 h 209"/>
                  <a:gd name="T6" fmla="*/ 2147483647 w 208"/>
                  <a:gd name="T7" fmla="*/ 471488792 h 209"/>
                  <a:gd name="T8" fmla="*/ 2147483647 w 208"/>
                  <a:gd name="T9" fmla="*/ 2147483647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99" y="122"/>
                    </a:moveTo>
                    <a:cubicBezTo>
                      <a:pt x="189" y="174"/>
                      <a:pt x="139" y="209"/>
                      <a:pt x="87" y="199"/>
                    </a:cubicBezTo>
                    <a:cubicBezTo>
                      <a:pt x="34" y="190"/>
                      <a:pt x="0" y="139"/>
                      <a:pt x="9" y="87"/>
                    </a:cubicBezTo>
                    <a:cubicBezTo>
                      <a:pt x="19" y="35"/>
                      <a:pt x="69" y="0"/>
                      <a:pt x="121" y="10"/>
                    </a:cubicBezTo>
                    <a:cubicBezTo>
                      <a:pt x="174" y="19"/>
                      <a:pt x="208" y="70"/>
                      <a:pt x="199" y="122"/>
                    </a:cubicBezTo>
                    <a:close/>
                  </a:path>
                </a:pathLst>
              </a:custGeom>
              <a:solidFill>
                <a:schemeClr val="accent5">
                  <a:lumMod val="75000"/>
                </a:schemeClr>
              </a:solidFill>
              <a:ln>
                <a:noFill/>
              </a:ln>
            </p:spPr>
            <p:txBody>
              <a:bodyPr/>
              <a:lstStyle/>
              <a:p>
                <a:endParaRPr lang="zh-CN" altLang="en-US">
                  <a:solidFill>
                    <a:schemeClr val="accent5">
                      <a:lumMod val="50000"/>
                    </a:schemeClr>
                  </a:solidFill>
                </a:endParaRPr>
              </a:p>
            </p:txBody>
          </p:sp>
          <p:sp>
            <p:nvSpPr>
              <p:cNvPr id="74" name="Freeform 61"/>
              <p:cNvSpPr>
                <a:spLocks noEditPoints="1" noChangeArrowheads="1"/>
              </p:cNvSpPr>
              <p:nvPr/>
            </p:nvSpPr>
            <p:spPr bwMode="auto">
              <a:xfrm>
                <a:off x="1846748" y="2206270"/>
                <a:ext cx="2127303" cy="2031122"/>
              </a:xfrm>
              <a:custGeom>
                <a:avLst/>
                <a:gdLst>
                  <a:gd name="T0" fmla="*/ 2147483647 w 180"/>
                  <a:gd name="T1" fmla="*/ 94392186 h 171"/>
                  <a:gd name="T2" fmla="*/ 2147483647 w 180"/>
                  <a:gd name="T3" fmla="*/ 0 h 171"/>
                  <a:gd name="T4" fmla="*/ 186870865 w 180"/>
                  <a:gd name="T5" fmla="*/ 2147483647 h 171"/>
                  <a:gd name="T6" fmla="*/ 840925699 w 180"/>
                  <a:gd name="T7" fmla="*/ 2147483647 h 171"/>
                  <a:gd name="T8" fmla="*/ 2147483647 w 180"/>
                  <a:gd name="T9" fmla="*/ 2147483647 h 171"/>
                  <a:gd name="T10" fmla="*/ 2147483647 w 180"/>
                  <a:gd name="T11" fmla="*/ 2147483647 h 171"/>
                  <a:gd name="T12" fmla="*/ 2147483647 w 180"/>
                  <a:gd name="T13" fmla="*/ 2147483647 h 171"/>
                  <a:gd name="T14" fmla="*/ 2147483647 w 180"/>
                  <a:gd name="T15" fmla="*/ 94392186 h 171"/>
                  <a:gd name="T16" fmla="*/ 2147483647 w 180"/>
                  <a:gd name="T17" fmla="*/ 2147483647 h 171"/>
                  <a:gd name="T18" fmla="*/ 2147483647 w 180"/>
                  <a:gd name="T19" fmla="*/ 2147483647 h 171"/>
                  <a:gd name="T20" fmla="*/ 2147483647 w 180"/>
                  <a:gd name="T21" fmla="*/ 2147483647 h 171"/>
                  <a:gd name="T22" fmla="*/ 981085856 w 180"/>
                  <a:gd name="T23" fmla="*/ 2147483647 h 171"/>
                  <a:gd name="T24" fmla="*/ 373748564 w 180"/>
                  <a:gd name="T25" fmla="*/ 2147483647 h 171"/>
                  <a:gd name="T26" fmla="*/ 2147483647 w 180"/>
                  <a:gd name="T27" fmla="*/ 188784372 h 171"/>
                  <a:gd name="T28" fmla="*/ 2147483647 w 180"/>
                  <a:gd name="T29" fmla="*/ 235973636 h 171"/>
                  <a:gd name="T30" fmla="*/ 2147483647 w 180"/>
                  <a:gd name="T31" fmla="*/ 2147483647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5">
                      <a:lumMod val="50000"/>
                    </a:schemeClr>
                  </a:solidFill>
                </a:endParaRPr>
              </a:p>
            </p:txBody>
          </p:sp>
        </p:grpSp>
        <p:sp>
          <p:nvSpPr>
            <p:cNvPr id="67" name="文本框 3"/>
            <p:cNvSpPr txBox="1"/>
            <p:nvPr/>
          </p:nvSpPr>
          <p:spPr>
            <a:xfrm>
              <a:off x="838622" y="2982470"/>
              <a:ext cx="5293857" cy="461665"/>
            </a:xfrm>
            <a:prstGeom prst="rect">
              <a:avLst/>
            </a:prstGeom>
            <a:noFill/>
            <a:effectLst/>
          </p:spPr>
          <p:txBody>
            <a:bodyPr wrap="square" rtlCol="0">
              <a:spAutoFit/>
            </a:bodyPr>
            <a:lstStyle/>
            <a:p>
              <a:pPr algn="ctr">
                <a:lnSpc>
                  <a:spcPct val="120000"/>
                </a:lnSpc>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（二）构建</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创新体系，加快实现新旧动能转换</a:t>
              </a:r>
            </a:p>
          </p:txBody>
        </p:sp>
      </p:grpSp>
      <p:sp>
        <p:nvSpPr>
          <p:cNvPr id="12" name="TextBox 11"/>
          <p:cNvSpPr txBox="1"/>
          <p:nvPr/>
        </p:nvSpPr>
        <p:spPr>
          <a:xfrm>
            <a:off x="1123206" y="116632"/>
            <a:ext cx="2955776" cy="584775"/>
          </a:xfrm>
          <a:prstGeom prst="rect">
            <a:avLst/>
          </a:prstGeom>
          <a:noFill/>
        </p:spPr>
        <p:txBody>
          <a:bodyPr wrap="square" rtlCol="0">
            <a:spAutoFit/>
          </a:bodyPr>
          <a:lstStyle/>
          <a:p>
            <a:r>
              <a:rPr lang="en-US" altLang="zh-CN" sz="3200" b="1" dirty="0" smtClean="0">
                <a:solidFill>
                  <a:schemeClr val="accent5">
                    <a:lumMod val="50000"/>
                  </a:schemeClr>
                </a:solidFill>
                <a:latin typeface="微软雅黑" panose="020B0503020204020204" pitchFamily="34" charset="-122"/>
                <a:ea typeface="微软雅黑" panose="020B0503020204020204" pitchFamily="34" charset="-122"/>
              </a:rPr>
              <a:t>4</a:t>
            </a:r>
            <a:r>
              <a:rPr lang="zh-CN" altLang="en-US" sz="3200" b="1" dirty="0" smtClean="0">
                <a:solidFill>
                  <a:schemeClr val="accent5">
                    <a:lumMod val="50000"/>
                  </a:schemeClr>
                </a:solidFill>
                <a:latin typeface="微软雅黑" panose="020B0503020204020204" pitchFamily="34" charset="-122"/>
                <a:ea typeface="微软雅黑" panose="020B0503020204020204" pitchFamily="34" charset="-122"/>
              </a:rPr>
              <a:t>大建设任务</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1262920" y="1340768"/>
            <a:ext cx="6847018" cy="1313790"/>
            <a:chOff x="1262920" y="1340768"/>
            <a:chExt cx="6847018" cy="1313790"/>
          </a:xfrm>
        </p:grpSpPr>
        <p:sp>
          <p:nvSpPr>
            <p:cNvPr id="54" name="圆角矩形 53"/>
            <p:cNvSpPr/>
            <p:nvPr/>
          </p:nvSpPr>
          <p:spPr>
            <a:xfrm>
              <a:off x="1691528" y="1649290"/>
              <a:ext cx="6418410" cy="680145"/>
            </a:xfrm>
            <a:prstGeom prst="roundRect">
              <a:avLst>
                <a:gd name="adj" fmla="val 50000"/>
              </a:avLst>
            </a:prstGeom>
            <a:noFill/>
            <a:ln w="73025" cmpd="thickThi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endParaRPr>
            </a:p>
          </p:txBody>
        </p:sp>
        <p:grpSp>
          <p:nvGrpSpPr>
            <p:cNvPr id="55" name="组合 54"/>
            <p:cNvGrpSpPr/>
            <p:nvPr/>
          </p:nvGrpSpPr>
          <p:grpSpPr>
            <a:xfrm>
              <a:off x="1262920" y="1340768"/>
              <a:ext cx="1309805" cy="1313790"/>
              <a:chOff x="1335088" y="1651000"/>
              <a:chExt cx="3130550" cy="3140074"/>
            </a:xfrm>
            <a:effectLst>
              <a:outerShdw blurRad="406400" dist="241300" dir="2700000" sx="92000" sy="92000" algn="tl" rotWithShape="0">
                <a:prstClr val="black">
                  <a:alpha val="40000"/>
                </a:prstClr>
              </a:outerShdw>
            </a:effectLst>
          </p:grpSpPr>
          <p:sp>
            <p:nvSpPr>
              <p:cNvPr id="58" name="Oval 16"/>
              <p:cNvSpPr>
                <a:spLocks noChangeArrowheads="1"/>
              </p:cNvSpPr>
              <p:nvPr/>
            </p:nvSpPr>
            <p:spPr bwMode="auto">
              <a:xfrm>
                <a:off x="1335088" y="1651000"/>
                <a:ext cx="3130550" cy="3140074"/>
              </a:xfrm>
              <a:prstGeom prst="ellipse">
                <a:avLst/>
              </a:prstGeom>
              <a:solidFill>
                <a:srgbClr val="F2EED8"/>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zh-CN">
                  <a:solidFill>
                    <a:schemeClr val="accent5">
                      <a:lumMod val="50000"/>
                    </a:schemeClr>
                  </a:solidFill>
                  <a:latin typeface="Calibri" panose="020F0502020204030204" pitchFamily="34" charset="0"/>
                  <a:sym typeface="宋体" panose="02010600030101010101" pitchFamily="2" charset="-122"/>
                </a:endParaRPr>
              </a:p>
            </p:txBody>
          </p:sp>
          <p:sp>
            <p:nvSpPr>
              <p:cNvPr id="59" name="Oval 17"/>
              <p:cNvSpPr>
                <a:spLocks noChangeArrowheads="1"/>
              </p:cNvSpPr>
              <p:nvPr/>
            </p:nvSpPr>
            <p:spPr bwMode="auto">
              <a:xfrm>
                <a:off x="1499569" y="1825283"/>
                <a:ext cx="2788122" cy="2795313"/>
              </a:xfrm>
              <a:prstGeom prst="ellipse">
                <a:avLst/>
              </a:prstGeom>
              <a:solidFill>
                <a:schemeClr val="bg1">
                  <a:lumMod val="65000"/>
                </a:schemeClr>
              </a:solidFill>
              <a:ln>
                <a:noFill/>
              </a:ln>
            </p:spPr>
            <p:txBody>
              <a:bodyPr/>
              <a:lstStyle/>
              <a:p>
                <a:pPr>
                  <a:buFont typeface="Arial" panose="020B0604020202020204" pitchFamily="34" charset="0"/>
                  <a:buNone/>
                </a:pPr>
                <a:endParaRPr lang="zh-CN" altLang="zh-CN">
                  <a:solidFill>
                    <a:schemeClr val="accent5">
                      <a:lumMod val="50000"/>
                    </a:schemeClr>
                  </a:solidFill>
                  <a:latin typeface="Calibri" panose="020F0502020204030204" pitchFamily="34" charset="0"/>
                  <a:sym typeface="宋体" panose="02010600030101010101" pitchFamily="2" charset="-122"/>
                </a:endParaRPr>
              </a:p>
            </p:txBody>
          </p:sp>
          <p:sp>
            <p:nvSpPr>
              <p:cNvPr id="60" name="Freeform 18"/>
              <p:cNvSpPr>
                <a:spLocks noEditPoints="1" noChangeArrowheads="1"/>
              </p:cNvSpPr>
              <p:nvPr/>
            </p:nvSpPr>
            <p:spPr bwMode="auto">
              <a:xfrm>
                <a:off x="1566862" y="1878013"/>
                <a:ext cx="2665412" cy="2686048"/>
              </a:xfrm>
              <a:custGeom>
                <a:avLst/>
                <a:gdLst>
                  <a:gd name="T0" fmla="*/ 2147483647 w 390"/>
                  <a:gd name="T1" fmla="*/ 2147483647 h 391"/>
                  <a:gd name="T2" fmla="*/ 2147483647 w 390"/>
                  <a:gd name="T3" fmla="*/ 2147483647 h 391"/>
                  <a:gd name="T4" fmla="*/ 2147483647 w 390"/>
                  <a:gd name="T5" fmla="*/ 2147483647 h 391"/>
                  <a:gd name="T6" fmla="*/ 2147483647 w 390"/>
                  <a:gd name="T7" fmla="*/ 2147483647 h 391"/>
                  <a:gd name="T8" fmla="*/ 2147483647 w 390"/>
                  <a:gd name="T9" fmla="*/ 2147483647 h 391"/>
                  <a:gd name="T10" fmla="*/ 2147483647 w 390"/>
                  <a:gd name="T11" fmla="*/ 2147483647 h 391"/>
                  <a:gd name="T12" fmla="*/ 2147483647 w 390"/>
                  <a:gd name="T13" fmla="*/ 2147483647 h 391"/>
                  <a:gd name="T14" fmla="*/ 2147483647 w 390"/>
                  <a:gd name="T15" fmla="*/ 2147483647 h 391"/>
                  <a:gd name="T16" fmla="*/ 2147483647 w 390"/>
                  <a:gd name="T17" fmla="*/ 2147483647 h 391"/>
                  <a:gd name="T18" fmla="*/ 2147483647 w 390"/>
                  <a:gd name="T19" fmla="*/ 2147483647 h 391"/>
                  <a:gd name="T20" fmla="*/ 2147483647 w 390"/>
                  <a:gd name="T21" fmla="*/ 2147483647 h 391"/>
                  <a:gd name="T22" fmla="*/ 2147483647 w 390"/>
                  <a:gd name="T23" fmla="*/ 2147483647 h 391"/>
                  <a:gd name="T24" fmla="*/ 2147483647 w 390"/>
                  <a:gd name="T25" fmla="*/ 2147483647 h 391"/>
                  <a:gd name="T26" fmla="*/ 2147483647 w 390"/>
                  <a:gd name="T27" fmla="*/ 2147483647 h 391"/>
                  <a:gd name="T28" fmla="*/ 2147483647 w 390"/>
                  <a:gd name="T29" fmla="*/ 2147483647 h 391"/>
                  <a:gd name="T30" fmla="*/ 2147483647 w 390"/>
                  <a:gd name="T31" fmla="*/ 2147483647 h 391"/>
                  <a:gd name="T32" fmla="*/ 2147483647 w 390"/>
                  <a:gd name="T33" fmla="*/ 2147483647 h 391"/>
                  <a:gd name="T34" fmla="*/ 1961770810 w 390"/>
                  <a:gd name="T35" fmla="*/ 2147483647 h 391"/>
                  <a:gd name="T36" fmla="*/ 2147483647 w 390"/>
                  <a:gd name="T37" fmla="*/ 2147483647 h 391"/>
                  <a:gd name="T38" fmla="*/ 1401268586 w 390"/>
                  <a:gd name="T39" fmla="*/ 2147483647 h 391"/>
                  <a:gd name="T40" fmla="*/ 1307849342 w 390"/>
                  <a:gd name="T41" fmla="*/ 2147483647 h 391"/>
                  <a:gd name="T42" fmla="*/ 2147483647 w 390"/>
                  <a:gd name="T43" fmla="*/ 2147483647 h 391"/>
                  <a:gd name="T44" fmla="*/ 887465947 w 390"/>
                  <a:gd name="T45" fmla="*/ 2147483647 h 391"/>
                  <a:gd name="T46" fmla="*/ 2147483647 w 390"/>
                  <a:gd name="T47" fmla="*/ 2147483647 h 391"/>
                  <a:gd name="T48" fmla="*/ 420383288 w 390"/>
                  <a:gd name="T49" fmla="*/ 2147483647 h 391"/>
                  <a:gd name="T50" fmla="*/ 326964044 w 390"/>
                  <a:gd name="T51" fmla="*/ 2147483647 h 391"/>
                  <a:gd name="T52" fmla="*/ 2147483647 w 390"/>
                  <a:gd name="T53" fmla="*/ 2147483647 h 391"/>
                  <a:gd name="T54" fmla="*/ 280251005 w 390"/>
                  <a:gd name="T55" fmla="*/ 2147483647 h 391"/>
                  <a:gd name="T56" fmla="*/ 2147483647 w 390"/>
                  <a:gd name="T57" fmla="*/ 2147483647 h 391"/>
                  <a:gd name="T58" fmla="*/ 2147483647 w 390"/>
                  <a:gd name="T59" fmla="*/ 2147483647 h 391"/>
                  <a:gd name="T60" fmla="*/ 186838542 w 390"/>
                  <a:gd name="T61" fmla="*/ 2147483647 h 391"/>
                  <a:gd name="T62" fmla="*/ 2147483647 w 390"/>
                  <a:gd name="T63" fmla="*/ 2147483647 h 391"/>
                  <a:gd name="T64" fmla="*/ 2147483647 w 390"/>
                  <a:gd name="T65" fmla="*/ 2147483647 h 391"/>
                  <a:gd name="T66" fmla="*/ 233544800 w 390"/>
                  <a:gd name="T67" fmla="*/ 2147483647 h 391"/>
                  <a:gd name="T68" fmla="*/ 2147483647 w 390"/>
                  <a:gd name="T69" fmla="*/ 2147483647 h 391"/>
                  <a:gd name="T70" fmla="*/ 2147483647 w 390"/>
                  <a:gd name="T71" fmla="*/ 2147483647 h 391"/>
                  <a:gd name="T72" fmla="*/ 513795805 w 390"/>
                  <a:gd name="T73" fmla="*/ 2147483647 h 391"/>
                  <a:gd name="T74" fmla="*/ 2147483647 w 390"/>
                  <a:gd name="T75" fmla="*/ 2147483647 h 391"/>
                  <a:gd name="T76" fmla="*/ 747340498 w 390"/>
                  <a:gd name="T77" fmla="*/ 2147483647 h 391"/>
                  <a:gd name="T78" fmla="*/ 2147483647 w 390"/>
                  <a:gd name="T79" fmla="*/ 2147483647 h 391"/>
                  <a:gd name="T80" fmla="*/ 2147483647 w 390"/>
                  <a:gd name="T81" fmla="*/ 2147483647 h 391"/>
                  <a:gd name="T82" fmla="*/ 1541394036 w 390"/>
                  <a:gd name="T83" fmla="*/ 2147483647 h 391"/>
                  <a:gd name="T84" fmla="*/ 1681519485 w 390"/>
                  <a:gd name="T85" fmla="*/ 2147483647 h 391"/>
                  <a:gd name="T86" fmla="*/ 2147483647 w 390"/>
                  <a:gd name="T87" fmla="*/ 2147483647 h 391"/>
                  <a:gd name="T88" fmla="*/ 2147483647 w 390"/>
                  <a:gd name="T89" fmla="*/ 2147483647 h 391"/>
                  <a:gd name="T90" fmla="*/ 2147483647 w 390"/>
                  <a:gd name="T91" fmla="*/ 2147483647 h 391"/>
                  <a:gd name="T92" fmla="*/ 2147483647 w 390"/>
                  <a:gd name="T93" fmla="*/ 2147483647 h 391"/>
                  <a:gd name="T94" fmla="*/ 2147483647 w 390"/>
                  <a:gd name="T95" fmla="*/ 2147483647 h 391"/>
                  <a:gd name="T96" fmla="*/ 2147483647 w 390"/>
                  <a:gd name="T97" fmla="*/ 1982092179 h 391"/>
                  <a:gd name="T98" fmla="*/ 2147483647 w 390"/>
                  <a:gd name="T99" fmla="*/ 1793319512 h 391"/>
                  <a:gd name="T100" fmla="*/ 2147483647 w 390"/>
                  <a:gd name="T101" fmla="*/ 1604554145 h 391"/>
                  <a:gd name="T102" fmla="*/ 2147483647 w 390"/>
                  <a:gd name="T103" fmla="*/ 1085432209 h 391"/>
                  <a:gd name="T104" fmla="*/ 2147483647 w 390"/>
                  <a:gd name="T105" fmla="*/ 991049525 h 391"/>
                  <a:gd name="T106" fmla="*/ 2147483647 w 390"/>
                  <a:gd name="T107" fmla="*/ 849464979 h 391"/>
                  <a:gd name="T108" fmla="*/ 2147483647 w 390"/>
                  <a:gd name="T109" fmla="*/ 660699611 h 391"/>
                  <a:gd name="T110" fmla="*/ 2147483647 w 390"/>
                  <a:gd name="T111" fmla="*/ 471927374 h 391"/>
                  <a:gd name="T112" fmla="*/ 2147483647 w 390"/>
                  <a:gd name="T113" fmla="*/ 424732490 h 391"/>
                  <a:gd name="T114" fmla="*/ 2147483647 w 390"/>
                  <a:gd name="T115" fmla="*/ 377544583 h 391"/>
                  <a:gd name="T116" fmla="*/ 2147483647 w 390"/>
                  <a:gd name="T117" fmla="*/ 188772291 h 391"/>
                  <a:gd name="T118" fmla="*/ 2147483647 w 390"/>
                  <a:gd name="T119" fmla="*/ 47194790 h 391"/>
                  <a:gd name="T120" fmla="*/ 2147483647 w 390"/>
                  <a:gd name="T121" fmla="*/ 235960252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5">
                      <a:lumMod val="50000"/>
                    </a:schemeClr>
                  </a:solidFill>
                </a:endParaRPr>
              </a:p>
            </p:txBody>
          </p:sp>
          <p:sp>
            <p:nvSpPr>
              <p:cNvPr id="61" name="Freeform 58"/>
              <p:cNvSpPr>
                <a:spLocks noChangeArrowheads="1"/>
              </p:cNvSpPr>
              <p:nvPr/>
            </p:nvSpPr>
            <p:spPr bwMode="auto">
              <a:xfrm>
                <a:off x="1682052" y="2052564"/>
                <a:ext cx="2467671" cy="2338534"/>
              </a:xfrm>
              <a:custGeom>
                <a:avLst/>
                <a:gdLst>
                  <a:gd name="T0" fmla="*/ 2147483647 w 209"/>
                  <a:gd name="T1" fmla="*/ 2147483647 h 197"/>
                  <a:gd name="T2" fmla="*/ 2147483647 w 209"/>
                  <a:gd name="T3" fmla="*/ 2147483647 h 197"/>
                  <a:gd name="T4" fmla="*/ 979204672 w 209"/>
                  <a:gd name="T5" fmla="*/ 2147483647 h 197"/>
                  <a:gd name="T6" fmla="*/ 233146576 w 209"/>
                  <a:gd name="T7" fmla="*/ 2147483647 h 197"/>
                  <a:gd name="T8" fmla="*/ 2147483647 w 209"/>
                  <a:gd name="T9" fmla="*/ 0 h 197"/>
                  <a:gd name="T10" fmla="*/ 2147483647 w 209"/>
                  <a:gd name="T11" fmla="*/ 47140142 h 197"/>
                  <a:gd name="T12" fmla="*/ 2147483647 w 209"/>
                  <a:gd name="T13" fmla="*/ 2147483647 h 197"/>
                  <a:gd name="T14" fmla="*/ 2147483647 w 209"/>
                  <a:gd name="T15" fmla="*/ 2147483647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5">
                      <a:lumMod val="50000"/>
                    </a:schemeClr>
                  </a:solidFill>
                </a:endParaRPr>
              </a:p>
            </p:txBody>
          </p:sp>
          <p:sp>
            <p:nvSpPr>
              <p:cNvPr id="62" name="Freeform 59"/>
              <p:cNvSpPr>
                <a:spLocks noChangeArrowheads="1"/>
              </p:cNvSpPr>
              <p:nvPr/>
            </p:nvSpPr>
            <p:spPr bwMode="auto">
              <a:xfrm>
                <a:off x="1661631" y="1973908"/>
                <a:ext cx="2459437" cy="2481263"/>
              </a:xfrm>
              <a:custGeom>
                <a:avLst/>
                <a:gdLst>
                  <a:gd name="T0" fmla="*/ 2147483647 w 208"/>
                  <a:gd name="T1" fmla="*/ 2147483647 h 209"/>
                  <a:gd name="T2" fmla="*/ 2147483647 w 208"/>
                  <a:gd name="T3" fmla="*/ 2147483647 h 209"/>
                  <a:gd name="T4" fmla="*/ 420879937 w 208"/>
                  <a:gd name="T5" fmla="*/ 2147483647 h 209"/>
                  <a:gd name="T6" fmla="*/ 2147483647 w 208"/>
                  <a:gd name="T7" fmla="*/ 471488792 h 209"/>
                  <a:gd name="T8" fmla="*/ 2147483647 w 208"/>
                  <a:gd name="T9" fmla="*/ 2147483647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99" y="122"/>
                    </a:moveTo>
                    <a:cubicBezTo>
                      <a:pt x="189" y="174"/>
                      <a:pt x="139" y="209"/>
                      <a:pt x="87" y="199"/>
                    </a:cubicBezTo>
                    <a:cubicBezTo>
                      <a:pt x="34" y="190"/>
                      <a:pt x="0" y="139"/>
                      <a:pt x="9" y="87"/>
                    </a:cubicBezTo>
                    <a:cubicBezTo>
                      <a:pt x="19" y="35"/>
                      <a:pt x="69" y="0"/>
                      <a:pt x="121" y="10"/>
                    </a:cubicBezTo>
                    <a:cubicBezTo>
                      <a:pt x="174" y="19"/>
                      <a:pt x="208" y="70"/>
                      <a:pt x="199" y="122"/>
                    </a:cubicBezTo>
                    <a:close/>
                  </a:path>
                </a:pathLst>
              </a:custGeom>
              <a:solidFill>
                <a:schemeClr val="accent5">
                  <a:lumMod val="50000"/>
                </a:schemeClr>
              </a:solidFill>
              <a:ln>
                <a:noFill/>
              </a:ln>
            </p:spPr>
            <p:txBody>
              <a:bodyPr/>
              <a:lstStyle/>
              <a:p>
                <a:endParaRPr lang="zh-CN" altLang="en-US">
                  <a:solidFill>
                    <a:schemeClr val="accent5">
                      <a:lumMod val="50000"/>
                    </a:schemeClr>
                  </a:solidFill>
                </a:endParaRPr>
              </a:p>
            </p:txBody>
          </p:sp>
          <p:sp>
            <p:nvSpPr>
              <p:cNvPr id="63" name="Freeform 61"/>
              <p:cNvSpPr>
                <a:spLocks noEditPoints="1" noChangeArrowheads="1"/>
              </p:cNvSpPr>
              <p:nvPr/>
            </p:nvSpPr>
            <p:spPr bwMode="auto">
              <a:xfrm>
                <a:off x="1846749" y="2206270"/>
                <a:ext cx="2127303" cy="2031121"/>
              </a:xfrm>
              <a:custGeom>
                <a:avLst/>
                <a:gdLst>
                  <a:gd name="T0" fmla="*/ 2147483647 w 180"/>
                  <a:gd name="T1" fmla="*/ 94392186 h 171"/>
                  <a:gd name="T2" fmla="*/ 2147483647 w 180"/>
                  <a:gd name="T3" fmla="*/ 0 h 171"/>
                  <a:gd name="T4" fmla="*/ 186870865 w 180"/>
                  <a:gd name="T5" fmla="*/ 2147483647 h 171"/>
                  <a:gd name="T6" fmla="*/ 840925699 w 180"/>
                  <a:gd name="T7" fmla="*/ 2147483647 h 171"/>
                  <a:gd name="T8" fmla="*/ 2147483647 w 180"/>
                  <a:gd name="T9" fmla="*/ 2147483647 h 171"/>
                  <a:gd name="T10" fmla="*/ 2147483647 w 180"/>
                  <a:gd name="T11" fmla="*/ 2147483647 h 171"/>
                  <a:gd name="T12" fmla="*/ 2147483647 w 180"/>
                  <a:gd name="T13" fmla="*/ 2147483647 h 171"/>
                  <a:gd name="T14" fmla="*/ 2147483647 w 180"/>
                  <a:gd name="T15" fmla="*/ 94392186 h 171"/>
                  <a:gd name="T16" fmla="*/ 2147483647 w 180"/>
                  <a:gd name="T17" fmla="*/ 2147483647 h 171"/>
                  <a:gd name="T18" fmla="*/ 2147483647 w 180"/>
                  <a:gd name="T19" fmla="*/ 2147483647 h 171"/>
                  <a:gd name="T20" fmla="*/ 2147483647 w 180"/>
                  <a:gd name="T21" fmla="*/ 2147483647 h 171"/>
                  <a:gd name="T22" fmla="*/ 981085856 w 180"/>
                  <a:gd name="T23" fmla="*/ 2147483647 h 171"/>
                  <a:gd name="T24" fmla="*/ 373748564 w 180"/>
                  <a:gd name="T25" fmla="*/ 2147483647 h 171"/>
                  <a:gd name="T26" fmla="*/ 2147483647 w 180"/>
                  <a:gd name="T27" fmla="*/ 188784372 h 171"/>
                  <a:gd name="T28" fmla="*/ 2147483647 w 180"/>
                  <a:gd name="T29" fmla="*/ 235973636 h 171"/>
                  <a:gd name="T30" fmla="*/ 2147483647 w 180"/>
                  <a:gd name="T31" fmla="*/ 2147483647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5">
                      <a:lumMod val="50000"/>
                    </a:schemeClr>
                  </a:solidFill>
                </a:endParaRPr>
              </a:p>
            </p:txBody>
          </p:sp>
        </p:grpSp>
        <p:sp>
          <p:nvSpPr>
            <p:cNvPr id="56" name="Freeform 500"/>
            <p:cNvSpPr>
              <a:spLocks noEditPoints="1"/>
            </p:cNvSpPr>
            <p:nvPr/>
          </p:nvSpPr>
          <p:spPr bwMode="auto">
            <a:xfrm>
              <a:off x="1710578" y="1780833"/>
              <a:ext cx="465580" cy="529552"/>
            </a:xfrm>
            <a:custGeom>
              <a:avLst/>
              <a:gdLst>
                <a:gd name="T0" fmla="*/ 26 w 131"/>
                <a:gd name="T1" fmla="*/ 7 h 149"/>
                <a:gd name="T2" fmla="*/ 26 w 131"/>
                <a:gd name="T3" fmla="*/ 7 h 149"/>
                <a:gd name="T4" fmla="*/ 21 w 131"/>
                <a:gd name="T5" fmla="*/ 9 h 149"/>
                <a:gd name="T6" fmla="*/ 15 w 131"/>
                <a:gd name="T7" fmla="*/ 13 h 149"/>
                <a:gd name="T8" fmla="*/ 11 w 131"/>
                <a:gd name="T9" fmla="*/ 18 h 149"/>
                <a:gd name="T10" fmla="*/ 11 w 131"/>
                <a:gd name="T11" fmla="*/ 24 h 149"/>
                <a:gd name="T12" fmla="*/ 11 w 131"/>
                <a:gd name="T13" fmla="*/ 24 h 149"/>
                <a:gd name="T14" fmla="*/ 11 w 131"/>
                <a:gd name="T15" fmla="*/ 29 h 149"/>
                <a:gd name="T16" fmla="*/ 15 w 131"/>
                <a:gd name="T17" fmla="*/ 35 h 149"/>
                <a:gd name="T18" fmla="*/ 21 w 131"/>
                <a:gd name="T19" fmla="*/ 39 h 149"/>
                <a:gd name="T20" fmla="*/ 26 w 131"/>
                <a:gd name="T21" fmla="*/ 40 h 149"/>
                <a:gd name="T22" fmla="*/ 26 w 131"/>
                <a:gd name="T23" fmla="*/ 40 h 149"/>
                <a:gd name="T24" fmla="*/ 33 w 131"/>
                <a:gd name="T25" fmla="*/ 39 h 149"/>
                <a:gd name="T26" fmla="*/ 37 w 131"/>
                <a:gd name="T27" fmla="*/ 35 h 149"/>
                <a:gd name="T28" fmla="*/ 41 w 131"/>
                <a:gd name="T29" fmla="*/ 29 h 149"/>
                <a:gd name="T30" fmla="*/ 43 w 131"/>
                <a:gd name="T31" fmla="*/ 24 h 149"/>
                <a:gd name="T32" fmla="*/ 43 w 131"/>
                <a:gd name="T33" fmla="*/ 24 h 149"/>
                <a:gd name="T34" fmla="*/ 41 w 131"/>
                <a:gd name="T35" fmla="*/ 18 h 149"/>
                <a:gd name="T36" fmla="*/ 37 w 131"/>
                <a:gd name="T37" fmla="*/ 13 h 149"/>
                <a:gd name="T38" fmla="*/ 33 w 131"/>
                <a:gd name="T39" fmla="*/ 9 h 149"/>
                <a:gd name="T40" fmla="*/ 26 w 131"/>
                <a:gd name="T41" fmla="*/ 7 h 149"/>
                <a:gd name="T42" fmla="*/ 26 w 131"/>
                <a:gd name="T43" fmla="*/ 7 h 149"/>
                <a:gd name="T44" fmla="*/ 74 w 131"/>
                <a:gd name="T45" fmla="*/ 42 h 149"/>
                <a:gd name="T46" fmla="*/ 76 w 131"/>
                <a:gd name="T47" fmla="*/ 55 h 149"/>
                <a:gd name="T48" fmla="*/ 83 w 131"/>
                <a:gd name="T49" fmla="*/ 57 h 149"/>
                <a:gd name="T50" fmla="*/ 89 w 131"/>
                <a:gd name="T51" fmla="*/ 46 h 149"/>
                <a:gd name="T52" fmla="*/ 74 w 131"/>
                <a:gd name="T53" fmla="*/ 42 h 149"/>
                <a:gd name="T54" fmla="*/ 74 w 131"/>
                <a:gd name="T55" fmla="*/ 42 h 149"/>
                <a:gd name="T56" fmla="*/ 98 w 131"/>
                <a:gd name="T57" fmla="*/ 48 h 149"/>
                <a:gd name="T58" fmla="*/ 89 w 131"/>
                <a:gd name="T59" fmla="*/ 64 h 149"/>
                <a:gd name="T60" fmla="*/ 89 w 131"/>
                <a:gd name="T61" fmla="*/ 68 h 149"/>
                <a:gd name="T62" fmla="*/ 85 w 131"/>
                <a:gd name="T63" fmla="*/ 66 h 149"/>
                <a:gd name="T64" fmla="*/ 78 w 131"/>
                <a:gd name="T65" fmla="*/ 64 h 149"/>
                <a:gd name="T66" fmla="*/ 57 w 131"/>
                <a:gd name="T67" fmla="*/ 79 h 149"/>
                <a:gd name="T68" fmla="*/ 45 w 131"/>
                <a:gd name="T69" fmla="*/ 66 h 149"/>
                <a:gd name="T70" fmla="*/ 45 w 131"/>
                <a:gd name="T71" fmla="*/ 94 h 149"/>
                <a:gd name="T72" fmla="*/ 46 w 131"/>
                <a:gd name="T73" fmla="*/ 149 h 149"/>
                <a:gd name="T74" fmla="*/ 33 w 131"/>
                <a:gd name="T75" fmla="*/ 149 h 149"/>
                <a:gd name="T76" fmla="*/ 30 w 131"/>
                <a:gd name="T77" fmla="*/ 101 h 149"/>
                <a:gd name="T78" fmla="*/ 24 w 131"/>
                <a:gd name="T79" fmla="*/ 101 h 149"/>
                <a:gd name="T80" fmla="*/ 22 w 131"/>
                <a:gd name="T81" fmla="*/ 149 h 149"/>
                <a:gd name="T82" fmla="*/ 8 w 131"/>
                <a:gd name="T83" fmla="*/ 149 h 149"/>
                <a:gd name="T84" fmla="*/ 10 w 131"/>
                <a:gd name="T85" fmla="*/ 94 h 149"/>
                <a:gd name="T86" fmla="*/ 10 w 131"/>
                <a:gd name="T87" fmla="*/ 94 h 149"/>
                <a:gd name="T88" fmla="*/ 0 w 131"/>
                <a:gd name="T89" fmla="*/ 84 h 149"/>
                <a:gd name="T90" fmla="*/ 8 w 131"/>
                <a:gd name="T91" fmla="*/ 44 h 149"/>
                <a:gd name="T92" fmla="*/ 8 w 131"/>
                <a:gd name="T93" fmla="*/ 44 h 149"/>
                <a:gd name="T94" fmla="*/ 46 w 131"/>
                <a:gd name="T95" fmla="*/ 44 h 149"/>
                <a:gd name="T96" fmla="*/ 59 w 131"/>
                <a:gd name="T97" fmla="*/ 62 h 149"/>
                <a:gd name="T98" fmla="*/ 68 w 131"/>
                <a:gd name="T99" fmla="*/ 61 h 149"/>
                <a:gd name="T100" fmla="*/ 68 w 131"/>
                <a:gd name="T101" fmla="*/ 61 h 149"/>
                <a:gd name="T102" fmla="*/ 65 w 131"/>
                <a:gd name="T103" fmla="*/ 40 h 149"/>
                <a:gd name="T104" fmla="*/ 52 w 131"/>
                <a:gd name="T105" fmla="*/ 37 h 149"/>
                <a:gd name="T106" fmla="*/ 52 w 131"/>
                <a:gd name="T107" fmla="*/ 18 h 149"/>
                <a:gd name="T108" fmla="*/ 131 w 131"/>
                <a:gd name="T109" fmla="*/ 0 h 149"/>
                <a:gd name="T110" fmla="*/ 131 w 131"/>
                <a:gd name="T111" fmla="*/ 55 h 149"/>
                <a:gd name="T112" fmla="*/ 98 w 131"/>
                <a:gd name="T113" fmla="*/ 48 h 149"/>
                <a:gd name="T114" fmla="*/ 98 w 131"/>
                <a:gd name="T115" fmla="*/ 48 h 149"/>
                <a:gd name="T116" fmla="*/ 57 w 131"/>
                <a:gd name="T117" fmla="*/ 22 h 149"/>
                <a:gd name="T118" fmla="*/ 57 w 131"/>
                <a:gd name="T119" fmla="*/ 26 h 149"/>
                <a:gd name="T120" fmla="*/ 123 w 131"/>
                <a:gd name="T121" fmla="*/ 22 h 149"/>
                <a:gd name="T122" fmla="*/ 123 w 131"/>
                <a:gd name="T123" fmla="*/ 9 h 149"/>
                <a:gd name="T124" fmla="*/ 57 w 131"/>
                <a:gd name="T125" fmla="*/ 2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 h="149">
                  <a:moveTo>
                    <a:pt x="26" y="7"/>
                  </a:moveTo>
                  <a:lnTo>
                    <a:pt x="26" y="7"/>
                  </a:lnTo>
                  <a:lnTo>
                    <a:pt x="21" y="9"/>
                  </a:lnTo>
                  <a:lnTo>
                    <a:pt x="15" y="13"/>
                  </a:lnTo>
                  <a:lnTo>
                    <a:pt x="11" y="18"/>
                  </a:lnTo>
                  <a:lnTo>
                    <a:pt x="11" y="24"/>
                  </a:lnTo>
                  <a:lnTo>
                    <a:pt x="11" y="24"/>
                  </a:lnTo>
                  <a:lnTo>
                    <a:pt x="11" y="29"/>
                  </a:lnTo>
                  <a:lnTo>
                    <a:pt x="15" y="35"/>
                  </a:lnTo>
                  <a:lnTo>
                    <a:pt x="21" y="39"/>
                  </a:lnTo>
                  <a:lnTo>
                    <a:pt x="26" y="40"/>
                  </a:lnTo>
                  <a:lnTo>
                    <a:pt x="26" y="40"/>
                  </a:lnTo>
                  <a:lnTo>
                    <a:pt x="33" y="39"/>
                  </a:lnTo>
                  <a:lnTo>
                    <a:pt x="37" y="35"/>
                  </a:lnTo>
                  <a:lnTo>
                    <a:pt x="41" y="29"/>
                  </a:lnTo>
                  <a:lnTo>
                    <a:pt x="43" y="24"/>
                  </a:lnTo>
                  <a:lnTo>
                    <a:pt x="43" y="24"/>
                  </a:lnTo>
                  <a:lnTo>
                    <a:pt x="41" y="18"/>
                  </a:lnTo>
                  <a:lnTo>
                    <a:pt x="37" y="13"/>
                  </a:lnTo>
                  <a:lnTo>
                    <a:pt x="33" y="9"/>
                  </a:lnTo>
                  <a:lnTo>
                    <a:pt x="26" y="7"/>
                  </a:lnTo>
                  <a:lnTo>
                    <a:pt x="26" y="7"/>
                  </a:lnTo>
                  <a:close/>
                  <a:moveTo>
                    <a:pt x="74" y="42"/>
                  </a:moveTo>
                  <a:lnTo>
                    <a:pt x="76" y="55"/>
                  </a:lnTo>
                  <a:lnTo>
                    <a:pt x="83" y="57"/>
                  </a:lnTo>
                  <a:lnTo>
                    <a:pt x="89" y="46"/>
                  </a:lnTo>
                  <a:lnTo>
                    <a:pt x="74" y="42"/>
                  </a:lnTo>
                  <a:lnTo>
                    <a:pt x="74" y="42"/>
                  </a:lnTo>
                  <a:close/>
                  <a:moveTo>
                    <a:pt x="98" y="48"/>
                  </a:moveTo>
                  <a:lnTo>
                    <a:pt x="89" y="64"/>
                  </a:lnTo>
                  <a:lnTo>
                    <a:pt x="89" y="68"/>
                  </a:lnTo>
                  <a:lnTo>
                    <a:pt x="85" y="66"/>
                  </a:lnTo>
                  <a:lnTo>
                    <a:pt x="78" y="64"/>
                  </a:lnTo>
                  <a:lnTo>
                    <a:pt x="57" y="79"/>
                  </a:lnTo>
                  <a:lnTo>
                    <a:pt x="45" y="66"/>
                  </a:lnTo>
                  <a:lnTo>
                    <a:pt x="45" y="94"/>
                  </a:lnTo>
                  <a:lnTo>
                    <a:pt x="46" y="149"/>
                  </a:lnTo>
                  <a:lnTo>
                    <a:pt x="33" y="149"/>
                  </a:lnTo>
                  <a:lnTo>
                    <a:pt x="30" y="101"/>
                  </a:lnTo>
                  <a:lnTo>
                    <a:pt x="24" y="101"/>
                  </a:lnTo>
                  <a:lnTo>
                    <a:pt x="22" y="149"/>
                  </a:lnTo>
                  <a:lnTo>
                    <a:pt x="8" y="149"/>
                  </a:lnTo>
                  <a:lnTo>
                    <a:pt x="10" y="94"/>
                  </a:lnTo>
                  <a:lnTo>
                    <a:pt x="10" y="94"/>
                  </a:lnTo>
                  <a:lnTo>
                    <a:pt x="0" y="84"/>
                  </a:lnTo>
                  <a:lnTo>
                    <a:pt x="8" y="44"/>
                  </a:lnTo>
                  <a:lnTo>
                    <a:pt x="8" y="44"/>
                  </a:lnTo>
                  <a:lnTo>
                    <a:pt x="46" y="44"/>
                  </a:lnTo>
                  <a:lnTo>
                    <a:pt x="59" y="62"/>
                  </a:lnTo>
                  <a:lnTo>
                    <a:pt x="68" y="61"/>
                  </a:lnTo>
                  <a:lnTo>
                    <a:pt x="68" y="61"/>
                  </a:lnTo>
                  <a:lnTo>
                    <a:pt x="65" y="40"/>
                  </a:lnTo>
                  <a:lnTo>
                    <a:pt x="52" y="37"/>
                  </a:lnTo>
                  <a:lnTo>
                    <a:pt x="52" y="18"/>
                  </a:lnTo>
                  <a:lnTo>
                    <a:pt x="131" y="0"/>
                  </a:lnTo>
                  <a:lnTo>
                    <a:pt x="131" y="55"/>
                  </a:lnTo>
                  <a:lnTo>
                    <a:pt x="98" y="48"/>
                  </a:lnTo>
                  <a:lnTo>
                    <a:pt x="98" y="48"/>
                  </a:lnTo>
                  <a:close/>
                  <a:moveTo>
                    <a:pt x="57" y="22"/>
                  </a:moveTo>
                  <a:lnTo>
                    <a:pt x="57" y="26"/>
                  </a:lnTo>
                  <a:lnTo>
                    <a:pt x="123" y="22"/>
                  </a:lnTo>
                  <a:lnTo>
                    <a:pt x="123" y="9"/>
                  </a:lnTo>
                  <a:lnTo>
                    <a:pt x="57" y="2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5">
                    <a:lumMod val="50000"/>
                  </a:schemeClr>
                </a:solidFill>
              </a:endParaRPr>
            </a:p>
          </p:txBody>
        </p:sp>
        <p:sp>
          <p:nvSpPr>
            <p:cNvPr id="57" name="文本框 3"/>
            <p:cNvSpPr txBox="1"/>
            <p:nvPr/>
          </p:nvSpPr>
          <p:spPr>
            <a:xfrm>
              <a:off x="2350790" y="1758334"/>
              <a:ext cx="5535844" cy="461665"/>
            </a:xfrm>
            <a:prstGeom prst="rect">
              <a:avLst/>
            </a:prstGeom>
            <a:noFill/>
            <a:effectLst/>
          </p:spPr>
          <p:txBody>
            <a:bodyPr wrap="square" rtlCol="0">
              <a:spAutoFit/>
            </a:bodyPr>
            <a:lstStyle/>
            <a:p>
              <a:pPr algn="ctr">
                <a:lnSpc>
                  <a:spcPct val="120000"/>
                </a:lnSpc>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（一）深化</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结构调整，推动产业向中高端迈进</a:t>
              </a:r>
            </a:p>
          </p:txBody>
        </p:sp>
      </p:grpSp>
      <p:grpSp>
        <p:nvGrpSpPr>
          <p:cNvPr id="75" name="组合 74"/>
          <p:cNvGrpSpPr/>
          <p:nvPr/>
        </p:nvGrpSpPr>
        <p:grpSpPr>
          <a:xfrm>
            <a:off x="1281970" y="3555370"/>
            <a:ext cx="6827968" cy="1313790"/>
            <a:chOff x="1281970" y="3702550"/>
            <a:chExt cx="6104197" cy="1313790"/>
          </a:xfrm>
        </p:grpSpPr>
        <p:sp>
          <p:nvSpPr>
            <p:cNvPr id="76" name="圆角矩形 75"/>
            <p:cNvSpPr/>
            <p:nvPr/>
          </p:nvSpPr>
          <p:spPr>
            <a:xfrm>
              <a:off x="1710578" y="4011072"/>
              <a:ext cx="5675589" cy="680145"/>
            </a:xfrm>
            <a:prstGeom prst="roundRect">
              <a:avLst>
                <a:gd name="adj" fmla="val 50000"/>
              </a:avLst>
            </a:prstGeom>
            <a:noFill/>
            <a:ln w="73025" cmpd="thickThi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endParaRPr>
            </a:p>
          </p:txBody>
        </p:sp>
        <p:grpSp>
          <p:nvGrpSpPr>
            <p:cNvPr id="77" name="组合 76"/>
            <p:cNvGrpSpPr/>
            <p:nvPr/>
          </p:nvGrpSpPr>
          <p:grpSpPr>
            <a:xfrm>
              <a:off x="1281970" y="3702550"/>
              <a:ext cx="1309805" cy="1313790"/>
              <a:chOff x="1335088" y="1651000"/>
              <a:chExt cx="3130550" cy="3140075"/>
            </a:xfrm>
            <a:effectLst>
              <a:outerShdw blurRad="406400" dist="241300" dir="2700000" sx="92000" sy="92000" algn="tl" rotWithShape="0">
                <a:prstClr val="black">
                  <a:alpha val="40000"/>
                </a:prstClr>
              </a:outerShdw>
            </a:effectLst>
          </p:grpSpPr>
          <p:sp>
            <p:nvSpPr>
              <p:cNvPr id="80" name="Oval 16"/>
              <p:cNvSpPr>
                <a:spLocks noChangeArrowheads="1"/>
              </p:cNvSpPr>
              <p:nvPr/>
            </p:nvSpPr>
            <p:spPr bwMode="auto">
              <a:xfrm>
                <a:off x="1335088" y="1651000"/>
                <a:ext cx="3130550" cy="3140075"/>
              </a:xfrm>
              <a:prstGeom prst="ellipse">
                <a:avLst/>
              </a:prstGeom>
              <a:solidFill>
                <a:srgbClr val="F2EED8"/>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zh-CN">
                  <a:solidFill>
                    <a:schemeClr val="accent5">
                      <a:lumMod val="50000"/>
                    </a:schemeClr>
                  </a:solidFill>
                  <a:latin typeface="Calibri" panose="020F0502020204030204" pitchFamily="34" charset="0"/>
                  <a:sym typeface="宋体" panose="02010600030101010101" pitchFamily="2" charset="-122"/>
                </a:endParaRPr>
              </a:p>
            </p:txBody>
          </p:sp>
          <p:sp>
            <p:nvSpPr>
              <p:cNvPr id="81" name="Oval 17"/>
              <p:cNvSpPr>
                <a:spLocks noChangeArrowheads="1"/>
              </p:cNvSpPr>
              <p:nvPr/>
            </p:nvSpPr>
            <p:spPr bwMode="auto">
              <a:xfrm>
                <a:off x="1499570" y="1825284"/>
                <a:ext cx="2788121" cy="2795314"/>
              </a:xfrm>
              <a:prstGeom prst="ellipse">
                <a:avLst/>
              </a:prstGeom>
              <a:solidFill>
                <a:schemeClr val="bg1">
                  <a:lumMod val="65000"/>
                </a:schemeClr>
              </a:solidFill>
              <a:ln>
                <a:noFill/>
              </a:ln>
            </p:spPr>
            <p:txBody>
              <a:bodyPr/>
              <a:lstStyle/>
              <a:p>
                <a:pPr>
                  <a:buFont typeface="Arial" panose="020B0604020202020204" pitchFamily="34" charset="0"/>
                  <a:buNone/>
                </a:pPr>
                <a:endParaRPr lang="zh-CN" altLang="zh-CN">
                  <a:solidFill>
                    <a:schemeClr val="accent5">
                      <a:lumMod val="50000"/>
                    </a:schemeClr>
                  </a:solidFill>
                  <a:latin typeface="Calibri" panose="020F0502020204030204" pitchFamily="34" charset="0"/>
                  <a:sym typeface="宋体" panose="02010600030101010101" pitchFamily="2" charset="-122"/>
                </a:endParaRPr>
              </a:p>
            </p:txBody>
          </p:sp>
          <p:sp>
            <p:nvSpPr>
              <p:cNvPr id="82" name="Freeform 18"/>
              <p:cNvSpPr>
                <a:spLocks noEditPoints="1" noChangeArrowheads="1"/>
              </p:cNvSpPr>
              <p:nvPr/>
            </p:nvSpPr>
            <p:spPr bwMode="auto">
              <a:xfrm>
                <a:off x="1566863" y="1878013"/>
                <a:ext cx="2665412" cy="2686050"/>
              </a:xfrm>
              <a:custGeom>
                <a:avLst/>
                <a:gdLst>
                  <a:gd name="T0" fmla="*/ 2147483647 w 390"/>
                  <a:gd name="T1" fmla="*/ 2147483647 h 391"/>
                  <a:gd name="T2" fmla="*/ 2147483647 w 390"/>
                  <a:gd name="T3" fmla="*/ 2147483647 h 391"/>
                  <a:gd name="T4" fmla="*/ 2147483647 w 390"/>
                  <a:gd name="T5" fmla="*/ 2147483647 h 391"/>
                  <a:gd name="T6" fmla="*/ 2147483647 w 390"/>
                  <a:gd name="T7" fmla="*/ 2147483647 h 391"/>
                  <a:gd name="T8" fmla="*/ 2147483647 w 390"/>
                  <a:gd name="T9" fmla="*/ 2147483647 h 391"/>
                  <a:gd name="T10" fmla="*/ 2147483647 w 390"/>
                  <a:gd name="T11" fmla="*/ 2147483647 h 391"/>
                  <a:gd name="T12" fmla="*/ 2147483647 w 390"/>
                  <a:gd name="T13" fmla="*/ 2147483647 h 391"/>
                  <a:gd name="T14" fmla="*/ 2147483647 w 390"/>
                  <a:gd name="T15" fmla="*/ 2147483647 h 391"/>
                  <a:gd name="T16" fmla="*/ 2147483647 w 390"/>
                  <a:gd name="T17" fmla="*/ 2147483647 h 391"/>
                  <a:gd name="T18" fmla="*/ 2147483647 w 390"/>
                  <a:gd name="T19" fmla="*/ 2147483647 h 391"/>
                  <a:gd name="T20" fmla="*/ 2147483647 w 390"/>
                  <a:gd name="T21" fmla="*/ 2147483647 h 391"/>
                  <a:gd name="T22" fmla="*/ 2147483647 w 390"/>
                  <a:gd name="T23" fmla="*/ 2147483647 h 391"/>
                  <a:gd name="T24" fmla="*/ 2147483647 w 390"/>
                  <a:gd name="T25" fmla="*/ 2147483647 h 391"/>
                  <a:gd name="T26" fmla="*/ 2147483647 w 390"/>
                  <a:gd name="T27" fmla="*/ 2147483647 h 391"/>
                  <a:gd name="T28" fmla="*/ 2147483647 w 390"/>
                  <a:gd name="T29" fmla="*/ 2147483647 h 391"/>
                  <a:gd name="T30" fmla="*/ 2147483647 w 390"/>
                  <a:gd name="T31" fmla="*/ 2147483647 h 391"/>
                  <a:gd name="T32" fmla="*/ 2147483647 w 390"/>
                  <a:gd name="T33" fmla="*/ 2147483647 h 391"/>
                  <a:gd name="T34" fmla="*/ 1961770810 w 390"/>
                  <a:gd name="T35" fmla="*/ 2147483647 h 391"/>
                  <a:gd name="T36" fmla="*/ 2147483647 w 390"/>
                  <a:gd name="T37" fmla="*/ 2147483647 h 391"/>
                  <a:gd name="T38" fmla="*/ 1401268586 w 390"/>
                  <a:gd name="T39" fmla="*/ 2147483647 h 391"/>
                  <a:gd name="T40" fmla="*/ 1307849342 w 390"/>
                  <a:gd name="T41" fmla="*/ 2147483647 h 391"/>
                  <a:gd name="T42" fmla="*/ 2147483647 w 390"/>
                  <a:gd name="T43" fmla="*/ 2147483647 h 391"/>
                  <a:gd name="T44" fmla="*/ 887465947 w 390"/>
                  <a:gd name="T45" fmla="*/ 2147483647 h 391"/>
                  <a:gd name="T46" fmla="*/ 2147483647 w 390"/>
                  <a:gd name="T47" fmla="*/ 2147483647 h 391"/>
                  <a:gd name="T48" fmla="*/ 420383288 w 390"/>
                  <a:gd name="T49" fmla="*/ 2147483647 h 391"/>
                  <a:gd name="T50" fmla="*/ 326964044 w 390"/>
                  <a:gd name="T51" fmla="*/ 2147483647 h 391"/>
                  <a:gd name="T52" fmla="*/ 2147483647 w 390"/>
                  <a:gd name="T53" fmla="*/ 2147483647 h 391"/>
                  <a:gd name="T54" fmla="*/ 280251005 w 390"/>
                  <a:gd name="T55" fmla="*/ 2147483647 h 391"/>
                  <a:gd name="T56" fmla="*/ 2147483647 w 390"/>
                  <a:gd name="T57" fmla="*/ 2147483647 h 391"/>
                  <a:gd name="T58" fmla="*/ 2147483647 w 390"/>
                  <a:gd name="T59" fmla="*/ 2147483647 h 391"/>
                  <a:gd name="T60" fmla="*/ 186838542 w 390"/>
                  <a:gd name="T61" fmla="*/ 2147483647 h 391"/>
                  <a:gd name="T62" fmla="*/ 2147483647 w 390"/>
                  <a:gd name="T63" fmla="*/ 2147483647 h 391"/>
                  <a:gd name="T64" fmla="*/ 2147483647 w 390"/>
                  <a:gd name="T65" fmla="*/ 2147483647 h 391"/>
                  <a:gd name="T66" fmla="*/ 233544800 w 390"/>
                  <a:gd name="T67" fmla="*/ 2147483647 h 391"/>
                  <a:gd name="T68" fmla="*/ 2147483647 w 390"/>
                  <a:gd name="T69" fmla="*/ 2147483647 h 391"/>
                  <a:gd name="T70" fmla="*/ 2147483647 w 390"/>
                  <a:gd name="T71" fmla="*/ 2147483647 h 391"/>
                  <a:gd name="T72" fmla="*/ 513795805 w 390"/>
                  <a:gd name="T73" fmla="*/ 2147483647 h 391"/>
                  <a:gd name="T74" fmla="*/ 2147483647 w 390"/>
                  <a:gd name="T75" fmla="*/ 2147483647 h 391"/>
                  <a:gd name="T76" fmla="*/ 747340498 w 390"/>
                  <a:gd name="T77" fmla="*/ 2147483647 h 391"/>
                  <a:gd name="T78" fmla="*/ 2147483647 w 390"/>
                  <a:gd name="T79" fmla="*/ 2147483647 h 391"/>
                  <a:gd name="T80" fmla="*/ 2147483647 w 390"/>
                  <a:gd name="T81" fmla="*/ 2147483647 h 391"/>
                  <a:gd name="T82" fmla="*/ 1541394036 w 390"/>
                  <a:gd name="T83" fmla="*/ 2147483647 h 391"/>
                  <a:gd name="T84" fmla="*/ 1681519485 w 390"/>
                  <a:gd name="T85" fmla="*/ 2147483647 h 391"/>
                  <a:gd name="T86" fmla="*/ 2147483647 w 390"/>
                  <a:gd name="T87" fmla="*/ 2147483647 h 391"/>
                  <a:gd name="T88" fmla="*/ 2147483647 w 390"/>
                  <a:gd name="T89" fmla="*/ 2147483647 h 391"/>
                  <a:gd name="T90" fmla="*/ 2147483647 w 390"/>
                  <a:gd name="T91" fmla="*/ 2147483647 h 391"/>
                  <a:gd name="T92" fmla="*/ 2147483647 w 390"/>
                  <a:gd name="T93" fmla="*/ 2147483647 h 391"/>
                  <a:gd name="T94" fmla="*/ 2147483647 w 390"/>
                  <a:gd name="T95" fmla="*/ 2147483647 h 391"/>
                  <a:gd name="T96" fmla="*/ 2147483647 w 390"/>
                  <a:gd name="T97" fmla="*/ 1982092179 h 391"/>
                  <a:gd name="T98" fmla="*/ 2147483647 w 390"/>
                  <a:gd name="T99" fmla="*/ 1793319512 h 391"/>
                  <a:gd name="T100" fmla="*/ 2147483647 w 390"/>
                  <a:gd name="T101" fmla="*/ 1604554145 h 391"/>
                  <a:gd name="T102" fmla="*/ 2147483647 w 390"/>
                  <a:gd name="T103" fmla="*/ 1085432209 h 391"/>
                  <a:gd name="T104" fmla="*/ 2147483647 w 390"/>
                  <a:gd name="T105" fmla="*/ 991049525 h 391"/>
                  <a:gd name="T106" fmla="*/ 2147483647 w 390"/>
                  <a:gd name="T107" fmla="*/ 849464979 h 391"/>
                  <a:gd name="T108" fmla="*/ 2147483647 w 390"/>
                  <a:gd name="T109" fmla="*/ 660699611 h 391"/>
                  <a:gd name="T110" fmla="*/ 2147483647 w 390"/>
                  <a:gd name="T111" fmla="*/ 471927374 h 391"/>
                  <a:gd name="T112" fmla="*/ 2147483647 w 390"/>
                  <a:gd name="T113" fmla="*/ 424732490 h 391"/>
                  <a:gd name="T114" fmla="*/ 2147483647 w 390"/>
                  <a:gd name="T115" fmla="*/ 377544583 h 391"/>
                  <a:gd name="T116" fmla="*/ 2147483647 w 390"/>
                  <a:gd name="T117" fmla="*/ 188772291 h 391"/>
                  <a:gd name="T118" fmla="*/ 2147483647 w 390"/>
                  <a:gd name="T119" fmla="*/ 47194790 h 391"/>
                  <a:gd name="T120" fmla="*/ 2147483647 w 390"/>
                  <a:gd name="T121" fmla="*/ 235960252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5">
                      <a:lumMod val="50000"/>
                    </a:schemeClr>
                  </a:solidFill>
                </a:endParaRPr>
              </a:p>
            </p:txBody>
          </p:sp>
          <p:sp>
            <p:nvSpPr>
              <p:cNvPr id="83" name="Freeform 58"/>
              <p:cNvSpPr>
                <a:spLocks noChangeArrowheads="1"/>
              </p:cNvSpPr>
              <p:nvPr/>
            </p:nvSpPr>
            <p:spPr bwMode="auto">
              <a:xfrm>
                <a:off x="1682053" y="2052564"/>
                <a:ext cx="2467672" cy="2338535"/>
              </a:xfrm>
              <a:custGeom>
                <a:avLst/>
                <a:gdLst>
                  <a:gd name="T0" fmla="*/ 2147483647 w 209"/>
                  <a:gd name="T1" fmla="*/ 2147483647 h 197"/>
                  <a:gd name="T2" fmla="*/ 2147483647 w 209"/>
                  <a:gd name="T3" fmla="*/ 2147483647 h 197"/>
                  <a:gd name="T4" fmla="*/ 979204672 w 209"/>
                  <a:gd name="T5" fmla="*/ 2147483647 h 197"/>
                  <a:gd name="T6" fmla="*/ 233146576 w 209"/>
                  <a:gd name="T7" fmla="*/ 2147483647 h 197"/>
                  <a:gd name="T8" fmla="*/ 2147483647 w 209"/>
                  <a:gd name="T9" fmla="*/ 0 h 197"/>
                  <a:gd name="T10" fmla="*/ 2147483647 w 209"/>
                  <a:gd name="T11" fmla="*/ 47140142 h 197"/>
                  <a:gd name="T12" fmla="*/ 2147483647 w 209"/>
                  <a:gd name="T13" fmla="*/ 2147483647 h 197"/>
                  <a:gd name="T14" fmla="*/ 2147483647 w 209"/>
                  <a:gd name="T15" fmla="*/ 2147483647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5">
                      <a:lumMod val="50000"/>
                    </a:schemeClr>
                  </a:solidFill>
                </a:endParaRPr>
              </a:p>
            </p:txBody>
          </p:sp>
          <p:sp>
            <p:nvSpPr>
              <p:cNvPr id="84" name="Freeform 59"/>
              <p:cNvSpPr>
                <a:spLocks noChangeArrowheads="1"/>
              </p:cNvSpPr>
              <p:nvPr/>
            </p:nvSpPr>
            <p:spPr bwMode="auto">
              <a:xfrm>
                <a:off x="1661631" y="1973909"/>
                <a:ext cx="2459436" cy="2481263"/>
              </a:xfrm>
              <a:custGeom>
                <a:avLst/>
                <a:gdLst>
                  <a:gd name="T0" fmla="*/ 2147483647 w 208"/>
                  <a:gd name="T1" fmla="*/ 2147483647 h 209"/>
                  <a:gd name="T2" fmla="*/ 2147483647 w 208"/>
                  <a:gd name="T3" fmla="*/ 2147483647 h 209"/>
                  <a:gd name="T4" fmla="*/ 420879937 w 208"/>
                  <a:gd name="T5" fmla="*/ 2147483647 h 209"/>
                  <a:gd name="T6" fmla="*/ 2147483647 w 208"/>
                  <a:gd name="T7" fmla="*/ 471488792 h 209"/>
                  <a:gd name="T8" fmla="*/ 2147483647 w 208"/>
                  <a:gd name="T9" fmla="*/ 2147483647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99" y="122"/>
                    </a:moveTo>
                    <a:cubicBezTo>
                      <a:pt x="189" y="174"/>
                      <a:pt x="139" y="209"/>
                      <a:pt x="87" y="199"/>
                    </a:cubicBezTo>
                    <a:cubicBezTo>
                      <a:pt x="34" y="190"/>
                      <a:pt x="0" y="139"/>
                      <a:pt x="9" y="87"/>
                    </a:cubicBezTo>
                    <a:cubicBezTo>
                      <a:pt x="19" y="35"/>
                      <a:pt x="69" y="0"/>
                      <a:pt x="121" y="10"/>
                    </a:cubicBezTo>
                    <a:cubicBezTo>
                      <a:pt x="174" y="19"/>
                      <a:pt x="208" y="70"/>
                      <a:pt x="199" y="122"/>
                    </a:cubicBezTo>
                    <a:close/>
                  </a:path>
                </a:pathLst>
              </a:custGeom>
              <a:solidFill>
                <a:srgbClr val="0070C0"/>
              </a:solidFill>
              <a:ln>
                <a:noFill/>
              </a:ln>
            </p:spPr>
            <p:txBody>
              <a:bodyPr/>
              <a:lstStyle/>
              <a:p>
                <a:endParaRPr lang="zh-CN" altLang="en-US">
                  <a:solidFill>
                    <a:schemeClr val="accent5">
                      <a:lumMod val="50000"/>
                    </a:schemeClr>
                  </a:solidFill>
                </a:endParaRPr>
              </a:p>
            </p:txBody>
          </p:sp>
          <p:sp>
            <p:nvSpPr>
              <p:cNvPr id="85" name="Freeform 61"/>
              <p:cNvSpPr>
                <a:spLocks noEditPoints="1" noChangeArrowheads="1"/>
              </p:cNvSpPr>
              <p:nvPr/>
            </p:nvSpPr>
            <p:spPr bwMode="auto">
              <a:xfrm>
                <a:off x="1846748" y="2206270"/>
                <a:ext cx="2127303" cy="2031122"/>
              </a:xfrm>
              <a:custGeom>
                <a:avLst/>
                <a:gdLst>
                  <a:gd name="T0" fmla="*/ 2147483647 w 180"/>
                  <a:gd name="T1" fmla="*/ 94392186 h 171"/>
                  <a:gd name="T2" fmla="*/ 2147483647 w 180"/>
                  <a:gd name="T3" fmla="*/ 0 h 171"/>
                  <a:gd name="T4" fmla="*/ 186870865 w 180"/>
                  <a:gd name="T5" fmla="*/ 2147483647 h 171"/>
                  <a:gd name="T6" fmla="*/ 840925699 w 180"/>
                  <a:gd name="T7" fmla="*/ 2147483647 h 171"/>
                  <a:gd name="T8" fmla="*/ 2147483647 w 180"/>
                  <a:gd name="T9" fmla="*/ 2147483647 h 171"/>
                  <a:gd name="T10" fmla="*/ 2147483647 w 180"/>
                  <a:gd name="T11" fmla="*/ 2147483647 h 171"/>
                  <a:gd name="T12" fmla="*/ 2147483647 w 180"/>
                  <a:gd name="T13" fmla="*/ 2147483647 h 171"/>
                  <a:gd name="T14" fmla="*/ 2147483647 w 180"/>
                  <a:gd name="T15" fmla="*/ 94392186 h 171"/>
                  <a:gd name="T16" fmla="*/ 2147483647 w 180"/>
                  <a:gd name="T17" fmla="*/ 2147483647 h 171"/>
                  <a:gd name="T18" fmla="*/ 2147483647 w 180"/>
                  <a:gd name="T19" fmla="*/ 2147483647 h 171"/>
                  <a:gd name="T20" fmla="*/ 2147483647 w 180"/>
                  <a:gd name="T21" fmla="*/ 2147483647 h 171"/>
                  <a:gd name="T22" fmla="*/ 981085856 w 180"/>
                  <a:gd name="T23" fmla="*/ 2147483647 h 171"/>
                  <a:gd name="T24" fmla="*/ 373748564 w 180"/>
                  <a:gd name="T25" fmla="*/ 2147483647 h 171"/>
                  <a:gd name="T26" fmla="*/ 2147483647 w 180"/>
                  <a:gd name="T27" fmla="*/ 188784372 h 171"/>
                  <a:gd name="T28" fmla="*/ 2147483647 w 180"/>
                  <a:gd name="T29" fmla="*/ 235973636 h 171"/>
                  <a:gd name="T30" fmla="*/ 2147483647 w 180"/>
                  <a:gd name="T31" fmla="*/ 2147483647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5">
                      <a:lumMod val="50000"/>
                    </a:schemeClr>
                  </a:solidFill>
                </a:endParaRPr>
              </a:p>
            </p:txBody>
          </p:sp>
        </p:grpSp>
        <p:sp>
          <p:nvSpPr>
            <p:cNvPr id="78" name="文本框 3"/>
            <p:cNvSpPr txBox="1"/>
            <p:nvPr/>
          </p:nvSpPr>
          <p:spPr>
            <a:xfrm>
              <a:off x="2500280" y="4120116"/>
              <a:ext cx="4758471" cy="461665"/>
            </a:xfrm>
            <a:prstGeom prst="rect">
              <a:avLst/>
            </a:prstGeom>
            <a:noFill/>
            <a:effectLst/>
          </p:spPr>
          <p:txBody>
            <a:bodyPr wrap="square" rtlCol="0">
              <a:spAutoFit/>
            </a:bodyPr>
            <a:lstStyle/>
            <a:p>
              <a:pPr algn="ctr">
                <a:lnSpc>
                  <a:spcPct val="120000"/>
                </a:lnSpc>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（三）开展</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先行先试，形成可复制推广的经验</a:t>
              </a:r>
            </a:p>
          </p:txBody>
        </p:sp>
        <p:sp>
          <p:nvSpPr>
            <p:cNvPr id="79" name="Freeform 447"/>
            <p:cNvSpPr>
              <a:spLocks noEditPoints="1"/>
            </p:cNvSpPr>
            <p:nvPr/>
          </p:nvSpPr>
          <p:spPr bwMode="auto">
            <a:xfrm>
              <a:off x="1714693" y="4101066"/>
              <a:ext cx="381809" cy="522670"/>
            </a:xfrm>
            <a:custGeom>
              <a:avLst/>
              <a:gdLst>
                <a:gd name="T0" fmla="*/ 27 w 103"/>
                <a:gd name="T1" fmla="*/ 30 h 141"/>
                <a:gd name="T2" fmla="*/ 18 w 103"/>
                <a:gd name="T3" fmla="*/ 52 h 141"/>
                <a:gd name="T4" fmla="*/ 22 w 103"/>
                <a:gd name="T5" fmla="*/ 77 h 141"/>
                <a:gd name="T6" fmla="*/ 48 w 103"/>
                <a:gd name="T7" fmla="*/ 97 h 141"/>
                <a:gd name="T8" fmla="*/ 71 w 103"/>
                <a:gd name="T9" fmla="*/ 97 h 141"/>
                <a:gd name="T10" fmla="*/ 93 w 103"/>
                <a:gd name="T11" fmla="*/ 85 h 141"/>
                <a:gd name="T12" fmla="*/ 103 w 103"/>
                <a:gd name="T13" fmla="*/ 63 h 141"/>
                <a:gd name="T14" fmla="*/ 97 w 103"/>
                <a:gd name="T15" fmla="*/ 37 h 141"/>
                <a:gd name="T16" fmla="*/ 73 w 103"/>
                <a:gd name="T17" fmla="*/ 17 h 141"/>
                <a:gd name="T18" fmla="*/ 48 w 103"/>
                <a:gd name="T19" fmla="*/ 17 h 141"/>
                <a:gd name="T20" fmla="*/ 42 w 103"/>
                <a:gd name="T21" fmla="*/ 85 h 141"/>
                <a:gd name="T22" fmla="*/ 59 w 103"/>
                <a:gd name="T23" fmla="*/ 90 h 141"/>
                <a:gd name="T24" fmla="*/ 42 w 103"/>
                <a:gd name="T25" fmla="*/ 85 h 141"/>
                <a:gd name="T26" fmla="*/ 70 w 103"/>
                <a:gd name="T27" fmla="*/ 77 h 141"/>
                <a:gd name="T28" fmla="*/ 79 w 103"/>
                <a:gd name="T29" fmla="*/ 75 h 141"/>
                <a:gd name="T30" fmla="*/ 70 w 103"/>
                <a:gd name="T31" fmla="*/ 86 h 141"/>
                <a:gd name="T32" fmla="*/ 62 w 103"/>
                <a:gd name="T33" fmla="*/ 81 h 141"/>
                <a:gd name="T34" fmla="*/ 93 w 103"/>
                <a:gd name="T35" fmla="*/ 59 h 141"/>
                <a:gd name="T36" fmla="*/ 88 w 103"/>
                <a:gd name="T37" fmla="*/ 74 h 141"/>
                <a:gd name="T38" fmla="*/ 77 w 103"/>
                <a:gd name="T39" fmla="*/ 30 h 141"/>
                <a:gd name="T40" fmla="*/ 62 w 103"/>
                <a:gd name="T41" fmla="*/ 24 h 141"/>
                <a:gd name="T42" fmla="*/ 77 w 103"/>
                <a:gd name="T43" fmla="*/ 30 h 141"/>
                <a:gd name="T44" fmla="*/ 49 w 103"/>
                <a:gd name="T45" fmla="*/ 37 h 141"/>
                <a:gd name="T46" fmla="*/ 42 w 103"/>
                <a:gd name="T47" fmla="*/ 39 h 141"/>
                <a:gd name="T48" fmla="*/ 49 w 103"/>
                <a:gd name="T49" fmla="*/ 28 h 141"/>
                <a:gd name="T50" fmla="*/ 59 w 103"/>
                <a:gd name="T51" fmla="*/ 33 h 141"/>
                <a:gd name="T52" fmla="*/ 27 w 103"/>
                <a:gd name="T53" fmla="*/ 55 h 141"/>
                <a:gd name="T54" fmla="*/ 31 w 103"/>
                <a:gd name="T55" fmla="*/ 41 h 141"/>
                <a:gd name="T56" fmla="*/ 42 w 103"/>
                <a:gd name="T57" fmla="*/ 75 h 141"/>
                <a:gd name="T58" fmla="*/ 31 w 103"/>
                <a:gd name="T59" fmla="*/ 68 h 141"/>
                <a:gd name="T60" fmla="*/ 37 w 103"/>
                <a:gd name="T61" fmla="*/ 59 h 141"/>
                <a:gd name="T62" fmla="*/ 44 w 103"/>
                <a:gd name="T63" fmla="*/ 75 h 141"/>
                <a:gd name="T64" fmla="*/ 44 w 103"/>
                <a:gd name="T65" fmla="*/ 52 h 141"/>
                <a:gd name="T66" fmla="*/ 64 w 103"/>
                <a:gd name="T67" fmla="*/ 41 h 141"/>
                <a:gd name="T68" fmla="*/ 75 w 103"/>
                <a:gd name="T69" fmla="*/ 63 h 141"/>
                <a:gd name="T70" fmla="*/ 55 w 103"/>
                <a:gd name="T71" fmla="*/ 74 h 141"/>
                <a:gd name="T72" fmla="*/ 44 w 103"/>
                <a:gd name="T73" fmla="*/ 52 h 141"/>
                <a:gd name="T74" fmla="*/ 79 w 103"/>
                <a:gd name="T75" fmla="*/ 39 h 141"/>
                <a:gd name="T76" fmla="*/ 90 w 103"/>
                <a:gd name="T77" fmla="*/ 46 h 141"/>
                <a:gd name="T78" fmla="*/ 84 w 103"/>
                <a:gd name="T79" fmla="*/ 55 h 141"/>
                <a:gd name="T80" fmla="*/ 75 w 103"/>
                <a:gd name="T81" fmla="*/ 39 h 141"/>
                <a:gd name="T82" fmla="*/ 38 w 103"/>
                <a:gd name="T83" fmla="*/ 130 h 141"/>
                <a:gd name="T84" fmla="*/ 44 w 103"/>
                <a:gd name="T85" fmla="*/ 116 h 141"/>
                <a:gd name="T86" fmla="*/ 16 w 103"/>
                <a:gd name="T87" fmla="*/ 99 h 141"/>
                <a:gd name="T88" fmla="*/ 0 w 103"/>
                <a:gd name="T89" fmla="*/ 57 h 141"/>
                <a:gd name="T90" fmla="*/ 9 w 103"/>
                <a:gd name="T91" fmla="*/ 24 h 141"/>
                <a:gd name="T92" fmla="*/ 40 w 103"/>
                <a:gd name="T93" fmla="*/ 0 h 141"/>
                <a:gd name="T94" fmla="*/ 26 w 103"/>
                <a:gd name="T95" fmla="*/ 24 h 141"/>
                <a:gd name="T96" fmla="*/ 13 w 103"/>
                <a:gd name="T97" fmla="*/ 48 h 141"/>
                <a:gd name="T98" fmla="*/ 15 w 103"/>
                <a:gd name="T99" fmla="*/ 75 h 141"/>
                <a:gd name="T100" fmla="*/ 33 w 103"/>
                <a:gd name="T101" fmla="*/ 97 h 141"/>
                <a:gd name="T102" fmla="*/ 60 w 103"/>
                <a:gd name="T103" fmla="*/ 105 h 141"/>
                <a:gd name="T104" fmla="*/ 90 w 103"/>
                <a:gd name="T105" fmla="*/ 94 h 141"/>
                <a:gd name="T106" fmla="*/ 70 w 103"/>
                <a:gd name="T107" fmla="*/ 1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141">
                  <a:moveTo>
                    <a:pt x="40" y="19"/>
                  </a:moveTo>
                  <a:lnTo>
                    <a:pt x="40" y="19"/>
                  </a:lnTo>
                  <a:lnTo>
                    <a:pt x="33" y="24"/>
                  </a:lnTo>
                  <a:lnTo>
                    <a:pt x="27" y="30"/>
                  </a:lnTo>
                  <a:lnTo>
                    <a:pt x="22" y="37"/>
                  </a:lnTo>
                  <a:lnTo>
                    <a:pt x="18" y="44"/>
                  </a:lnTo>
                  <a:lnTo>
                    <a:pt x="18" y="44"/>
                  </a:lnTo>
                  <a:lnTo>
                    <a:pt x="18" y="52"/>
                  </a:lnTo>
                  <a:lnTo>
                    <a:pt x="16" y="61"/>
                  </a:lnTo>
                  <a:lnTo>
                    <a:pt x="18" y="68"/>
                  </a:lnTo>
                  <a:lnTo>
                    <a:pt x="22" y="77"/>
                  </a:lnTo>
                  <a:lnTo>
                    <a:pt x="22" y="77"/>
                  </a:lnTo>
                  <a:lnTo>
                    <a:pt x="27" y="85"/>
                  </a:lnTo>
                  <a:lnTo>
                    <a:pt x="33" y="90"/>
                  </a:lnTo>
                  <a:lnTo>
                    <a:pt x="40" y="94"/>
                  </a:lnTo>
                  <a:lnTo>
                    <a:pt x="48" y="97"/>
                  </a:lnTo>
                  <a:lnTo>
                    <a:pt x="48" y="97"/>
                  </a:lnTo>
                  <a:lnTo>
                    <a:pt x="55" y="99"/>
                  </a:lnTo>
                  <a:lnTo>
                    <a:pt x="64" y="99"/>
                  </a:lnTo>
                  <a:lnTo>
                    <a:pt x="71" y="97"/>
                  </a:lnTo>
                  <a:lnTo>
                    <a:pt x="79" y="96"/>
                  </a:lnTo>
                  <a:lnTo>
                    <a:pt x="79" y="96"/>
                  </a:lnTo>
                  <a:lnTo>
                    <a:pt x="86" y="90"/>
                  </a:lnTo>
                  <a:lnTo>
                    <a:pt x="93" y="85"/>
                  </a:lnTo>
                  <a:lnTo>
                    <a:pt x="97" y="77"/>
                  </a:lnTo>
                  <a:lnTo>
                    <a:pt x="101" y="70"/>
                  </a:lnTo>
                  <a:lnTo>
                    <a:pt x="101" y="70"/>
                  </a:lnTo>
                  <a:lnTo>
                    <a:pt x="103" y="63"/>
                  </a:lnTo>
                  <a:lnTo>
                    <a:pt x="103" y="53"/>
                  </a:lnTo>
                  <a:lnTo>
                    <a:pt x="101" y="46"/>
                  </a:lnTo>
                  <a:lnTo>
                    <a:pt x="97" y="37"/>
                  </a:lnTo>
                  <a:lnTo>
                    <a:pt x="97" y="37"/>
                  </a:lnTo>
                  <a:lnTo>
                    <a:pt x="93" y="30"/>
                  </a:lnTo>
                  <a:lnTo>
                    <a:pt x="86" y="24"/>
                  </a:lnTo>
                  <a:lnTo>
                    <a:pt x="81" y="19"/>
                  </a:lnTo>
                  <a:lnTo>
                    <a:pt x="73" y="17"/>
                  </a:lnTo>
                  <a:lnTo>
                    <a:pt x="73" y="17"/>
                  </a:lnTo>
                  <a:lnTo>
                    <a:pt x="64" y="15"/>
                  </a:lnTo>
                  <a:lnTo>
                    <a:pt x="57" y="15"/>
                  </a:lnTo>
                  <a:lnTo>
                    <a:pt x="48" y="17"/>
                  </a:lnTo>
                  <a:lnTo>
                    <a:pt x="40" y="19"/>
                  </a:lnTo>
                  <a:lnTo>
                    <a:pt x="40" y="19"/>
                  </a:lnTo>
                  <a:close/>
                  <a:moveTo>
                    <a:pt x="42" y="85"/>
                  </a:moveTo>
                  <a:lnTo>
                    <a:pt x="42" y="85"/>
                  </a:lnTo>
                  <a:lnTo>
                    <a:pt x="51" y="85"/>
                  </a:lnTo>
                  <a:lnTo>
                    <a:pt x="51" y="85"/>
                  </a:lnTo>
                  <a:lnTo>
                    <a:pt x="59" y="90"/>
                  </a:lnTo>
                  <a:lnTo>
                    <a:pt x="59" y="90"/>
                  </a:lnTo>
                  <a:lnTo>
                    <a:pt x="49" y="88"/>
                  </a:lnTo>
                  <a:lnTo>
                    <a:pt x="49" y="88"/>
                  </a:lnTo>
                  <a:lnTo>
                    <a:pt x="42" y="85"/>
                  </a:lnTo>
                  <a:lnTo>
                    <a:pt x="42" y="85"/>
                  </a:lnTo>
                  <a:close/>
                  <a:moveTo>
                    <a:pt x="62" y="81"/>
                  </a:moveTo>
                  <a:lnTo>
                    <a:pt x="62" y="81"/>
                  </a:lnTo>
                  <a:lnTo>
                    <a:pt x="70" y="77"/>
                  </a:lnTo>
                  <a:lnTo>
                    <a:pt x="70" y="77"/>
                  </a:lnTo>
                  <a:lnTo>
                    <a:pt x="79" y="72"/>
                  </a:lnTo>
                  <a:lnTo>
                    <a:pt x="79" y="72"/>
                  </a:lnTo>
                  <a:lnTo>
                    <a:pt x="79" y="75"/>
                  </a:lnTo>
                  <a:lnTo>
                    <a:pt x="79" y="75"/>
                  </a:lnTo>
                  <a:lnTo>
                    <a:pt x="79" y="83"/>
                  </a:lnTo>
                  <a:lnTo>
                    <a:pt x="75" y="86"/>
                  </a:lnTo>
                  <a:lnTo>
                    <a:pt x="75" y="86"/>
                  </a:lnTo>
                  <a:lnTo>
                    <a:pt x="70" y="86"/>
                  </a:lnTo>
                  <a:lnTo>
                    <a:pt x="64" y="83"/>
                  </a:lnTo>
                  <a:lnTo>
                    <a:pt x="64" y="83"/>
                  </a:lnTo>
                  <a:lnTo>
                    <a:pt x="62" y="81"/>
                  </a:lnTo>
                  <a:lnTo>
                    <a:pt x="62" y="81"/>
                  </a:lnTo>
                  <a:close/>
                  <a:moveTo>
                    <a:pt x="86" y="66"/>
                  </a:moveTo>
                  <a:lnTo>
                    <a:pt x="86" y="66"/>
                  </a:lnTo>
                  <a:lnTo>
                    <a:pt x="93" y="59"/>
                  </a:lnTo>
                  <a:lnTo>
                    <a:pt x="93" y="59"/>
                  </a:lnTo>
                  <a:lnTo>
                    <a:pt x="92" y="66"/>
                  </a:lnTo>
                  <a:lnTo>
                    <a:pt x="92" y="66"/>
                  </a:lnTo>
                  <a:lnTo>
                    <a:pt x="88" y="74"/>
                  </a:lnTo>
                  <a:lnTo>
                    <a:pt x="88" y="74"/>
                  </a:lnTo>
                  <a:lnTo>
                    <a:pt x="86" y="66"/>
                  </a:lnTo>
                  <a:lnTo>
                    <a:pt x="86" y="66"/>
                  </a:lnTo>
                  <a:close/>
                  <a:moveTo>
                    <a:pt x="77" y="30"/>
                  </a:moveTo>
                  <a:lnTo>
                    <a:pt x="77" y="30"/>
                  </a:lnTo>
                  <a:lnTo>
                    <a:pt x="68" y="30"/>
                  </a:lnTo>
                  <a:lnTo>
                    <a:pt x="68" y="30"/>
                  </a:lnTo>
                  <a:lnTo>
                    <a:pt x="62" y="24"/>
                  </a:lnTo>
                  <a:lnTo>
                    <a:pt x="62" y="24"/>
                  </a:lnTo>
                  <a:lnTo>
                    <a:pt x="70" y="26"/>
                  </a:lnTo>
                  <a:lnTo>
                    <a:pt x="70" y="26"/>
                  </a:lnTo>
                  <a:lnTo>
                    <a:pt x="77" y="30"/>
                  </a:lnTo>
                  <a:lnTo>
                    <a:pt x="77" y="30"/>
                  </a:lnTo>
                  <a:close/>
                  <a:moveTo>
                    <a:pt x="59" y="33"/>
                  </a:moveTo>
                  <a:lnTo>
                    <a:pt x="59" y="33"/>
                  </a:lnTo>
                  <a:lnTo>
                    <a:pt x="49" y="37"/>
                  </a:lnTo>
                  <a:lnTo>
                    <a:pt x="49" y="37"/>
                  </a:lnTo>
                  <a:lnTo>
                    <a:pt x="42" y="42"/>
                  </a:lnTo>
                  <a:lnTo>
                    <a:pt x="42" y="42"/>
                  </a:lnTo>
                  <a:lnTo>
                    <a:pt x="42" y="39"/>
                  </a:lnTo>
                  <a:lnTo>
                    <a:pt x="42" y="39"/>
                  </a:lnTo>
                  <a:lnTo>
                    <a:pt x="42" y="31"/>
                  </a:lnTo>
                  <a:lnTo>
                    <a:pt x="44" y="28"/>
                  </a:lnTo>
                  <a:lnTo>
                    <a:pt x="44" y="28"/>
                  </a:lnTo>
                  <a:lnTo>
                    <a:pt x="49" y="28"/>
                  </a:lnTo>
                  <a:lnTo>
                    <a:pt x="55" y="31"/>
                  </a:lnTo>
                  <a:lnTo>
                    <a:pt x="55" y="31"/>
                  </a:lnTo>
                  <a:lnTo>
                    <a:pt x="59" y="33"/>
                  </a:lnTo>
                  <a:lnTo>
                    <a:pt x="59" y="33"/>
                  </a:lnTo>
                  <a:close/>
                  <a:moveTo>
                    <a:pt x="33" y="48"/>
                  </a:moveTo>
                  <a:lnTo>
                    <a:pt x="33" y="48"/>
                  </a:lnTo>
                  <a:lnTo>
                    <a:pt x="27" y="55"/>
                  </a:lnTo>
                  <a:lnTo>
                    <a:pt x="27" y="55"/>
                  </a:lnTo>
                  <a:lnTo>
                    <a:pt x="27" y="48"/>
                  </a:lnTo>
                  <a:lnTo>
                    <a:pt x="27" y="48"/>
                  </a:lnTo>
                  <a:lnTo>
                    <a:pt x="31" y="41"/>
                  </a:lnTo>
                  <a:lnTo>
                    <a:pt x="31" y="41"/>
                  </a:lnTo>
                  <a:lnTo>
                    <a:pt x="33" y="48"/>
                  </a:lnTo>
                  <a:lnTo>
                    <a:pt x="33" y="48"/>
                  </a:lnTo>
                  <a:close/>
                  <a:moveTo>
                    <a:pt x="42" y="75"/>
                  </a:moveTo>
                  <a:lnTo>
                    <a:pt x="42" y="75"/>
                  </a:lnTo>
                  <a:lnTo>
                    <a:pt x="35" y="75"/>
                  </a:lnTo>
                  <a:lnTo>
                    <a:pt x="31" y="72"/>
                  </a:lnTo>
                  <a:lnTo>
                    <a:pt x="31" y="72"/>
                  </a:lnTo>
                  <a:lnTo>
                    <a:pt x="31" y="68"/>
                  </a:lnTo>
                  <a:lnTo>
                    <a:pt x="35" y="61"/>
                  </a:lnTo>
                  <a:lnTo>
                    <a:pt x="35" y="61"/>
                  </a:lnTo>
                  <a:lnTo>
                    <a:pt x="37" y="59"/>
                  </a:lnTo>
                  <a:lnTo>
                    <a:pt x="37" y="59"/>
                  </a:lnTo>
                  <a:lnTo>
                    <a:pt x="40" y="68"/>
                  </a:lnTo>
                  <a:lnTo>
                    <a:pt x="40" y="68"/>
                  </a:lnTo>
                  <a:lnTo>
                    <a:pt x="44" y="75"/>
                  </a:lnTo>
                  <a:lnTo>
                    <a:pt x="44" y="75"/>
                  </a:lnTo>
                  <a:lnTo>
                    <a:pt x="42" y="75"/>
                  </a:lnTo>
                  <a:lnTo>
                    <a:pt x="42" y="75"/>
                  </a:lnTo>
                  <a:close/>
                  <a:moveTo>
                    <a:pt x="44" y="52"/>
                  </a:moveTo>
                  <a:lnTo>
                    <a:pt x="44" y="52"/>
                  </a:lnTo>
                  <a:lnTo>
                    <a:pt x="53" y="46"/>
                  </a:lnTo>
                  <a:lnTo>
                    <a:pt x="53" y="46"/>
                  </a:lnTo>
                  <a:lnTo>
                    <a:pt x="64" y="41"/>
                  </a:lnTo>
                  <a:lnTo>
                    <a:pt x="64" y="41"/>
                  </a:lnTo>
                  <a:lnTo>
                    <a:pt x="71" y="52"/>
                  </a:lnTo>
                  <a:lnTo>
                    <a:pt x="71" y="52"/>
                  </a:lnTo>
                  <a:lnTo>
                    <a:pt x="75" y="63"/>
                  </a:lnTo>
                  <a:lnTo>
                    <a:pt x="75" y="63"/>
                  </a:lnTo>
                  <a:lnTo>
                    <a:pt x="66" y="68"/>
                  </a:lnTo>
                  <a:lnTo>
                    <a:pt x="66" y="68"/>
                  </a:lnTo>
                  <a:lnTo>
                    <a:pt x="55" y="74"/>
                  </a:lnTo>
                  <a:lnTo>
                    <a:pt x="55" y="74"/>
                  </a:lnTo>
                  <a:lnTo>
                    <a:pt x="49" y="63"/>
                  </a:lnTo>
                  <a:lnTo>
                    <a:pt x="49" y="63"/>
                  </a:lnTo>
                  <a:lnTo>
                    <a:pt x="44" y="52"/>
                  </a:lnTo>
                  <a:lnTo>
                    <a:pt x="44" y="52"/>
                  </a:lnTo>
                  <a:close/>
                  <a:moveTo>
                    <a:pt x="75" y="39"/>
                  </a:moveTo>
                  <a:lnTo>
                    <a:pt x="75" y="39"/>
                  </a:lnTo>
                  <a:lnTo>
                    <a:pt x="79" y="39"/>
                  </a:lnTo>
                  <a:lnTo>
                    <a:pt x="79" y="39"/>
                  </a:lnTo>
                  <a:lnTo>
                    <a:pt x="86" y="39"/>
                  </a:lnTo>
                  <a:lnTo>
                    <a:pt x="90" y="42"/>
                  </a:lnTo>
                  <a:lnTo>
                    <a:pt x="90" y="42"/>
                  </a:lnTo>
                  <a:lnTo>
                    <a:pt x="90" y="46"/>
                  </a:lnTo>
                  <a:lnTo>
                    <a:pt x="86" y="53"/>
                  </a:lnTo>
                  <a:lnTo>
                    <a:pt x="86" y="53"/>
                  </a:lnTo>
                  <a:lnTo>
                    <a:pt x="84" y="55"/>
                  </a:lnTo>
                  <a:lnTo>
                    <a:pt x="84" y="55"/>
                  </a:lnTo>
                  <a:lnTo>
                    <a:pt x="79" y="46"/>
                  </a:lnTo>
                  <a:lnTo>
                    <a:pt x="79" y="46"/>
                  </a:lnTo>
                  <a:lnTo>
                    <a:pt x="75" y="39"/>
                  </a:lnTo>
                  <a:lnTo>
                    <a:pt x="75" y="39"/>
                  </a:lnTo>
                  <a:close/>
                  <a:moveTo>
                    <a:pt x="90" y="130"/>
                  </a:moveTo>
                  <a:lnTo>
                    <a:pt x="90" y="141"/>
                  </a:lnTo>
                  <a:lnTo>
                    <a:pt x="38" y="141"/>
                  </a:lnTo>
                  <a:lnTo>
                    <a:pt x="38" y="130"/>
                  </a:lnTo>
                  <a:lnTo>
                    <a:pt x="55" y="130"/>
                  </a:lnTo>
                  <a:lnTo>
                    <a:pt x="55" y="118"/>
                  </a:lnTo>
                  <a:lnTo>
                    <a:pt x="55" y="118"/>
                  </a:lnTo>
                  <a:lnTo>
                    <a:pt x="44" y="116"/>
                  </a:lnTo>
                  <a:lnTo>
                    <a:pt x="35" y="112"/>
                  </a:lnTo>
                  <a:lnTo>
                    <a:pt x="26" y="107"/>
                  </a:lnTo>
                  <a:lnTo>
                    <a:pt x="16" y="99"/>
                  </a:lnTo>
                  <a:lnTo>
                    <a:pt x="16" y="99"/>
                  </a:lnTo>
                  <a:lnTo>
                    <a:pt x="9" y="90"/>
                  </a:lnTo>
                  <a:lnTo>
                    <a:pt x="4" y="81"/>
                  </a:lnTo>
                  <a:lnTo>
                    <a:pt x="0" y="70"/>
                  </a:lnTo>
                  <a:lnTo>
                    <a:pt x="0" y="57"/>
                  </a:lnTo>
                  <a:lnTo>
                    <a:pt x="0" y="57"/>
                  </a:lnTo>
                  <a:lnTo>
                    <a:pt x="0" y="44"/>
                  </a:lnTo>
                  <a:lnTo>
                    <a:pt x="4" y="33"/>
                  </a:lnTo>
                  <a:lnTo>
                    <a:pt x="9" y="24"/>
                  </a:lnTo>
                  <a:lnTo>
                    <a:pt x="16" y="15"/>
                  </a:lnTo>
                  <a:lnTo>
                    <a:pt x="16" y="15"/>
                  </a:lnTo>
                  <a:lnTo>
                    <a:pt x="27" y="6"/>
                  </a:lnTo>
                  <a:lnTo>
                    <a:pt x="40" y="0"/>
                  </a:lnTo>
                  <a:lnTo>
                    <a:pt x="46" y="11"/>
                  </a:lnTo>
                  <a:lnTo>
                    <a:pt x="46" y="11"/>
                  </a:lnTo>
                  <a:lnTo>
                    <a:pt x="35" y="17"/>
                  </a:lnTo>
                  <a:lnTo>
                    <a:pt x="26" y="24"/>
                  </a:lnTo>
                  <a:lnTo>
                    <a:pt x="26" y="24"/>
                  </a:lnTo>
                  <a:lnTo>
                    <a:pt x="20" y="30"/>
                  </a:lnTo>
                  <a:lnTo>
                    <a:pt x="15" y="39"/>
                  </a:lnTo>
                  <a:lnTo>
                    <a:pt x="13" y="48"/>
                  </a:lnTo>
                  <a:lnTo>
                    <a:pt x="11" y="57"/>
                  </a:lnTo>
                  <a:lnTo>
                    <a:pt x="11" y="57"/>
                  </a:lnTo>
                  <a:lnTo>
                    <a:pt x="13" y="66"/>
                  </a:lnTo>
                  <a:lnTo>
                    <a:pt x="15" y="75"/>
                  </a:lnTo>
                  <a:lnTo>
                    <a:pt x="20" y="85"/>
                  </a:lnTo>
                  <a:lnTo>
                    <a:pt x="26" y="92"/>
                  </a:lnTo>
                  <a:lnTo>
                    <a:pt x="26" y="92"/>
                  </a:lnTo>
                  <a:lnTo>
                    <a:pt x="33" y="97"/>
                  </a:lnTo>
                  <a:lnTo>
                    <a:pt x="40" y="101"/>
                  </a:lnTo>
                  <a:lnTo>
                    <a:pt x="49" y="105"/>
                  </a:lnTo>
                  <a:lnTo>
                    <a:pt x="60" y="105"/>
                  </a:lnTo>
                  <a:lnTo>
                    <a:pt x="60" y="105"/>
                  </a:lnTo>
                  <a:lnTo>
                    <a:pt x="68" y="105"/>
                  </a:lnTo>
                  <a:lnTo>
                    <a:pt x="77" y="103"/>
                  </a:lnTo>
                  <a:lnTo>
                    <a:pt x="84" y="99"/>
                  </a:lnTo>
                  <a:lnTo>
                    <a:pt x="90" y="94"/>
                  </a:lnTo>
                  <a:lnTo>
                    <a:pt x="95" y="105"/>
                  </a:lnTo>
                  <a:lnTo>
                    <a:pt x="95" y="105"/>
                  </a:lnTo>
                  <a:lnTo>
                    <a:pt x="84" y="112"/>
                  </a:lnTo>
                  <a:lnTo>
                    <a:pt x="70" y="116"/>
                  </a:lnTo>
                  <a:lnTo>
                    <a:pt x="70" y="130"/>
                  </a:lnTo>
                  <a:lnTo>
                    <a:pt x="90" y="13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5">
                    <a:lumMod val="50000"/>
                  </a:schemeClr>
                </a:solidFill>
              </a:endParaRPr>
            </a:p>
          </p:txBody>
        </p:sp>
      </p:grpSp>
      <p:grpSp>
        <p:nvGrpSpPr>
          <p:cNvPr id="86" name="组合 85"/>
          <p:cNvGrpSpPr/>
          <p:nvPr/>
        </p:nvGrpSpPr>
        <p:grpSpPr>
          <a:xfrm>
            <a:off x="694607" y="4635490"/>
            <a:ext cx="6847584" cy="1313790"/>
            <a:chOff x="1379334" y="4845492"/>
            <a:chExt cx="6162856" cy="1313790"/>
          </a:xfrm>
        </p:grpSpPr>
        <p:sp>
          <p:nvSpPr>
            <p:cNvPr id="87" name="圆角矩形 86"/>
            <p:cNvSpPr/>
            <p:nvPr/>
          </p:nvSpPr>
          <p:spPr>
            <a:xfrm>
              <a:off x="1424413" y="5169101"/>
              <a:ext cx="5697948" cy="680145"/>
            </a:xfrm>
            <a:prstGeom prst="roundRect">
              <a:avLst>
                <a:gd name="adj" fmla="val 50000"/>
              </a:avLst>
            </a:prstGeom>
            <a:noFill/>
            <a:ln w="73025" cmpd="thickThi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endParaRPr>
            </a:p>
          </p:txBody>
        </p:sp>
        <p:grpSp>
          <p:nvGrpSpPr>
            <p:cNvPr id="88" name="组合 87"/>
            <p:cNvGrpSpPr/>
            <p:nvPr/>
          </p:nvGrpSpPr>
          <p:grpSpPr>
            <a:xfrm>
              <a:off x="6232385" y="4845492"/>
              <a:ext cx="1309805" cy="1313790"/>
              <a:chOff x="1335088" y="1651000"/>
              <a:chExt cx="3130550" cy="3140075"/>
            </a:xfrm>
            <a:effectLst>
              <a:outerShdw blurRad="406400" dist="241300" dir="2700000" sx="92000" sy="92000" algn="tl" rotWithShape="0">
                <a:prstClr val="black">
                  <a:alpha val="40000"/>
                </a:prstClr>
              </a:outerShdw>
            </a:effectLst>
          </p:grpSpPr>
          <p:sp>
            <p:nvSpPr>
              <p:cNvPr id="91" name="Oval 16"/>
              <p:cNvSpPr>
                <a:spLocks noChangeArrowheads="1"/>
              </p:cNvSpPr>
              <p:nvPr/>
            </p:nvSpPr>
            <p:spPr bwMode="auto">
              <a:xfrm>
                <a:off x="1335088" y="1651000"/>
                <a:ext cx="3130550" cy="3140075"/>
              </a:xfrm>
              <a:prstGeom prst="ellipse">
                <a:avLst/>
              </a:prstGeom>
              <a:solidFill>
                <a:srgbClr val="F2EED8"/>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zh-CN">
                  <a:solidFill>
                    <a:schemeClr val="accent5">
                      <a:lumMod val="50000"/>
                    </a:schemeClr>
                  </a:solidFill>
                  <a:latin typeface="Calibri" panose="020F0502020204030204" pitchFamily="34" charset="0"/>
                  <a:sym typeface="宋体" panose="02010600030101010101" pitchFamily="2" charset="-122"/>
                </a:endParaRPr>
              </a:p>
            </p:txBody>
          </p:sp>
          <p:sp>
            <p:nvSpPr>
              <p:cNvPr id="92" name="Oval 17"/>
              <p:cNvSpPr>
                <a:spLocks noChangeArrowheads="1"/>
              </p:cNvSpPr>
              <p:nvPr/>
            </p:nvSpPr>
            <p:spPr bwMode="auto">
              <a:xfrm>
                <a:off x="1499570" y="1825284"/>
                <a:ext cx="2788121" cy="2795314"/>
              </a:xfrm>
              <a:prstGeom prst="ellipse">
                <a:avLst/>
              </a:prstGeom>
              <a:solidFill>
                <a:schemeClr val="bg1">
                  <a:lumMod val="65000"/>
                </a:schemeClr>
              </a:solidFill>
              <a:ln>
                <a:noFill/>
              </a:ln>
            </p:spPr>
            <p:txBody>
              <a:bodyPr/>
              <a:lstStyle/>
              <a:p>
                <a:pPr>
                  <a:buFont typeface="Arial" panose="020B0604020202020204" pitchFamily="34" charset="0"/>
                  <a:buNone/>
                </a:pPr>
                <a:endParaRPr lang="zh-CN" altLang="zh-CN">
                  <a:solidFill>
                    <a:schemeClr val="accent5">
                      <a:lumMod val="50000"/>
                    </a:schemeClr>
                  </a:solidFill>
                  <a:latin typeface="Calibri" panose="020F0502020204030204" pitchFamily="34" charset="0"/>
                  <a:sym typeface="宋体" panose="02010600030101010101" pitchFamily="2" charset="-122"/>
                </a:endParaRPr>
              </a:p>
            </p:txBody>
          </p:sp>
          <p:sp>
            <p:nvSpPr>
              <p:cNvPr id="93" name="Freeform 18"/>
              <p:cNvSpPr>
                <a:spLocks noEditPoints="1" noChangeArrowheads="1"/>
              </p:cNvSpPr>
              <p:nvPr/>
            </p:nvSpPr>
            <p:spPr bwMode="auto">
              <a:xfrm>
                <a:off x="1566863" y="1878013"/>
                <a:ext cx="2665412" cy="2686050"/>
              </a:xfrm>
              <a:custGeom>
                <a:avLst/>
                <a:gdLst>
                  <a:gd name="T0" fmla="*/ 2147483647 w 390"/>
                  <a:gd name="T1" fmla="*/ 2147483647 h 391"/>
                  <a:gd name="T2" fmla="*/ 2147483647 w 390"/>
                  <a:gd name="T3" fmla="*/ 2147483647 h 391"/>
                  <a:gd name="T4" fmla="*/ 2147483647 w 390"/>
                  <a:gd name="T5" fmla="*/ 2147483647 h 391"/>
                  <a:gd name="T6" fmla="*/ 2147483647 w 390"/>
                  <a:gd name="T7" fmla="*/ 2147483647 h 391"/>
                  <a:gd name="T8" fmla="*/ 2147483647 w 390"/>
                  <a:gd name="T9" fmla="*/ 2147483647 h 391"/>
                  <a:gd name="T10" fmla="*/ 2147483647 w 390"/>
                  <a:gd name="T11" fmla="*/ 2147483647 h 391"/>
                  <a:gd name="T12" fmla="*/ 2147483647 w 390"/>
                  <a:gd name="T13" fmla="*/ 2147483647 h 391"/>
                  <a:gd name="T14" fmla="*/ 2147483647 w 390"/>
                  <a:gd name="T15" fmla="*/ 2147483647 h 391"/>
                  <a:gd name="T16" fmla="*/ 2147483647 w 390"/>
                  <a:gd name="T17" fmla="*/ 2147483647 h 391"/>
                  <a:gd name="T18" fmla="*/ 2147483647 w 390"/>
                  <a:gd name="T19" fmla="*/ 2147483647 h 391"/>
                  <a:gd name="T20" fmla="*/ 2147483647 w 390"/>
                  <a:gd name="T21" fmla="*/ 2147483647 h 391"/>
                  <a:gd name="T22" fmla="*/ 2147483647 w 390"/>
                  <a:gd name="T23" fmla="*/ 2147483647 h 391"/>
                  <a:gd name="T24" fmla="*/ 2147483647 w 390"/>
                  <a:gd name="T25" fmla="*/ 2147483647 h 391"/>
                  <a:gd name="T26" fmla="*/ 2147483647 w 390"/>
                  <a:gd name="T27" fmla="*/ 2147483647 h 391"/>
                  <a:gd name="T28" fmla="*/ 2147483647 w 390"/>
                  <a:gd name="T29" fmla="*/ 2147483647 h 391"/>
                  <a:gd name="T30" fmla="*/ 2147483647 w 390"/>
                  <a:gd name="T31" fmla="*/ 2147483647 h 391"/>
                  <a:gd name="T32" fmla="*/ 2147483647 w 390"/>
                  <a:gd name="T33" fmla="*/ 2147483647 h 391"/>
                  <a:gd name="T34" fmla="*/ 1961770810 w 390"/>
                  <a:gd name="T35" fmla="*/ 2147483647 h 391"/>
                  <a:gd name="T36" fmla="*/ 2147483647 w 390"/>
                  <a:gd name="T37" fmla="*/ 2147483647 h 391"/>
                  <a:gd name="T38" fmla="*/ 1401268586 w 390"/>
                  <a:gd name="T39" fmla="*/ 2147483647 h 391"/>
                  <a:gd name="T40" fmla="*/ 1307849342 w 390"/>
                  <a:gd name="T41" fmla="*/ 2147483647 h 391"/>
                  <a:gd name="T42" fmla="*/ 2147483647 w 390"/>
                  <a:gd name="T43" fmla="*/ 2147483647 h 391"/>
                  <a:gd name="T44" fmla="*/ 887465947 w 390"/>
                  <a:gd name="T45" fmla="*/ 2147483647 h 391"/>
                  <a:gd name="T46" fmla="*/ 2147483647 w 390"/>
                  <a:gd name="T47" fmla="*/ 2147483647 h 391"/>
                  <a:gd name="T48" fmla="*/ 420383288 w 390"/>
                  <a:gd name="T49" fmla="*/ 2147483647 h 391"/>
                  <a:gd name="T50" fmla="*/ 326964044 w 390"/>
                  <a:gd name="T51" fmla="*/ 2147483647 h 391"/>
                  <a:gd name="T52" fmla="*/ 2147483647 w 390"/>
                  <a:gd name="T53" fmla="*/ 2147483647 h 391"/>
                  <a:gd name="T54" fmla="*/ 280251005 w 390"/>
                  <a:gd name="T55" fmla="*/ 2147483647 h 391"/>
                  <a:gd name="T56" fmla="*/ 2147483647 w 390"/>
                  <a:gd name="T57" fmla="*/ 2147483647 h 391"/>
                  <a:gd name="T58" fmla="*/ 2147483647 w 390"/>
                  <a:gd name="T59" fmla="*/ 2147483647 h 391"/>
                  <a:gd name="T60" fmla="*/ 186838542 w 390"/>
                  <a:gd name="T61" fmla="*/ 2147483647 h 391"/>
                  <a:gd name="T62" fmla="*/ 2147483647 w 390"/>
                  <a:gd name="T63" fmla="*/ 2147483647 h 391"/>
                  <a:gd name="T64" fmla="*/ 2147483647 w 390"/>
                  <a:gd name="T65" fmla="*/ 2147483647 h 391"/>
                  <a:gd name="T66" fmla="*/ 233544800 w 390"/>
                  <a:gd name="T67" fmla="*/ 2147483647 h 391"/>
                  <a:gd name="T68" fmla="*/ 2147483647 w 390"/>
                  <a:gd name="T69" fmla="*/ 2147483647 h 391"/>
                  <a:gd name="T70" fmla="*/ 2147483647 w 390"/>
                  <a:gd name="T71" fmla="*/ 2147483647 h 391"/>
                  <a:gd name="T72" fmla="*/ 513795805 w 390"/>
                  <a:gd name="T73" fmla="*/ 2147483647 h 391"/>
                  <a:gd name="T74" fmla="*/ 2147483647 w 390"/>
                  <a:gd name="T75" fmla="*/ 2147483647 h 391"/>
                  <a:gd name="T76" fmla="*/ 747340498 w 390"/>
                  <a:gd name="T77" fmla="*/ 2147483647 h 391"/>
                  <a:gd name="T78" fmla="*/ 2147483647 w 390"/>
                  <a:gd name="T79" fmla="*/ 2147483647 h 391"/>
                  <a:gd name="T80" fmla="*/ 2147483647 w 390"/>
                  <a:gd name="T81" fmla="*/ 2147483647 h 391"/>
                  <a:gd name="T82" fmla="*/ 1541394036 w 390"/>
                  <a:gd name="T83" fmla="*/ 2147483647 h 391"/>
                  <a:gd name="T84" fmla="*/ 1681519485 w 390"/>
                  <a:gd name="T85" fmla="*/ 2147483647 h 391"/>
                  <a:gd name="T86" fmla="*/ 2147483647 w 390"/>
                  <a:gd name="T87" fmla="*/ 2147483647 h 391"/>
                  <a:gd name="T88" fmla="*/ 2147483647 w 390"/>
                  <a:gd name="T89" fmla="*/ 2147483647 h 391"/>
                  <a:gd name="T90" fmla="*/ 2147483647 w 390"/>
                  <a:gd name="T91" fmla="*/ 2147483647 h 391"/>
                  <a:gd name="T92" fmla="*/ 2147483647 w 390"/>
                  <a:gd name="T93" fmla="*/ 2147483647 h 391"/>
                  <a:gd name="T94" fmla="*/ 2147483647 w 390"/>
                  <a:gd name="T95" fmla="*/ 2147483647 h 391"/>
                  <a:gd name="T96" fmla="*/ 2147483647 w 390"/>
                  <a:gd name="T97" fmla="*/ 1982092179 h 391"/>
                  <a:gd name="T98" fmla="*/ 2147483647 w 390"/>
                  <a:gd name="T99" fmla="*/ 1793319512 h 391"/>
                  <a:gd name="T100" fmla="*/ 2147483647 w 390"/>
                  <a:gd name="T101" fmla="*/ 1604554145 h 391"/>
                  <a:gd name="T102" fmla="*/ 2147483647 w 390"/>
                  <a:gd name="T103" fmla="*/ 1085432209 h 391"/>
                  <a:gd name="T104" fmla="*/ 2147483647 w 390"/>
                  <a:gd name="T105" fmla="*/ 991049525 h 391"/>
                  <a:gd name="T106" fmla="*/ 2147483647 w 390"/>
                  <a:gd name="T107" fmla="*/ 849464979 h 391"/>
                  <a:gd name="T108" fmla="*/ 2147483647 w 390"/>
                  <a:gd name="T109" fmla="*/ 660699611 h 391"/>
                  <a:gd name="T110" fmla="*/ 2147483647 w 390"/>
                  <a:gd name="T111" fmla="*/ 471927374 h 391"/>
                  <a:gd name="T112" fmla="*/ 2147483647 w 390"/>
                  <a:gd name="T113" fmla="*/ 424732490 h 391"/>
                  <a:gd name="T114" fmla="*/ 2147483647 w 390"/>
                  <a:gd name="T115" fmla="*/ 377544583 h 391"/>
                  <a:gd name="T116" fmla="*/ 2147483647 w 390"/>
                  <a:gd name="T117" fmla="*/ 188772291 h 391"/>
                  <a:gd name="T118" fmla="*/ 2147483647 w 390"/>
                  <a:gd name="T119" fmla="*/ 47194790 h 391"/>
                  <a:gd name="T120" fmla="*/ 2147483647 w 390"/>
                  <a:gd name="T121" fmla="*/ 235960252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5">
                      <a:lumMod val="50000"/>
                    </a:schemeClr>
                  </a:solidFill>
                </a:endParaRPr>
              </a:p>
            </p:txBody>
          </p:sp>
          <p:sp>
            <p:nvSpPr>
              <p:cNvPr id="94" name="Freeform 58"/>
              <p:cNvSpPr>
                <a:spLocks noChangeArrowheads="1"/>
              </p:cNvSpPr>
              <p:nvPr/>
            </p:nvSpPr>
            <p:spPr bwMode="auto">
              <a:xfrm>
                <a:off x="1682053" y="2052564"/>
                <a:ext cx="2467672" cy="2338535"/>
              </a:xfrm>
              <a:custGeom>
                <a:avLst/>
                <a:gdLst>
                  <a:gd name="T0" fmla="*/ 2147483647 w 209"/>
                  <a:gd name="T1" fmla="*/ 2147483647 h 197"/>
                  <a:gd name="T2" fmla="*/ 2147483647 w 209"/>
                  <a:gd name="T3" fmla="*/ 2147483647 h 197"/>
                  <a:gd name="T4" fmla="*/ 979204672 w 209"/>
                  <a:gd name="T5" fmla="*/ 2147483647 h 197"/>
                  <a:gd name="T6" fmla="*/ 233146576 w 209"/>
                  <a:gd name="T7" fmla="*/ 2147483647 h 197"/>
                  <a:gd name="T8" fmla="*/ 2147483647 w 209"/>
                  <a:gd name="T9" fmla="*/ 0 h 197"/>
                  <a:gd name="T10" fmla="*/ 2147483647 w 209"/>
                  <a:gd name="T11" fmla="*/ 47140142 h 197"/>
                  <a:gd name="T12" fmla="*/ 2147483647 w 209"/>
                  <a:gd name="T13" fmla="*/ 2147483647 h 197"/>
                  <a:gd name="T14" fmla="*/ 2147483647 w 209"/>
                  <a:gd name="T15" fmla="*/ 2147483647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5">
                      <a:lumMod val="50000"/>
                    </a:schemeClr>
                  </a:solidFill>
                </a:endParaRPr>
              </a:p>
            </p:txBody>
          </p:sp>
          <p:sp>
            <p:nvSpPr>
              <p:cNvPr id="95" name="Freeform 59"/>
              <p:cNvSpPr>
                <a:spLocks noChangeArrowheads="1"/>
              </p:cNvSpPr>
              <p:nvPr/>
            </p:nvSpPr>
            <p:spPr bwMode="auto">
              <a:xfrm>
                <a:off x="1661631" y="1973909"/>
                <a:ext cx="2459436" cy="2481263"/>
              </a:xfrm>
              <a:custGeom>
                <a:avLst/>
                <a:gdLst>
                  <a:gd name="T0" fmla="*/ 2147483647 w 208"/>
                  <a:gd name="T1" fmla="*/ 2147483647 h 209"/>
                  <a:gd name="T2" fmla="*/ 2147483647 w 208"/>
                  <a:gd name="T3" fmla="*/ 2147483647 h 209"/>
                  <a:gd name="T4" fmla="*/ 420879937 w 208"/>
                  <a:gd name="T5" fmla="*/ 2147483647 h 209"/>
                  <a:gd name="T6" fmla="*/ 2147483647 w 208"/>
                  <a:gd name="T7" fmla="*/ 471488792 h 209"/>
                  <a:gd name="T8" fmla="*/ 2147483647 w 208"/>
                  <a:gd name="T9" fmla="*/ 2147483647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99" y="122"/>
                    </a:moveTo>
                    <a:cubicBezTo>
                      <a:pt x="189" y="174"/>
                      <a:pt x="139" y="209"/>
                      <a:pt x="87" y="199"/>
                    </a:cubicBezTo>
                    <a:cubicBezTo>
                      <a:pt x="34" y="190"/>
                      <a:pt x="0" y="139"/>
                      <a:pt x="9" y="87"/>
                    </a:cubicBezTo>
                    <a:cubicBezTo>
                      <a:pt x="19" y="35"/>
                      <a:pt x="69" y="0"/>
                      <a:pt x="121" y="10"/>
                    </a:cubicBezTo>
                    <a:cubicBezTo>
                      <a:pt x="174" y="19"/>
                      <a:pt x="208" y="70"/>
                      <a:pt x="199" y="122"/>
                    </a:cubicBezTo>
                    <a:close/>
                  </a:path>
                </a:pathLst>
              </a:custGeom>
              <a:solidFill>
                <a:srgbClr val="00A1DA"/>
              </a:solidFill>
              <a:ln>
                <a:noFill/>
              </a:ln>
            </p:spPr>
            <p:txBody>
              <a:bodyPr/>
              <a:lstStyle/>
              <a:p>
                <a:endParaRPr lang="zh-CN" altLang="en-US">
                  <a:solidFill>
                    <a:schemeClr val="accent5">
                      <a:lumMod val="50000"/>
                    </a:schemeClr>
                  </a:solidFill>
                </a:endParaRPr>
              </a:p>
            </p:txBody>
          </p:sp>
          <p:sp>
            <p:nvSpPr>
              <p:cNvPr id="96" name="Freeform 61"/>
              <p:cNvSpPr>
                <a:spLocks noEditPoints="1" noChangeArrowheads="1"/>
              </p:cNvSpPr>
              <p:nvPr/>
            </p:nvSpPr>
            <p:spPr bwMode="auto">
              <a:xfrm>
                <a:off x="1846748" y="2206270"/>
                <a:ext cx="2127303" cy="2031122"/>
              </a:xfrm>
              <a:custGeom>
                <a:avLst/>
                <a:gdLst>
                  <a:gd name="T0" fmla="*/ 2147483647 w 180"/>
                  <a:gd name="T1" fmla="*/ 94392186 h 171"/>
                  <a:gd name="T2" fmla="*/ 2147483647 w 180"/>
                  <a:gd name="T3" fmla="*/ 0 h 171"/>
                  <a:gd name="T4" fmla="*/ 186870865 w 180"/>
                  <a:gd name="T5" fmla="*/ 2147483647 h 171"/>
                  <a:gd name="T6" fmla="*/ 840925699 w 180"/>
                  <a:gd name="T7" fmla="*/ 2147483647 h 171"/>
                  <a:gd name="T8" fmla="*/ 2147483647 w 180"/>
                  <a:gd name="T9" fmla="*/ 2147483647 h 171"/>
                  <a:gd name="T10" fmla="*/ 2147483647 w 180"/>
                  <a:gd name="T11" fmla="*/ 2147483647 h 171"/>
                  <a:gd name="T12" fmla="*/ 2147483647 w 180"/>
                  <a:gd name="T13" fmla="*/ 2147483647 h 171"/>
                  <a:gd name="T14" fmla="*/ 2147483647 w 180"/>
                  <a:gd name="T15" fmla="*/ 94392186 h 171"/>
                  <a:gd name="T16" fmla="*/ 2147483647 w 180"/>
                  <a:gd name="T17" fmla="*/ 2147483647 h 171"/>
                  <a:gd name="T18" fmla="*/ 2147483647 w 180"/>
                  <a:gd name="T19" fmla="*/ 2147483647 h 171"/>
                  <a:gd name="T20" fmla="*/ 2147483647 w 180"/>
                  <a:gd name="T21" fmla="*/ 2147483647 h 171"/>
                  <a:gd name="T22" fmla="*/ 981085856 w 180"/>
                  <a:gd name="T23" fmla="*/ 2147483647 h 171"/>
                  <a:gd name="T24" fmla="*/ 373748564 w 180"/>
                  <a:gd name="T25" fmla="*/ 2147483647 h 171"/>
                  <a:gd name="T26" fmla="*/ 2147483647 w 180"/>
                  <a:gd name="T27" fmla="*/ 188784372 h 171"/>
                  <a:gd name="T28" fmla="*/ 2147483647 w 180"/>
                  <a:gd name="T29" fmla="*/ 235973636 h 171"/>
                  <a:gd name="T30" fmla="*/ 2147483647 w 180"/>
                  <a:gd name="T31" fmla="*/ 2147483647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5">
                      <a:lumMod val="50000"/>
                    </a:schemeClr>
                  </a:solidFill>
                </a:endParaRPr>
              </a:p>
            </p:txBody>
          </p:sp>
        </p:grpSp>
        <p:sp>
          <p:nvSpPr>
            <p:cNvPr id="89" name="文本框 3"/>
            <p:cNvSpPr txBox="1"/>
            <p:nvPr/>
          </p:nvSpPr>
          <p:spPr>
            <a:xfrm>
              <a:off x="1379334" y="5265569"/>
              <a:ext cx="4996559" cy="461665"/>
            </a:xfrm>
            <a:prstGeom prst="rect">
              <a:avLst/>
            </a:prstGeom>
            <a:noFill/>
            <a:effectLst/>
          </p:spPr>
          <p:txBody>
            <a:bodyPr wrap="square" rtlCol="0">
              <a:spAutoFit/>
            </a:bodyPr>
            <a:lstStyle/>
            <a:p>
              <a:pPr algn="ctr">
                <a:lnSpc>
                  <a:spcPct val="120000"/>
                </a:lnSpc>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（四）优化</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服务环境，保障试点示范取得实效</a:t>
              </a:r>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073" y="2653210"/>
            <a:ext cx="3988343" cy="2656268"/>
          </a:xfrm>
          <a:prstGeom prst="rect">
            <a:avLst/>
          </a:prstGeom>
        </p:spPr>
      </p:pic>
      <p:sp>
        <p:nvSpPr>
          <p:cNvPr id="48" name="KSO_Shape"/>
          <p:cNvSpPr/>
          <p:nvPr/>
        </p:nvSpPr>
        <p:spPr bwMode="auto">
          <a:xfrm>
            <a:off x="6731522" y="2804754"/>
            <a:ext cx="448016" cy="517320"/>
          </a:xfrm>
          <a:custGeom>
            <a:avLst/>
            <a:gdLst>
              <a:gd name="T0" fmla="*/ 1558529 w 2330450"/>
              <a:gd name="T1" fmla="*/ 1451805 h 2690813"/>
              <a:gd name="T2" fmla="*/ 1588712 w 2330450"/>
              <a:gd name="T3" fmla="*/ 1926821 h 2690813"/>
              <a:gd name="T4" fmla="*/ 2119306 w 2330450"/>
              <a:gd name="T5" fmla="*/ 1924833 h 2690813"/>
              <a:gd name="T6" fmla="*/ 2081179 w 2330450"/>
              <a:gd name="T7" fmla="*/ 1448625 h 2690813"/>
              <a:gd name="T8" fmla="*/ 936333 w 2330450"/>
              <a:gd name="T9" fmla="*/ 1428750 h 2690813"/>
              <a:gd name="T10" fmla="*/ 903321 w 2330450"/>
              <a:gd name="T11" fmla="*/ 1454588 h 2690813"/>
              <a:gd name="T12" fmla="*/ 903321 w 2330450"/>
              <a:gd name="T13" fmla="*/ 1928013 h 2690813"/>
              <a:gd name="T14" fmla="*/ 1429525 w 2330450"/>
              <a:gd name="T15" fmla="*/ 1922846 h 2690813"/>
              <a:gd name="T16" fmla="*/ 1421968 w 2330450"/>
              <a:gd name="T17" fmla="*/ 1445842 h 2690813"/>
              <a:gd name="T18" fmla="*/ 277592 w 2330450"/>
              <a:gd name="T19" fmla="*/ 1429147 h 2690813"/>
              <a:gd name="T20" fmla="*/ 245930 w 2330450"/>
              <a:gd name="T21" fmla="*/ 1457768 h 2690813"/>
              <a:gd name="T22" fmla="*/ 215060 w 2330450"/>
              <a:gd name="T23" fmla="*/ 1929603 h 2690813"/>
              <a:gd name="T24" fmla="*/ 742629 w 2330450"/>
              <a:gd name="T25" fmla="*/ 1920461 h 2690813"/>
              <a:gd name="T26" fmla="*/ 765188 w 2330450"/>
              <a:gd name="T27" fmla="*/ 1443457 h 2690813"/>
              <a:gd name="T28" fmla="*/ 1558528 w 2330450"/>
              <a:gd name="T29" fmla="*/ 814389 h 2690813"/>
              <a:gd name="T30" fmla="*/ 1553369 w 2330450"/>
              <a:gd name="T31" fmla="*/ 1279102 h 2690813"/>
              <a:gd name="T32" fmla="*/ 1579960 w 2330450"/>
              <a:gd name="T33" fmla="*/ 1310878 h 2690813"/>
              <a:gd name="T34" fmla="*/ 2068910 w 2330450"/>
              <a:gd name="T35" fmla="*/ 1294196 h 2690813"/>
              <a:gd name="T36" fmla="*/ 2016522 w 2330450"/>
              <a:gd name="T37" fmla="*/ 821935 h 2690813"/>
              <a:gd name="T38" fmla="*/ 943714 w 2330450"/>
              <a:gd name="T39" fmla="*/ 815183 h 2690813"/>
              <a:gd name="T40" fmla="*/ 908446 w 2330450"/>
              <a:gd name="T41" fmla="*/ 1282280 h 2690813"/>
              <a:gd name="T42" fmla="*/ 935788 w 2330450"/>
              <a:gd name="T43" fmla="*/ 1311275 h 2690813"/>
              <a:gd name="T44" fmla="*/ 1418436 w 2330450"/>
              <a:gd name="T45" fmla="*/ 1291415 h 2690813"/>
              <a:gd name="T46" fmla="*/ 1396245 w 2330450"/>
              <a:gd name="T47" fmla="*/ 819949 h 2690813"/>
              <a:gd name="T48" fmla="*/ 325585 w 2330450"/>
              <a:gd name="T49" fmla="*/ 816375 h 2690813"/>
              <a:gd name="T50" fmla="*/ 259160 w 2330450"/>
              <a:gd name="T51" fmla="*/ 1285457 h 2690813"/>
              <a:gd name="T52" fmla="*/ 288196 w 2330450"/>
              <a:gd name="T53" fmla="*/ 1311275 h 2690813"/>
              <a:gd name="T54" fmla="*/ 775844 w 2330450"/>
              <a:gd name="T55" fmla="*/ 1288635 h 2690813"/>
              <a:gd name="T56" fmla="*/ 783799 w 2330450"/>
              <a:gd name="T57" fmla="*/ 818361 h 2690813"/>
              <a:gd name="T58" fmla="*/ 1527603 w 2330450"/>
              <a:gd name="T59" fmla="*/ 198049 h 2690813"/>
              <a:gd name="T60" fmla="*/ 1532377 w 2330450"/>
              <a:gd name="T61" fmla="*/ 673065 h 2690813"/>
              <a:gd name="T62" fmla="*/ 1985099 w 2330450"/>
              <a:gd name="T63" fmla="*/ 695325 h 2690813"/>
              <a:gd name="T64" fmla="*/ 2014140 w 2330450"/>
              <a:gd name="T65" fmla="*/ 669885 h 2690813"/>
              <a:gd name="T66" fmla="*/ 1950489 w 2330450"/>
              <a:gd name="T67" fmla="*/ 196062 h 2690813"/>
              <a:gd name="T68" fmla="*/ 955372 w 2330450"/>
              <a:gd name="T69" fmla="*/ 199639 h 2690813"/>
              <a:gd name="T70" fmla="*/ 929489 w 2330450"/>
              <a:gd name="T71" fmla="*/ 675847 h 2690813"/>
              <a:gd name="T72" fmla="*/ 1378652 w 2330450"/>
              <a:gd name="T73" fmla="*/ 695325 h 2690813"/>
              <a:gd name="T74" fmla="*/ 1406127 w 2330450"/>
              <a:gd name="T75" fmla="*/ 666705 h 2690813"/>
              <a:gd name="T76" fmla="*/ 1373873 w 2330450"/>
              <a:gd name="T77" fmla="*/ 194869 h 2690813"/>
              <a:gd name="T78" fmla="*/ 379506 w 2330450"/>
              <a:gd name="T79" fmla="*/ 201627 h 2690813"/>
              <a:gd name="T80" fmla="*/ 323060 w 2330450"/>
              <a:gd name="T81" fmla="*/ 678232 h 2690813"/>
              <a:gd name="T82" fmla="*/ 775817 w 2330450"/>
              <a:gd name="T83" fmla="*/ 694530 h 2690813"/>
              <a:gd name="T84" fmla="*/ 802450 w 2330450"/>
              <a:gd name="T85" fmla="*/ 663525 h 2690813"/>
              <a:gd name="T86" fmla="*/ 800462 w 2330450"/>
              <a:gd name="T87" fmla="*/ 194074 h 2690813"/>
              <a:gd name="T88" fmla="*/ 2061812 w 2330450"/>
              <a:gd name="T89" fmla="*/ 7143 h 2690813"/>
              <a:gd name="T90" fmla="*/ 2131650 w 2330450"/>
              <a:gd name="T91" fmla="*/ 80554 h 2690813"/>
              <a:gd name="T92" fmla="*/ 2325688 w 2330450"/>
              <a:gd name="T93" fmla="*/ 2050748 h 2690813"/>
              <a:gd name="T94" fmla="*/ 2278468 w 2330450"/>
              <a:gd name="T95" fmla="*/ 2109080 h 2690813"/>
              <a:gd name="T96" fmla="*/ 1737223 w 2330450"/>
              <a:gd name="T97" fmla="*/ 2433279 h 2690813"/>
              <a:gd name="T98" fmla="*/ 1805474 w 2330450"/>
              <a:gd name="T99" fmla="*/ 2457882 h 2690813"/>
              <a:gd name="T100" fmla="*/ 1842377 w 2330450"/>
              <a:gd name="T101" fmla="*/ 2518992 h 2690813"/>
              <a:gd name="T102" fmla="*/ 1834044 w 2330450"/>
              <a:gd name="T103" fmla="*/ 2629703 h 2690813"/>
              <a:gd name="T104" fmla="*/ 1783650 w 2330450"/>
              <a:gd name="T105" fmla="*/ 2680496 h 2690813"/>
              <a:gd name="T106" fmla="*/ 574974 w 2330450"/>
              <a:gd name="T107" fmla="*/ 2688829 h 2690813"/>
              <a:gd name="T108" fmla="*/ 513866 w 2330450"/>
              <a:gd name="T109" fmla="*/ 2651925 h 2690813"/>
              <a:gd name="T110" fmla="*/ 489264 w 2330450"/>
              <a:gd name="T111" fmla="*/ 2583276 h 2690813"/>
              <a:gd name="T112" fmla="*/ 510691 w 2330450"/>
              <a:gd name="T113" fmla="*/ 2476135 h 2690813"/>
              <a:gd name="T114" fmla="*/ 569816 w 2330450"/>
              <a:gd name="T115" fmla="*/ 2436454 h 2690813"/>
              <a:gd name="T116" fmla="*/ 77378 w 2330450"/>
              <a:gd name="T117" fmla="*/ 2120191 h 2690813"/>
              <a:gd name="T118" fmla="*/ 15079 w 2330450"/>
              <a:gd name="T119" fmla="*/ 2074954 h 2690813"/>
              <a:gd name="T120" fmla="*/ 204356 w 2330450"/>
              <a:gd name="T121" fmla="*/ 108728 h 2690813"/>
              <a:gd name="T122" fmla="*/ 258719 w 2330450"/>
              <a:gd name="T123" fmla="*/ 19841 h 2690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0450" h="2690813">
                <a:moveTo>
                  <a:pt x="1588315" y="1428750"/>
                </a:moveTo>
                <a:lnTo>
                  <a:pt x="1585138" y="1429147"/>
                </a:lnTo>
                <a:lnTo>
                  <a:pt x="1581960" y="1429545"/>
                </a:lnTo>
                <a:lnTo>
                  <a:pt x="1578783" y="1430340"/>
                </a:lnTo>
                <a:lnTo>
                  <a:pt x="1576003" y="1431532"/>
                </a:lnTo>
                <a:lnTo>
                  <a:pt x="1573223" y="1432725"/>
                </a:lnTo>
                <a:lnTo>
                  <a:pt x="1570840" y="1434315"/>
                </a:lnTo>
                <a:lnTo>
                  <a:pt x="1568457" y="1436302"/>
                </a:lnTo>
                <a:lnTo>
                  <a:pt x="1566074" y="1438687"/>
                </a:lnTo>
                <a:lnTo>
                  <a:pt x="1564089" y="1441072"/>
                </a:lnTo>
                <a:lnTo>
                  <a:pt x="1562500" y="1443457"/>
                </a:lnTo>
                <a:lnTo>
                  <a:pt x="1560911" y="1446240"/>
                </a:lnTo>
                <a:lnTo>
                  <a:pt x="1559720" y="1449022"/>
                </a:lnTo>
                <a:lnTo>
                  <a:pt x="1558529" y="1451805"/>
                </a:lnTo>
                <a:lnTo>
                  <a:pt x="1558131" y="1454985"/>
                </a:lnTo>
                <a:lnTo>
                  <a:pt x="1557734" y="1458165"/>
                </a:lnTo>
                <a:lnTo>
                  <a:pt x="1557337" y="1461345"/>
                </a:lnTo>
                <a:lnTo>
                  <a:pt x="1573620" y="1900188"/>
                </a:lnTo>
                <a:lnTo>
                  <a:pt x="1574017" y="1903368"/>
                </a:lnTo>
                <a:lnTo>
                  <a:pt x="1574415" y="1906548"/>
                </a:lnTo>
                <a:lnTo>
                  <a:pt x="1575209" y="1909728"/>
                </a:lnTo>
                <a:lnTo>
                  <a:pt x="1576400" y="1912511"/>
                </a:lnTo>
                <a:lnTo>
                  <a:pt x="1577989" y="1915293"/>
                </a:lnTo>
                <a:lnTo>
                  <a:pt x="1579578" y="1918076"/>
                </a:lnTo>
                <a:lnTo>
                  <a:pt x="1581563" y="1920461"/>
                </a:lnTo>
                <a:lnTo>
                  <a:pt x="1583549" y="1922846"/>
                </a:lnTo>
                <a:lnTo>
                  <a:pt x="1585932" y="1924833"/>
                </a:lnTo>
                <a:lnTo>
                  <a:pt x="1588712" y="1926821"/>
                </a:lnTo>
                <a:lnTo>
                  <a:pt x="1591095" y="1928411"/>
                </a:lnTo>
                <a:lnTo>
                  <a:pt x="1594669" y="1929603"/>
                </a:lnTo>
                <a:lnTo>
                  <a:pt x="1597449" y="1930796"/>
                </a:lnTo>
                <a:lnTo>
                  <a:pt x="1600627" y="1931591"/>
                </a:lnTo>
                <a:lnTo>
                  <a:pt x="1603804" y="1931988"/>
                </a:lnTo>
                <a:lnTo>
                  <a:pt x="1606981" y="1931988"/>
                </a:lnTo>
                <a:lnTo>
                  <a:pt x="2099845" y="1931988"/>
                </a:lnTo>
                <a:lnTo>
                  <a:pt x="2103022" y="1931988"/>
                </a:lnTo>
                <a:lnTo>
                  <a:pt x="2106200" y="1931591"/>
                </a:lnTo>
                <a:lnTo>
                  <a:pt x="2108980" y="1930796"/>
                </a:lnTo>
                <a:lnTo>
                  <a:pt x="2112157" y="1929603"/>
                </a:lnTo>
                <a:lnTo>
                  <a:pt x="2114540" y="1928013"/>
                </a:lnTo>
                <a:lnTo>
                  <a:pt x="2116923" y="1926423"/>
                </a:lnTo>
                <a:lnTo>
                  <a:pt x="2119306" y="1924833"/>
                </a:lnTo>
                <a:lnTo>
                  <a:pt x="2121291" y="1922448"/>
                </a:lnTo>
                <a:lnTo>
                  <a:pt x="2123277" y="1920461"/>
                </a:lnTo>
                <a:lnTo>
                  <a:pt x="2124866" y="1917678"/>
                </a:lnTo>
                <a:lnTo>
                  <a:pt x="2126454" y="1915293"/>
                </a:lnTo>
                <a:lnTo>
                  <a:pt x="2127249" y="1912511"/>
                </a:lnTo>
                <a:lnTo>
                  <a:pt x="2128440" y="1909728"/>
                </a:lnTo>
                <a:lnTo>
                  <a:pt x="2128837" y="1906548"/>
                </a:lnTo>
                <a:lnTo>
                  <a:pt x="2128837" y="1903368"/>
                </a:lnTo>
                <a:lnTo>
                  <a:pt x="2128837" y="1900188"/>
                </a:lnTo>
                <a:lnTo>
                  <a:pt x="2084753" y="1460948"/>
                </a:lnTo>
                <a:lnTo>
                  <a:pt x="2084356" y="1457768"/>
                </a:lnTo>
                <a:lnTo>
                  <a:pt x="2083562" y="1454588"/>
                </a:lnTo>
                <a:lnTo>
                  <a:pt x="2082371" y="1451408"/>
                </a:lnTo>
                <a:lnTo>
                  <a:pt x="2081179" y="1448625"/>
                </a:lnTo>
                <a:lnTo>
                  <a:pt x="2079590" y="1445842"/>
                </a:lnTo>
                <a:lnTo>
                  <a:pt x="2077605" y="1443060"/>
                </a:lnTo>
                <a:lnTo>
                  <a:pt x="2075619" y="1440675"/>
                </a:lnTo>
                <a:lnTo>
                  <a:pt x="2073633" y="1438290"/>
                </a:lnTo>
                <a:lnTo>
                  <a:pt x="2070853" y="1435905"/>
                </a:lnTo>
                <a:lnTo>
                  <a:pt x="2068470" y="1434315"/>
                </a:lnTo>
                <a:lnTo>
                  <a:pt x="2065690" y="1432725"/>
                </a:lnTo>
                <a:lnTo>
                  <a:pt x="2062513" y="1431135"/>
                </a:lnTo>
                <a:lnTo>
                  <a:pt x="2059733" y="1430340"/>
                </a:lnTo>
                <a:lnTo>
                  <a:pt x="2056556" y="1429545"/>
                </a:lnTo>
                <a:lnTo>
                  <a:pt x="2052584" y="1429147"/>
                </a:lnTo>
                <a:lnTo>
                  <a:pt x="2049407" y="1428750"/>
                </a:lnTo>
                <a:lnTo>
                  <a:pt x="1588315" y="1428750"/>
                </a:lnTo>
                <a:close/>
                <a:moveTo>
                  <a:pt x="936333" y="1428750"/>
                </a:moveTo>
                <a:lnTo>
                  <a:pt x="932754" y="1429147"/>
                </a:lnTo>
                <a:lnTo>
                  <a:pt x="929572" y="1429545"/>
                </a:lnTo>
                <a:lnTo>
                  <a:pt x="926390" y="1430340"/>
                </a:lnTo>
                <a:lnTo>
                  <a:pt x="923606" y="1431532"/>
                </a:lnTo>
                <a:lnTo>
                  <a:pt x="920822" y="1432725"/>
                </a:lnTo>
                <a:lnTo>
                  <a:pt x="918038" y="1434315"/>
                </a:lnTo>
                <a:lnTo>
                  <a:pt x="915651" y="1436302"/>
                </a:lnTo>
                <a:lnTo>
                  <a:pt x="913265" y="1438687"/>
                </a:lnTo>
                <a:lnTo>
                  <a:pt x="910878" y="1440675"/>
                </a:lnTo>
                <a:lnTo>
                  <a:pt x="909287" y="1443457"/>
                </a:lnTo>
                <a:lnTo>
                  <a:pt x="907299" y="1445842"/>
                </a:lnTo>
                <a:lnTo>
                  <a:pt x="906106" y="1448625"/>
                </a:lnTo>
                <a:lnTo>
                  <a:pt x="904912" y="1451805"/>
                </a:lnTo>
                <a:lnTo>
                  <a:pt x="903321" y="1454588"/>
                </a:lnTo>
                <a:lnTo>
                  <a:pt x="902924" y="1457768"/>
                </a:lnTo>
                <a:lnTo>
                  <a:pt x="902526" y="1461345"/>
                </a:lnTo>
                <a:lnTo>
                  <a:pt x="887412" y="1900188"/>
                </a:lnTo>
                <a:lnTo>
                  <a:pt x="887412" y="1903368"/>
                </a:lnTo>
                <a:lnTo>
                  <a:pt x="887810" y="1906548"/>
                </a:lnTo>
                <a:lnTo>
                  <a:pt x="888605" y="1909728"/>
                </a:lnTo>
                <a:lnTo>
                  <a:pt x="889798" y="1912511"/>
                </a:lnTo>
                <a:lnTo>
                  <a:pt x="890992" y="1915293"/>
                </a:lnTo>
                <a:lnTo>
                  <a:pt x="892583" y="1918076"/>
                </a:lnTo>
                <a:lnTo>
                  <a:pt x="894174" y="1920461"/>
                </a:lnTo>
                <a:lnTo>
                  <a:pt x="896162" y="1922846"/>
                </a:lnTo>
                <a:lnTo>
                  <a:pt x="898549" y="1924833"/>
                </a:lnTo>
                <a:lnTo>
                  <a:pt x="900935" y="1926423"/>
                </a:lnTo>
                <a:lnTo>
                  <a:pt x="903321" y="1928013"/>
                </a:lnTo>
                <a:lnTo>
                  <a:pt x="906503" y="1929603"/>
                </a:lnTo>
                <a:lnTo>
                  <a:pt x="909287" y="1930796"/>
                </a:lnTo>
                <a:lnTo>
                  <a:pt x="912469" y="1931591"/>
                </a:lnTo>
                <a:lnTo>
                  <a:pt x="915651" y="1931988"/>
                </a:lnTo>
                <a:lnTo>
                  <a:pt x="918833" y="1931988"/>
                </a:lnTo>
                <a:lnTo>
                  <a:pt x="1406854" y="1931988"/>
                </a:lnTo>
                <a:lnTo>
                  <a:pt x="1410036" y="1931988"/>
                </a:lnTo>
                <a:lnTo>
                  <a:pt x="1413616" y="1931591"/>
                </a:lnTo>
                <a:lnTo>
                  <a:pt x="1416400" y="1930796"/>
                </a:lnTo>
                <a:lnTo>
                  <a:pt x="1419582" y="1929603"/>
                </a:lnTo>
                <a:lnTo>
                  <a:pt x="1421968" y="1928013"/>
                </a:lnTo>
                <a:lnTo>
                  <a:pt x="1424752" y="1926423"/>
                </a:lnTo>
                <a:lnTo>
                  <a:pt x="1427139" y="1924833"/>
                </a:lnTo>
                <a:lnTo>
                  <a:pt x="1429525" y="1922846"/>
                </a:lnTo>
                <a:lnTo>
                  <a:pt x="1431514" y="1920461"/>
                </a:lnTo>
                <a:lnTo>
                  <a:pt x="1433105" y="1918076"/>
                </a:lnTo>
                <a:lnTo>
                  <a:pt x="1434696" y="1915293"/>
                </a:lnTo>
                <a:lnTo>
                  <a:pt x="1435889" y="1912511"/>
                </a:lnTo>
                <a:lnTo>
                  <a:pt x="1437082" y="1909728"/>
                </a:lnTo>
                <a:lnTo>
                  <a:pt x="1437877" y="1906548"/>
                </a:lnTo>
                <a:lnTo>
                  <a:pt x="1438275" y="1903368"/>
                </a:lnTo>
                <a:lnTo>
                  <a:pt x="1438275" y="1900188"/>
                </a:lnTo>
                <a:lnTo>
                  <a:pt x="1426343" y="1461345"/>
                </a:lnTo>
                <a:lnTo>
                  <a:pt x="1425945" y="1457768"/>
                </a:lnTo>
                <a:lnTo>
                  <a:pt x="1425548" y="1454588"/>
                </a:lnTo>
                <a:lnTo>
                  <a:pt x="1424354" y="1451805"/>
                </a:lnTo>
                <a:lnTo>
                  <a:pt x="1423161" y="1448625"/>
                </a:lnTo>
                <a:lnTo>
                  <a:pt x="1421968" y="1445842"/>
                </a:lnTo>
                <a:lnTo>
                  <a:pt x="1420377" y="1443457"/>
                </a:lnTo>
                <a:lnTo>
                  <a:pt x="1418388" y="1440675"/>
                </a:lnTo>
                <a:lnTo>
                  <a:pt x="1416400" y="1438687"/>
                </a:lnTo>
                <a:lnTo>
                  <a:pt x="1414013" y="1436302"/>
                </a:lnTo>
                <a:lnTo>
                  <a:pt x="1411627" y="1434315"/>
                </a:lnTo>
                <a:lnTo>
                  <a:pt x="1408445" y="1432725"/>
                </a:lnTo>
                <a:lnTo>
                  <a:pt x="1405661" y="1431532"/>
                </a:lnTo>
                <a:lnTo>
                  <a:pt x="1402479" y="1430340"/>
                </a:lnTo>
                <a:lnTo>
                  <a:pt x="1399297" y="1429545"/>
                </a:lnTo>
                <a:lnTo>
                  <a:pt x="1396115" y="1429147"/>
                </a:lnTo>
                <a:lnTo>
                  <a:pt x="1392933" y="1428750"/>
                </a:lnTo>
                <a:lnTo>
                  <a:pt x="936333" y="1428750"/>
                </a:lnTo>
                <a:close/>
                <a:moveTo>
                  <a:pt x="281154" y="1428750"/>
                </a:moveTo>
                <a:lnTo>
                  <a:pt x="277592" y="1429147"/>
                </a:lnTo>
                <a:lnTo>
                  <a:pt x="274426" y="1429545"/>
                </a:lnTo>
                <a:lnTo>
                  <a:pt x="271260" y="1430340"/>
                </a:lnTo>
                <a:lnTo>
                  <a:pt x="268093" y="1431135"/>
                </a:lnTo>
                <a:lnTo>
                  <a:pt x="265323" y="1432725"/>
                </a:lnTo>
                <a:lnTo>
                  <a:pt x="261761" y="1434315"/>
                </a:lnTo>
                <a:lnTo>
                  <a:pt x="259386" y="1435905"/>
                </a:lnTo>
                <a:lnTo>
                  <a:pt x="257012" y="1438290"/>
                </a:lnTo>
                <a:lnTo>
                  <a:pt x="254637" y="1440675"/>
                </a:lnTo>
                <a:lnTo>
                  <a:pt x="252658" y="1443060"/>
                </a:lnTo>
                <a:lnTo>
                  <a:pt x="250679" y="1445842"/>
                </a:lnTo>
                <a:lnTo>
                  <a:pt x="249096" y="1448625"/>
                </a:lnTo>
                <a:lnTo>
                  <a:pt x="247909" y="1451408"/>
                </a:lnTo>
                <a:lnTo>
                  <a:pt x="246722" y="1454588"/>
                </a:lnTo>
                <a:lnTo>
                  <a:pt x="245930" y="1457768"/>
                </a:lnTo>
                <a:lnTo>
                  <a:pt x="245138" y="1460948"/>
                </a:lnTo>
                <a:lnTo>
                  <a:pt x="198437" y="1900188"/>
                </a:lnTo>
                <a:lnTo>
                  <a:pt x="198437" y="1903368"/>
                </a:lnTo>
                <a:lnTo>
                  <a:pt x="198437" y="1906548"/>
                </a:lnTo>
                <a:lnTo>
                  <a:pt x="198833" y="1909728"/>
                </a:lnTo>
                <a:lnTo>
                  <a:pt x="199624" y="1912511"/>
                </a:lnTo>
                <a:lnTo>
                  <a:pt x="200812" y="1915293"/>
                </a:lnTo>
                <a:lnTo>
                  <a:pt x="201999" y="1917678"/>
                </a:lnTo>
                <a:lnTo>
                  <a:pt x="203978" y="1920461"/>
                </a:lnTo>
                <a:lnTo>
                  <a:pt x="205561" y="1922448"/>
                </a:lnTo>
                <a:lnTo>
                  <a:pt x="207540" y="1924833"/>
                </a:lnTo>
                <a:lnTo>
                  <a:pt x="209914" y="1926423"/>
                </a:lnTo>
                <a:lnTo>
                  <a:pt x="212289" y="1928013"/>
                </a:lnTo>
                <a:lnTo>
                  <a:pt x="215060" y="1929603"/>
                </a:lnTo>
                <a:lnTo>
                  <a:pt x="218226" y="1930796"/>
                </a:lnTo>
                <a:lnTo>
                  <a:pt x="220996" y="1931591"/>
                </a:lnTo>
                <a:lnTo>
                  <a:pt x="224162" y="1931988"/>
                </a:lnTo>
                <a:lnTo>
                  <a:pt x="227329" y="1931988"/>
                </a:lnTo>
                <a:lnTo>
                  <a:pt x="716903" y="1931988"/>
                </a:lnTo>
                <a:lnTo>
                  <a:pt x="720069" y="1931988"/>
                </a:lnTo>
                <a:lnTo>
                  <a:pt x="723631" y="1931591"/>
                </a:lnTo>
                <a:lnTo>
                  <a:pt x="726798" y="1930796"/>
                </a:lnTo>
                <a:lnTo>
                  <a:pt x="729964" y="1929603"/>
                </a:lnTo>
                <a:lnTo>
                  <a:pt x="732734" y="1928411"/>
                </a:lnTo>
                <a:lnTo>
                  <a:pt x="735505" y="1926821"/>
                </a:lnTo>
                <a:lnTo>
                  <a:pt x="737879" y="1924833"/>
                </a:lnTo>
                <a:lnTo>
                  <a:pt x="740254" y="1922846"/>
                </a:lnTo>
                <a:lnTo>
                  <a:pt x="742629" y="1920461"/>
                </a:lnTo>
                <a:lnTo>
                  <a:pt x="744212" y="1918076"/>
                </a:lnTo>
                <a:lnTo>
                  <a:pt x="746191" y="1915293"/>
                </a:lnTo>
                <a:lnTo>
                  <a:pt x="747378" y="1912511"/>
                </a:lnTo>
                <a:lnTo>
                  <a:pt x="748565" y="1909728"/>
                </a:lnTo>
                <a:lnTo>
                  <a:pt x="749753" y="1906548"/>
                </a:lnTo>
                <a:lnTo>
                  <a:pt x="750148" y="1903368"/>
                </a:lnTo>
                <a:lnTo>
                  <a:pt x="750544" y="1900188"/>
                </a:lnTo>
                <a:lnTo>
                  <a:pt x="769937" y="1461345"/>
                </a:lnTo>
                <a:lnTo>
                  <a:pt x="769937" y="1458165"/>
                </a:lnTo>
                <a:lnTo>
                  <a:pt x="769937" y="1454985"/>
                </a:lnTo>
                <a:lnTo>
                  <a:pt x="769146" y="1451805"/>
                </a:lnTo>
                <a:lnTo>
                  <a:pt x="767958" y="1449022"/>
                </a:lnTo>
                <a:lnTo>
                  <a:pt x="766771" y="1446240"/>
                </a:lnTo>
                <a:lnTo>
                  <a:pt x="765188" y="1443457"/>
                </a:lnTo>
                <a:lnTo>
                  <a:pt x="763209" y="1441072"/>
                </a:lnTo>
                <a:lnTo>
                  <a:pt x="761230" y="1438687"/>
                </a:lnTo>
                <a:lnTo>
                  <a:pt x="759251" y="1436302"/>
                </a:lnTo>
                <a:lnTo>
                  <a:pt x="756876" y="1434315"/>
                </a:lnTo>
                <a:lnTo>
                  <a:pt x="754106" y="1432725"/>
                </a:lnTo>
                <a:lnTo>
                  <a:pt x="751336" y="1431532"/>
                </a:lnTo>
                <a:lnTo>
                  <a:pt x="748565" y="1430340"/>
                </a:lnTo>
                <a:lnTo>
                  <a:pt x="745795" y="1429545"/>
                </a:lnTo>
                <a:lnTo>
                  <a:pt x="742629" y="1429147"/>
                </a:lnTo>
                <a:lnTo>
                  <a:pt x="739462" y="1428750"/>
                </a:lnTo>
                <a:lnTo>
                  <a:pt x="281154" y="1428750"/>
                </a:lnTo>
                <a:close/>
                <a:moveTo>
                  <a:pt x="1564878" y="812800"/>
                </a:moveTo>
                <a:lnTo>
                  <a:pt x="1561703" y="813594"/>
                </a:lnTo>
                <a:lnTo>
                  <a:pt x="1558528" y="814389"/>
                </a:lnTo>
                <a:lnTo>
                  <a:pt x="1555750" y="815183"/>
                </a:lnTo>
                <a:lnTo>
                  <a:pt x="1552972" y="816772"/>
                </a:lnTo>
                <a:lnTo>
                  <a:pt x="1550591" y="818361"/>
                </a:lnTo>
                <a:lnTo>
                  <a:pt x="1547813" y="820347"/>
                </a:lnTo>
                <a:lnTo>
                  <a:pt x="1545431" y="822333"/>
                </a:lnTo>
                <a:lnTo>
                  <a:pt x="1543447" y="824318"/>
                </a:lnTo>
                <a:lnTo>
                  <a:pt x="1541860" y="827099"/>
                </a:lnTo>
                <a:lnTo>
                  <a:pt x="1540272" y="829482"/>
                </a:lnTo>
                <a:lnTo>
                  <a:pt x="1539081" y="832262"/>
                </a:lnTo>
                <a:lnTo>
                  <a:pt x="1537891" y="835440"/>
                </a:lnTo>
                <a:lnTo>
                  <a:pt x="1537494" y="838617"/>
                </a:lnTo>
                <a:lnTo>
                  <a:pt x="1537097" y="841795"/>
                </a:lnTo>
                <a:lnTo>
                  <a:pt x="1536700" y="844972"/>
                </a:lnTo>
                <a:lnTo>
                  <a:pt x="1553369" y="1279102"/>
                </a:lnTo>
                <a:lnTo>
                  <a:pt x="1553369" y="1282280"/>
                </a:lnTo>
                <a:lnTo>
                  <a:pt x="1554163" y="1285457"/>
                </a:lnTo>
                <a:lnTo>
                  <a:pt x="1554956" y="1288635"/>
                </a:lnTo>
                <a:lnTo>
                  <a:pt x="1556147" y="1291415"/>
                </a:lnTo>
                <a:lnTo>
                  <a:pt x="1557735" y="1294196"/>
                </a:lnTo>
                <a:lnTo>
                  <a:pt x="1559322" y="1296976"/>
                </a:lnTo>
                <a:lnTo>
                  <a:pt x="1561306" y="1299756"/>
                </a:lnTo>
                <a:lnTo>
                  <a:pt x="1563291" y="1302139"/>
                </a:lnTo>
                <a:lnTo>
                  <a:pt x="1565672" y="1304125"/>
                </a:lnTo>
                <a:lnTo>
                  <a:pt x="1568053" y="1306111"/>
                </a:lnTo>
                <a:lnTo>
                  <a:pt x="1570831" y="1307700"/>
                </a:lnTo>
                <a:lnTo>
                  <a:pt x="1573610" y="1308892"/>
                </a:lnTo>
                <a:lnTo>
                  <a:pt x="1576785" y="1310083"/>
                </a:lnTo>
                <a:lnTo>
                  <a:pt x="1579960" y="1310878"/>
                </a:lnTo>
                <a:lnTo>
                  <a:pt x="1583135" y="1311275"/>
                </a:lnTo>
                <a:lnTo>
                  <a:pt x="1586310" y="1311275"/>
                </a:lnTo>
                <a:lnTo>
                  <a:pt x="2042319" y="1311275"/>
                </a:lnTo>
                <a:lnTo>
                  <a:pt x="2045494" y="1311275"/>
                </a:lnTo>
                <a:lnTo>
                  <a:pt x="2048669" y="1310878"/>
                </a:lnTo>
                <a:lnTo>
                  <a:pt x="2051447" y="1310083"/>
                </a:lnTo>
                <a:lnTo>
                  <a:pt x="2054622" y="1308892"/>
                </a:lnTo>
                <a:lnTo>
                  <a:pt x="2057401" y="1307303"/>
                </a:lnTo>
                <a:lnTo>
                  <a:pt x="2059782" y="1305714"/>
                </a:lnTo>
                <a:lnTo>
                  <a:pt x="2062163" y="1304125"/>
                </a:lnTo>
                <a:lnTo>
                  <a:pt x="2064148" y="1301742"/>
                </a:lnTo>
                <a:lnTo>
                  <a:pt x="2066132" y="1299756"/>
                </a:lnTo>
                <a:lnTo>
                  <a:pt x="2067719" y="1296579"/>
                </a:lnTo>
                <a:lnTo>
                  <a:pt x="2068910" y="1294196"/>
                </a:lnTo>
                <a:lnTo>
                  <a:pt x="2070101" y="1291415"/>
                </a:lnTo>
                <a:lnTo>
                  <a:pt x="2070894" y="1288635"/>
                </a:lnTo>
                <a:lnTo>
                  <a:pt x="2071291" y="1285457"/>
                </a:lnTo>
                <a:lnTo>
                  <a:pt x="2071688" y="1282280"/>
                </a:lnTo>
                <a:lnTo>
                  <a:pt x="2071688" y="1279102"/>
                </a:lnTo>
                <a:lnTo>
                  <a:pt x="2028032" y="844972"/>
                </a:lnTo>
                <a:lnTo>
                  <a:pt x="2027635" y="841795"/>
                </a:lnTo>
                <a:lnTo>
                  <a:pt x="2026841" y="838617"/>
                </a:lnTo>
                <a:lnTo>
                  <a:pt x="2025651" y="835043"/>
                </a:lnTo>
                <a:lnTo>
                  <a:pt x="2024460" y="831865"/>
                </a:lnTo>
                <a:lnTo>
                  <a:pt x="2022872" y="829085"/>
                </a:lnTo>
                <a:lnTo>
                  <a:pt x="2020888" y="826702"/>
                </a:lnTo>
                <a:lnTo>
                  <a:pt x="2018904" y="824318"/>
                </a:lnTo>
                <a:lnTo>
                  <a:pt x="2016522" y="821935"/>
                </a:lnTo>
                <a:lnTo>
                  <a:pt x="2014141" y="819949"/>
                </a:lnTo>
                <a:lnTo>
                  <a:pt x="2011760" y="817963"/>
                </a:lnTo>
                <a:lnTo>
                  <a:pt x="2008982" y="816375"/>
                </a:lnTo>
                <a:lnTo>
                  <a:pt x="2005410" y="815183"/>
                </a:lnTo>
                <a:lnTo>
                  <a:pt x="2002235" y="813992"/>
                </a:lnTo>
                <a:lnTo>
                  <a:pt x="1999060" y="813594"/>
                </a:lnTo>
                <a:lnTo>
                  <a:pt x="1995885" y="812800"/>
                </a:lnTo>
                <a:lnTo>
                  <a:pt x="1992710" y="812800"/>
                </a:lnTo>
                <a:lnTo>
                  <a:pt x="1568053" y="812800"/>
                </a:lnTo>
                <a:lnTo>
                  <a:pt x="1564878" y="812800"/>
                </a:lnTo>
                <a:close/>
                <a:moveTo>
                  <a:pt x="953224" y="812800"/>
                </a:moveTo>
                <a:lnTo>
                  <a:pt x="949658" y="813594"/>
                </a:lnTo>
                <a:lnTo>
                  <a:pt x="946487" y="814389"/>
                </a:lnTo>
                <a:lnTo>
                  <a:pt x="943714" y="815183"/>
                </a:lnTo>
                <a:lnTo>
                  <a:pt x="940940" y="816772"/>
                </a:lnTo>
                <a:lnTo>
                  <a:pt x="938166" y="818361"/>
                </a:lnTo>
                <a:lnTo>
                  <a:pt x="935788" y="819949"/>
                </a:lnTo>
                <a:lnTo>
                  <a:pt x="933411" y="821935"/>
                </a:lnTo>
                <a:lnTo>
                  <a:pt x="931033" y="824318"/>
                </a:lnTo>
                <a:lnTo>
                  <a:pt x="929052" y="826702"/>
                </a:lnTo>
                <a:lnTo>
                  <a:pt x="927467" y="829482"/>
                </a:lnTo>
                <a:lnTo>
                  <a:pt x="926278" y="832262"/>
                </a:lnTo>
                <a:lnTo>
                  <a:pt x="925089" y="835043"/>
                </a:lnTo>
                <a:lnTo>
                  <a:pt x="923901" y="838617"/>
                </a:lnTo>
                <a:lnTo>
                  <a:pt x="923504" y="841795"/>
                </a:lnTo>
                <a:lnTo>
                  <a:pt x="923108" y="844972"/>
                </a:lnTo>
                <a:lnTo>
                  <a:pt x="908050" y="1279102"/>
                </a:lnTo>
                <a:lnTo>
                  <a:pt x="908446" y="1282280"/>
                </a:lnTo>
                <a:lnTo>
                  <a:pt x="908843" y="1285457"/>
                </a:lnTo>
                <a:lnTo>
                  <a:pt x="909239" y="1288635"/>
                </a:lnTo>
                <a:lnTo>
                  <a:pt x="910428" y="1291415"/>
                </a:lnTo>
                <a:lnTo>
                  <a:pt x="911616" y="1294196"/>
                </a:lnTo>
                <a:lnTo>
                  <a:pt x="913201" y="1296976"/>
                </a:lnTo>
                <a:lnTo>
                  <a:pt x="914787" y="1299756"/>
                </a:lnTo>
                <a:lnTo>
                  <a:pt x="916768" y="1302139"/>
                </a:lnTo>
                <a:lnTo>
                  <a:pt x="919145" y="1304125"/>
                </a:lnTo>
                <a:lnTo>
                  <a:pt x="921523" y="1305714"/>
                </a:lnTo>
                <a:lnTo>
                  <a:pt x="923901" y="1307303"/>
                </a:lnTo>
                <a:lnTo>
                  <a:pt x="926674" y="1308892"/>
                </a:lnTo>
                <a:lnTo>
                  <a:pt x="929448" y="1310083"/>
                </a:lnTo>
                <a:lnTo>
                  <a:pt x="932618" y="1310878"/>
                </a:lnTo>
                <a:lnTo>
                  <a:pt x="935788" y="1311275"/>
                </a:lnTo>
                <a:lnTo>
                  <a:pt x="938958" y="1311275"/>
                </a:lnTo>
                <a:lnTo>
                  <a:pt x="1389508" y="1311275"/>
                </a:lnTo>
                <a:lnTo>
                  <a:pt x="1392679" y="1311275"/>
                </a:lnTo>
                <a:lnTo>
                  <a:pt x="1395849" y="1310878"/>
                </a:lnTo>
                <a:lnTo>
                  <a:pt x="1398622" y="1310083"/>
                </a:lnTo>
                <a:lnTo>
                  <a:pt x="1401793" y="1308892"/>
                </a:lnTo>
                <a:lnTo>
                  <a:pt x="1404566" y="1307700"/>
                </a:lnTo>
                <a:lnTo>
                  <a:pt x="1406944" y="1305714"/>
                </a:lnTo>
                <a:lnTo>
                  <a:pt x="1409718" y="1304125"/>
                </a:lnTo>
                <a:lnTo>
                  <a:pt x="1412095" y="1302139"/>
                </a:lnTo>
                <a:lnTo>
                  <a:pt x="1414077" y="1299756"/>
                </a:lnTo>
                <a:lnTo>
                  <a:pt x="1415662" y="1296976"/>
                </a:lnTo>
                <a:lnTo>
                  <a:pt x="1417247" y="1294196"/>
                </a:lnTo>
                <a:lnTo>
                  <a:pt x="1418436" y="1291415"/>
                </a:lnTo>
                <a:lnTo>
                  <a:pt x="1419624" y="1288635"/>
                </a:lnTo>
                <a:lnTo>
                  <a:pt x="1420417" y="1285457"/>
                </a:lnTo>
                <a:lnTo>
                  <a:pt x="1420813" y="1282280"/>
                </a:lnTo>
                <a:lnTo>
                  <a:pt x="1420813" y="1279102"/>
                </a:lnTo>
                <a:lnTo>
                  <a:pt x="1408529" y="844972"/>
                </a:lnTo>
                <a:lnTo>
                  <a:pt x="1408529" y="841795"/>
                </a:lnTo>
                <a:lnTo>
                  <a:pt x="1407736" y="838617"/>
                </a:lnTo>
                <a:lnTo>
                  <a:pt x="1406944" y="835043"/>
                </a:lnTo>
                <a:lnTo>
                  <a:pt x="1405755" y="832262"/>
                </a:lnTo>
                <a:lnTo>
                  <a:pt x="1404170" y="829482"/>
                </a:lnTo>
                <a:lnTo>
                  <a:pt x="1402585" y="826702"/>
                </a:lnTo>
                <a:lnTo>
                  <a:pt x="1400604" y="824318"/>
                </a:lnTo>
                <a:lnTo>
                  <a:pt x="1398622" y="821935"/>
                </a:lnTo>
                <a:lnTo>
                  <a:pt x="1396245" y="819949"/>
                </a:lnTo>
                <a:lnTo>
                  <a:pt x="1393867" y="818361"/>
                </a:lnTo>
                <a:lnTo>
                  <a:pt x="1391093" y="816772"/>
                </a:lnTo>
                <a:lnTo>
                  <a:pt x="1388320" y="815183"/>
                </a:lnTo>
                <a:lnTo>
                  <a:pt x="1385546" y="814389"/>
                </a:lnTo>
                <a:lnTo>
                  <a:pt x="1382376" y="813594"/>
                </a:lnTo>
                <a:lnTo>
                  <a:pt x="1379206" y="812800"/>
                </a:lnTo>
                <a:lnTo>
                  <a:pt x="1376036" y="812800"/>
                </a:lnTo>
                <a:lnTo>
                  <a:pt x="956394" y="812800"/>
                </a:lnTo>
                <a:lnTo>
                  <a:pt x="953224" y="812800"/>
                </a:lnTo>
                <a:close/>
                <a:moveTo>
                  <a:pt x="337915" y="812800"/>
                </a:moveTo>
                <a:lnTo>
                  <a:pt x="334733" y="813594"/>
                </a:lnTo>
                <a:lnTo>
                  <a:pt x="331551" y="813992"/>
                </a:lnTo>
                <a:lnTo>
                  <a:pt x="328369" y="815183"/>
                </a:lnTo>
                <a:lnTo>
                  <a:pt x="325585" y="816375"/>
                </a:lnTo>
                <a:lnTo>
                  <a:pt x="322801" y="817963"/>
                </a:lnTo>
                <a:lnTo>
                  <a:pt x="320016" y="819949"/>
                </a:lnTo>
                <a:lnTo>
                  <a:pt x="317630" y="821935"/>
                </a:lnTo>
                <a:lnTo>
                  <a:pt x="315243" y="824318"/>
                </a:lnTo>
                <a:lnTo>
                  <a:pt x="313254" y="826702"/>
                </a:lnTo>
                <a:lnTo>
                  <a:pt x="311266" y="829085"/>
                </a:lnTo>
                <a:lnTo>
                  <a:pt x="309675" y="831865"/>
                </a:lnTo>
                <a:lnTo>
                  <a:pt x="308481" y="835043"/>
                </a:lnTo>
                <a:lnTo>
                  <a:pt x="306890" y="838617"/>
                </a:lnTo>
                <a:lnTo>
                  <a:pt x="306095" y="841795"/>
                </a:lnTo>
                <a:lnTo>
                  <a:pt x="305697" y="844972"/>
                </a:lnTo>
                <a:lnTo>
                  <a:pt x="259160" y="1279102"/>
                </a:lnTo>
                <a:lnTo>
                  <a:pt x="258762" y="1282280"/>
                </a:lnTo>
                <a:lnTo>
                  <a:pt x="259160" y="1285457"/>
                </a:lnTo>
                <a:lnTo>
                  <a:pt x="259557" y="1288635"/>
                </a:lnTo>
                <a:lnTo>
                  <a:pt x="260353" y="1291415"/>
                </a:lnTo>
                <a:lnTo>
                  <a:pt x="261944" y="1294196"/>
                </a:lnTo>
                <a:lnTo>
                  <a:pt x="263137" y="1296579"/>
                </a:lnTo>
                <a:lnTo>
                  <a:pt x="264728" y="1299756"/>
                </a:lnTo>
                <a:lnTo>
                  <a:pt x="266717" y="1301742"/>
                </a:lnTo>
                <a:lnTo>
                  <a:pt x="268706" y="1304125"/>
                </a:lnTo>
                <a:lnTo>
                  <a:pt x="271092" y="1305714"/>
                </a:lnTo>
                <a:lnTo>
                  <a:pt x="273479" y="1307303"/>
                </a:lnTo>
                <a:lnTo>
                  <a:pt x="276263" y="1308892"/>
                </a:lnTo>
                <a:lnTo>
                  <a:pt x="279047" y="1310083"/>
                </a:lnTo>
                <a:lnTo>
                  <a:pt x="281832" y="1310878"/>
                </a:lnTo>
                <a:lnTo>
                  <a:pt x="285014" y="1311275"/>
                </a:lnTo>
                <a:lnTo>
                  <a:pt x="288196" y="1311275"/>
                </a:lnTo>
                <a:lnTo>
                  <a:pt x="744024" y="1311275"/>
                </a:lnTo>
                <a:lnTo>
                  <a:pt x="747206" y="1311275"/>
                </a:lnTo>
                <a:lnTo>
                  <a:pt x="750388" y="1310878"/>
                </a:lnTo>
                <a:lnTo>
                  <a:pt x="753570" y="1310083"/>
                </a:lnTo>
                <a:lnTo>
                  <a:pt x="756752" y="1308892"/>
                </a:lnTo>
                <a:lnTo>
                  <a:pt x="759536" y="1307700"/>
                </a:lnTo>
                <a:lnTo>
                  <a:pt x="762320" y="1306111"/>
                </a:lnTo>
                <a:lnTo>
                  <a:pt x="764707" y="1304125"/>
                </a:lnTo>
                <a:lnTo>
                  <a:pt x="767093" y="1302139"/>
                </a:lnTo>
                <a:lnTo>
                  <a:pt x="769480" y="1299756"/>
                </a:lnTo>
                <a:lnTo>
                  <a:pt x="771469" y="1296976"/>
                </a:lnTo>
                <a:lnTo>
                  <a:pt x="773458" y="1294196"/>
                </a:lnTo>
                <a:lnTo>
                  <a:pt x="774651" y="1291415"/>
                </a:lnTo>
                <a:lnTo>
                  <a:pt x="775844" y="1288635"/>
                </a:lnTo>
                <a:lnTo>
                  <a:pt x="777037" y="1285457"/>
                </a:lnTo>
                <a:lnTo>
                  <a:pt x="777435" y="1282280"/>
                </a:lnTo>
                <a:lnTo>
                  <a:pt x="777833" y="1279102"/>
                </a:lnTo>
                <a:lnTo>
                  <a:pt x="796925" y="844972"/>
                </a:lnTo>
                <a:lnTo>
                  <a:pt x="796925" y="841795"/>
                </a:lnTo>
                <a:lnTo>
                  <a:pt x="796527" y="838617"/>
                </a:lnTo>
                <a:lnTo>
                  <a:pt x="795732" y="835440"/>
                </a:lnTo>
                <a:lnTo>
                  <a:pt x="794936" y="832262"/>
                </a:lnTo>
                <a:lnTo>
                  <a:pt x="793743" y="829482"/>
                </a:lnTo>
                <a:lnTo>
                  <a:pt x="792152" y="827099"/>
                </a:lnTo>
                <a:lnTo>
                  <a:pt x="790561" y="824318"/>
                </a:lnTo>
                <a:lnTo>
                  <a:pt x="788572" y="822333"/>
                </a:lnTo>
                <a:lnTo>
                  <a:pt x="786186" y="820347"/>
                </a:lnTo>
                <a:lnTo>
                  <a:pt x="783799" y="818361"/>
                </a:lnTo>
                <a:lnTo>
                  <a:pt x="781413" y="816772"/>
                </a:lnTo>
                <a:lnTo>
                  <a:pt x="778628" y="815183"/>
                </a:lnTo>
                <a:lnTo>
                  <a:pt x="775844" y="814389"/>
                </a:lnTo>
                <a:lnTo>
                  <a:pt x="772662" y="813594"/>
                </a:lnTo>
                <a:lnTo>
                  <a:pt x="769480" y="812800"/>
                </a:lnTo>
                <a:lnTo>
                  <a:pt x="765900" y="812800"/>
                </a:lnTo>
                <a:lnTo>
                  <a:pt x="341495" y="812800"/>
                </a:lnTo>
                <a:lnTo>
                  <a:pt x="337915" y="812800"/>
                </a:lnTo>
                <a:close/>
                <a:moveTo>
                  <a:pt x="1542323" y="192087"/>
                </a:moveTo>
                <a:lnTo>
                  <a:pt x="1539140" y="192882"/>
                </a:lnTo>
                <a:lnTo>
                  <a:pt x="1535958" y="194074"/>
                </a:lnTo>
                <a:lnTo>
                  <a:pt x="1533173" y="194869"/>
                </a:lnTo>
                <a:lnTo>
                  <a:pt x="1530388" y="196459"/>
                </a:lnTo>
                <a:lnTo>
                  <a:pt x="1527603" y="198049"/>
                </a:lnTo>
                <a:lnTo>
                  <a:pt x="1525216" y="200037"/>
                </a:lnTo>
                <a:lnTo>
                  <a:pt x="1523227" y="202024"/>
                </a:lnTo>
                <a:lnTo>
                  <a:pt x="1521238" y="204012"/>
                </a:lnTo>
                <a:lnTo>
                  <a:pt x="1519249" y="206795"/>
                </a:lnTo>
                <a:lnTo>
                  <a:pt x="1518056" y="209180"/>
                </a:lnTo>
                <a:lnTo>
                  <a:pt x="1516464" y="211962"/>
                </a:lnTo>
                <a:lnTo>
                  <a:pt x="1515669" y="215142"/>
                </a:lnTo>
                <a:lnTo>
                  <a:pt x="1514873" y="217925"/>
                </a:lnTo>
                <a:lnTo>
                  <a:pt x="1514475" y="221105"/>
                </a:lnTo>
                <a:lnTo>
                  <a:pt x="1514475" y="224285"/>
                </a:lnTo>
                <a:lnTo>
                  <a:pt x="1530786" y="663525"/>
                </a:lnTo>
                <a:lnTo>
                  <a:pt x="1530786" y="666705"/>
                </a:lnTo>
                <a:lnTo>
                  <a:pt x="1531581" y="669885"/>
                </a:lnTo>
                <a:lnTo>
                  <a:pt x="1532377" y="673065"/>
                </a:lnTo>
                <a:lnTo>
                  <a:pt x="1533571" y="675847"/>
                </a:lnTo>
                <a:lnTo>
                  <a:pt x="1535162" y="678630"/>
                </a:lnTo>
                <a:lnTo>
                  <a:pt x="1536753" y="681412"/>
                </a:lnTo>
                <a:lnTo>
                  <a:pt x="1538742" y="683797"/>
                </a:lnTo>
                <a:lnTo>
                  <a:pt x="1540731" y="686182"/>
                </a:lnTo>
                <a:lnTo>
                  <a:pt x="1543118" y="688170"/>
                </a:lnTo>
                <a:lnTo>
                  <a:pt x="1545505" y="689760"/>
                </a:lnTo>
                <a:lnTo>
                  <a:pt x="1548688" y="691350"/>
                </a:lnTo>
                <a:lnTo>
                  <a:pt x="1551473" y="692940"/>
                </a:lnTo>
                <a:lnTo>
                  <a:pt x="1554655" y="693735"/>
                </a:lnTo>
                <a:lnTo>
                  <a:pt x="1557838" y="694530"/>
                </a:lnTo>
                <a:lnTo>
                  <a:pt x="1561020" y="695325"/>
                </a:lnTo>
                <a:lnTo>
                  <a:pt x="1564203" y="695325"/>
                </a:lnTo>
                <a:lnTo>
                  <a:pt x="1985099" y="695325"/>
                </a:lnTo>
                <a:lnTo>
                  <a:pt x="1988282" y="695325"/>
                </a:lnTo>
                <a:lnTo>
                  <a:pt x="1991464" y="694530"/>
                </a:lnTo>
                <a:lnTo>
                  <a:pt x="1994249" y="693735"/>
                </a:lnTo>
                <a:lnTo>
                  <a:pt x="1997034" y="692940"/>
                </a:lnTo>
                <a:lnTo>
                  <a:pt x="1999819" y="691350"/>
                </a:lnTo>
                <a:lnTo>
                  <a:pt x="2002206" y="689760"/>
                </a:lnTo>
                <a:lnTo>
                  <a:pt x="2004593" y="687772"/>
                </a:lnTo>
                <a:lnTo>
                  <a:pt x="2006582" y="685785"/>
                </a:lnTo>
                <a:lnTo>
                  <a:pt x="2008969" y="683400"/>
                </a:lnTo>
                <a:lnTo>
                  <a:pt x="2010560" y="681015"/>
                </a:lnTo>
                <a:lnTo>
                  <a:pt x="2011753" y="678630"/>
                </a:lnTo>
                <a:lnTo>
                  <a:pt x="2012947" y="675847"/>
                </a:lnTo>
                <a:lnTo>
                  <a:pt x="2013742" y="672667"/>
                </a:lnTo>
                <a:lnTo>
                  <a:pt x="2014140" y="669885"/>
                </a:lnTo>
                <a:lnTo>
                  <a:pt x="2014538" y="666705"/>
                </a:lnTo>
                <a:lnTo>
                  <a:pt x="2014140" y="663525"/>
                </a:lnTo>
                <a:lnTo>
                  <a:pt x="1970380" y="224285"/>
                </a:lnTo>
                <a:lnTo>
                  <a:pt x="1969982" y="221105"/>
                </a:lnTo>
                <a:lnTo>
                  <a:pt x="1969186" y="217925"/>
                </a:lnTo>
                <a:lnTo>
                  <a:pt x="1967993" y="214745"/>
                </a:lnTo>
                <a:lnTo>
                  <a:pt x="1966799" y="211565"/>
                </a:lnTo>
                <a:lnTo>
                  <a:pt x="1965208" y="208782"/>
                </a:lnTo>
                <a:lnTo>
                  <a:pt x="1963219" y="206397"/>
                </a:lnTo>
                <a:lnTo>
                  <a:pt x="1960832" y="204012"/>
                </a:lnTo>
                <a:lnTo>
                  <a:pt x="1958445" y="201627"/>
                </a:lnTo>
                <a:lnTo>
                  <a:pt x="1956058" y="199639"/>
                </a:lnTo>
                <a:lnTo>
                  <a:pt x="1953273" y="197652"/>
                </a:lnTo>
                <a:lnTo>
                  <a:pt x="1950489" y="196062"/>
                </a:lnTo>
                <a:lnTo>
                  <a:pt x="1947704" y="194869"/>
                </a:lnTo>
                <a:lnTo>
                  <a:pt x="1944521" y="193279"/>
                </a:lnTo>
                <a:lnTo>
                  <a:pt x="1941339" y="192882"/>
                </a:lnTo>
                <a:lnTo>
                  <a:pt x="1938156" y="192087"/>
                </a:lnTo>
                <a:lnTo>
                  <a:pt x="1934974" y="192087"/>
                </a:lnTo>
                <a:lnTo>
                  <a:pt x="1545505" y="192087"/>
                </a:lnTo>
                <a:lnTo>
                  <a:pt x="1542323" y="192087"/>
                </a:lnTo>
                <a:close/>
                <a:moveTo>
                  <a:pt x="972494" y="192087"/>
                </a:moveTo>
                <a:lnTo>
                  <a:pt x="969309" y="192882"/>
                </a:lnTo>
                <a:lnTo>
                  <a:pt x="966521" y="194074"/>
                </a:lnTo>
                <a:lnTo>
                  <a:pt x="963336" y="194869"/>
                </a:lnTo>
                <a:lnTo>
                  <a:pt x="960548" y="196459"/>
                </a:lnTo>
                <a:lnTo>
                  <a:pt x="957761" y="198049"/>
                </a:lnTo>
                <a:lnTo>
                  <a:pt x="955372" y="199639"/>
                </a:lnTo>
                <a:lnTo>
                  <a:pt x="952983" y="201627"/>
                </a:lnTo>
                <a:lnTo>
                  <a:pt x="950593" y="204012"/>
                </a:lnTo>
                <a:lnTo>
                  <a:pt x="948603" y="206397"/>
                </a:lnTo>
                <a:lnTo>
                  <a:pt x="946612" y="209180"/>
                </a:lnTo>
                <a:lnTo>
                  <a:pt x="945417" y="211962"/>
                </a:lnTo>
                <a:lnTo>
                  <a:pt x="944222" y="214745"/>
                </a:lnTo>
                <a:lnTo>
                  <a:pt x="943426" y="217925"/>
                </a:lnTo>
                <a:lnTo>
                  <a:pt x="942630" y="221105"/>
                </a:lnTo>
                <a:lnTo>
                  <a:pt x="942231" y="224285"/>
                </a:lnTo>
                <a:lnTo>
                  <a:pt x="927100" y="663525"/>
                </a:lnTo>
                <a:lnTo>
                  <a:pt x="927100" y="666705"/>
                </a:lnTo>
                <a:lnTo>
                  <a:pt x="927498" y="669885"/>
                </a:lnTo>
                <a:lnTo>
                  <a:pt x="928295" y="672667"/>
                </a:lnTo>
                <a:lnTo>
                  <a:pt x="929489" y="675847"/>
                </a:lnTo>
                <a:lnTo>
                  <a:pt x="930684" y="678630"/>
                </a:lnTo>
                <a:lnTo>
                  <a:pt x="932277" y="681015"/>
                </a:lnTo>
                <a:lnTo>
                  <a:pt x="933869" y="683797"/>
                </a:lnTo>
                <a:lnTo>
                  <a:pt x="935860" y="685785"/>
                </a:lnTo>
                <a:lnTo>
                  <a:pt x="938249" y="688170"/>
                </a:lnTo>
                <a:lnTo>
                  <a:pt x="940639" y="689760"/>
                </a:lnTo>
                <a:lnTo>
                  <a:pt x="943028" y="691350"/>
                </a:lnTo>
                <a:lnTo>
                  <a:pt x="945815" y="692940"/>
                </a:lnTo>
                <a:lnTo>
                  <a:pt x="948603" y="693735"/>
                </a:lnTo>
                <a:lnTo>
                  <a:pt x="952186" y="694530"/>
                </a:lnTo>
                <a:lnTo>
                  <a:pt x="955372" y="695325"/>
                </a:lnTo>
                <a:lnTo>
                  <a:pt x="958557" y="695325"/>
                </a:lnTo>
                <a:lnTo>
                  <a:pt x="1375068" y="695325"/>
                </a:lnTo>
                <a:lnTo>
                  <a:pt x="1378652" y="695325"/>
                </a:lnTo>
                <a:lnTo>
                  <a:pt x="1381439" y="694530"/>
                </a:lnTo>
                <a:lnTo>
                  <a:pt x="1384624" y="693735"/>
                </a:lnTo>
                <a:lnTo>
                  <a:pt x="1387412" y="692940"/>
                </a:lnTo>
                <a:lnTo>
                  <a:pt x="1390199" y="691350"/>
                </a:lnTo>
                <a:lnTo>
                  <a:pt x="1392987" y="689760"/>
                </a:lnTo>
                <a:lnTo>
                  <a:pt x="1395376" y="688170"/>
                </a:lnTo>
                <a:lnTo>
                  <a:pt x="1397367" y="685785"/>
                </a:lnTo>
                <a:lnTo>
                  <a:pt x="1399358" y="683797"/>
                </a:lnTo>
                <a:lnTo>
                  <a:pt x="1401349" y="681015"/>
                </a:lnTo>
                <a:lnTo>
                  <a:pt x="1402941" y="678630"/>
                </a:lnTo>
                <a:lnTo>
                  <a:pt x="1404136" y="675847"/>
                </a:lnTo>
                <a:lnTo>
                  <a:pt x="1405331" y="672667"/>
                </a:lnTo>
                <a:lnTo>
                  <a:pt x="1405729" y="669885"/>
                </a:lnTo>
                <a:lnTo>
                  <a:pt x="1406127" y="666705"/>
                </a:lnTo>
                <a:lnTo>
                  <a:pt x="1406525" y="663525"/>
                </a:lnTo>
                <a:lnTo>
                  <a:pt x="1394181" y="224285"/>
                </a:lnTo>
                <a:lnTo>
                  <a:pt x="1394181" y="221105"/>
                </a:lnTo>
                <a:lnTo>
                  <a:pt x="1393385" y="217925"/>
                </a:lnTo>
                <a:lnTo>
                  <a:pt x="1392588" y="214745"/>
                </a:lnTo>
                <a:lnTo>
                  <a:pt x="1391394" y="211962"/>
                </a:lnTo>
                <a:lnTo>
                  <a:pt x="1390199" y="209180"/>
                </a:lnTo>
                <a:lnTo>
                  <a:pt x="1388606" y="206397"/>
                </a:lnTo>
                <a:lnTo>
                  <a:pt x="1386615" y="204012"/>
                </a:lnTo>
                <a:lnTo>
                  <a:pt x="1384226" y="201627"/>
                </a:lnTo>
                <a:lnTo>
                  <a:pt x="1382235" y="199639"/>
                </a:lnTo>
                <a:lnTo>
                  <a:pt x="1379448" y="198049"/>
                </a:lnTo>
                <a:lnTo>
                  <a:pt x="1377059" y="196459"/>
                </a:lnTo>
                <a:lnTo>
                  <a:pt x="1373873" y="194869"/>
                </a:lnTo>
                <a:lnTo>
                  <a:pt x="1371086" y="194074"/>
                </a:lnTo>
                <a:lnTo>
                  <a:pt x="1367900" y="192882"/>
                </a:lnTo>
                <a:lnTo>
                  <a:pt x="1364317" y="192087"/>
                </a:lnTo>
                <a:lnTo>
                  <a:pt x="1361131" y="192087"/>
                </a:lnTo>
                <a:lnTo>
                  <a:pt x="976078" y="192087"/>
                </a:lnTo>
                <a:lnTo>
                  <a:pt x="972494" y="192087"/>
                </a:lnTo>
                <a:close/>
                <a:moveTo>
                  <a:pt x="400176" y="192087"/>
                </a:moveTo>
                <a:lnTo>
                  <a:pt x="396598" y="192882"/>
                </a:lnTo>
                <a:lnTo>
                  <a:pt x="393418" y="193279"/>
                </a:lnTo>
                <a:lnTo>
                  <a:pt x="390238" y="194869"/>
                </a:lnTo>
                <a:lnTo>
                  <a:pt x="387456" y="196062"/>
                </a:lnTo>
                <a:lnTo>
                  <a:pt x="384276" y="197652"/>
                </a:lnTo>
                <a:lnTo>
                  <a:pt x="381891" y="199639"/>
                </a:lnTo>
                <a:lnTo>
                  <a:pt x="379506" y="201627"/>
                </a:lnTo>
                <a:lnTo>
                  <a:pt x="377120" y="204012"/>
                </a:lnTo>
                <a:lnTo>
                  <a:pt x="375133" y="206397"/>
                </a:lnTo>
                <a:lnTo>
                  <a:pt x="373145" y="208782"/>
                </a:lnTo>
                <a:lnTo>
                  <a:pt x="371555" y="211565"/>
                </a:lnTo>
                <a:lnTo>
                  <a:pt x="370363" y="214745"/>
                </a:lnTo>
                <a:lnTo>
                  <a:pt x="369170" y="217925"/>
                </a:lnTo>
                <a:lnTo>
                  <a:pt x="368375" y="221105"/>
                </a:lnTo>
                <a:lnTo>
                  <a:pt x="367580" y="224285"/>
                </a:lnTo>
                <a:lnTo>
                  <a:pt x="320675" y="663525"/>
                </a:lnTo>
                <a:lnTo>
                  <a:pt x="320675" y="666705"/>
                </a:lnTo>
                <a:lnTo>
                  <a:pt x="320675" y="669885"/>
                </a:lnTo>
                <a:lnTo>
                  <a:pt x="321072" y="672667"/>
                </a:lnTo>
                <a:lnTo>
                  <a:pt x="321867" y="675847"/>
                </a:lnTo>
                <a:lnTo>
                  <a:pt x="323060" y="678232"/>
                </a:lnTo>
                <a:lnTo>
                  <a:pt x="324650" y="681015"/>
                </a:lnTo>
                <a:lnTo>
                  <a:pt x="326240" y="683400"/>
                </a:lnTo>
                <a:lnTo>
                  <a:pt x="327830" y="685785"/>
                </a:lnTo>
                <a:lnTo>
                  <a:pt x="329818" y="687772"/>
                </a:lnTo>
                <a:lnTo>
                  <a:pt x="332203" y="689760"/>
                </a:lnTo>
                <a:lnTo>
                  <a:pt x="334588" y="691350"/>
                </a:lnTo>
                <a:lnTo>
                  <a:pt x="337370" y="692940"/>
                </a:lnTo>
                <a:lnTo>
                  <a:pt x="340153" y="693735"/>
                </a:lnTo>
                <a:lnTo>
                  <a:pt x="342935" y="694530"/>
                </a:lnTo>
                <a:lnTo>
                  <a:pt x="346115" y="695325"/>
                </a:lnTo>
                <a:lnTo>
                  <a:pt x="349295" y="695325"/>
                </a:lnTo>
                <a:lnTo>
                  <a:pt x="769060" y="695325"/>
                </a:lnTo>
                <a:lnTo>
                  <a:pt x="772637" y="695325"/>
                </a:lnTo>
                <a:lnTo>
                  <a:pt x="775817" y="694530"/>
                </a:lnTo>
                <a:lnTo>
                  <a:pt x="778997" y="693735"/>
                </a:lnTo>
                <a:lnTo>
                  <a:pt x="781780" y="692940"/>
                </a:lnTo>
                <a:lnTo>
                  <a:pt x="784562" y="691350"/>
                </a:lnTo>
                <a:lnTo>
                  <a:pt x="787345" y="689760"/>
                </a:lnTo>
                <a:lnTo>
                  <a:pt x="789730" y="688170"/>
                </a:lnTo>
                <a:lnTo>
                  <a:pt x="792115" y="686182"/>
                </a:lnTo>
                <a:lnTo>
                  <a:pt x="794500" y="683797"/>
                </a:lnTo>
                <a:lnTo>
                  <a:pt x="796487" y="681412"/>
                </a:lnTo>
                <a:lnTo>
                  <a:pt x="798077" y="678630"/>
                </a:lnTo>
                <a:lnTo>
                  <a:pt x="799667" y="675847"/>
                </a:lnTo>
                <a:lnTo>
                  <a:pt x="800860" y="673065"/>
                </a:lnTo>
                <a:lnTo>
                  <a:pt x="801655" y="669885"/>
                </a:lnTo>
                <a:lnTo>
                  <a:pt x="802450" y="666705"/>
                </a:lnTo>
                <a:lnTo>
                  <a:pt x="802450" y="663525"/>
                </a:lnTo>
                <a:lnTo>
                  <a:pt x="822325" y="224285"/>
                </a:lnTo>
                <a:lnTo>
                  <a:pt x="822325" y="221105"/>
                </a:lnTo>
                <a:lnTo>
                  <a:pt x="821928" y="217925"/>
                </a:lnTo>
                <a:lnTo>
                  <a:pt x="821133" y="215142"/>
                </a:lnTo>
                <a:lnTo>
                  <a:pt x="820338" y="211962"/>
                </a:lnTo>
                <a:lnTo>
                  <a:pt x="819145" y="209180"/>
                </a:lnTo>
                <a:lnTo>
                  <a:pt x="817555" y="206795"/>
                </a:lnTo>
                <a:lnTo>
                  <a:pt x="815568" y="204410"/>
                </a:lnTo>
                <a:lnTo>
                  <a:pt x="813182" y="202024"/>
                </a:lnTo>
                <a:lnTo>
                  <a:pt x="811195" y="200037"/>
                </a:lnTo>
                <a:lnTo>
                  <a:pt x="808810" y="198049"/>
                </a:lnTo>
                <a:lnTo>
                  <a:pt x="806425" y="196459"/>
                </a:lnTo>
                <a:lnTo>
                  <a:pt x="803642" y="194869"/>
                </a:lnTo>
                <a:lnTo>
                  <a:pt x="800462" y="194074"/>
                </a:lnTo>
                <a:lnTo>
                  <a:pt x="797680" y="192882"/>
                </a:lnTo>
                <a:lnTo>
                  <a:pt x="794500" y="192087"/>
                </a:lnTo>
                <a:lnTo>
                  <a:pt x="791320" y="192087"/>
                </a:lnTo>
                <a:lnTo>
                  <a:pt x="403356" y="192087"/>
                </a:lnTo>
                <a:lnTo>
                  <a:pt x="400176" y="192087"/>
                </a:lnTo>
                <a:close/>
                <a:moveTo>
                  <a:pt x="318636" y="0"/>
                </a:moveTo>
                <a:lnTo>
                  <a:pt x="2025702" y="0"/>
                </a:lnTo>
                <a:lnTo>
                  <a:pt x="2030861" y="397"/>
                </a:lnTo>
                <a:lnTo>
                  <a:pt x="2036416" y="794"/>
                </a:lnTo>
                <a:lnTo>
                  <a:pt x="2041574" y="1587"/>
                </a:lnTo>
                <a:lnTo>
                  <a:pt x="2046336" y="2381"/>
                </a:lnTo>
                <a:lnTo>
                  <a:pt x="2051495" y="3571"/>
                </a:lnTo>
                <a:lnTo>
                  <a:pt x="2057050" y="5159"/>
                </a:lnTo>
                <a:lnTo>
                  <a:pt x="2061812" y="7143"/>
                </a:lnTo>
                <a:lnTo>
                  <a:pt x="2066573" y="9127"/>
                </a:lnTo>
                <a:lnTo>
                  <a:pt x="2071335" y="11905"/>
                </a:lnTo>
                <a:lnTo>
                  <a:pt x="2076097" y="14285"/>
                </a:lnTo>
                <a:lnTo>
                  <a:pt x="2080462" y="17063"/>
                </a:lnTo>
                <a:lnTo>
                  <a:pt x="2085223" y="19841"/>
                </a:lnTo>
                <a:lnTo>
                  <a:pt x="2089191" y="23015"/>
                </a:lnTo>
                <a:lnTo>
                  <a:pt x="2093556" y="26587"/>
                </a:lnTo>
                <a:lnTo>
                  <a:pt x="2101889" y="33729"/>
                </a:lnTo>
                <a:lnTo>
                  <a:pt x="2109428" y="41666"/>
                </a:lnTo>
                <a:lnTo>
                  <a:pt x="2116174" y="50396"/>
                </a:lnTo>
                <a:lnTo>
                  <a:pt x="2122126" y="60316"/>
                </a:lnTo>
                <a:lnTo>
                  <a:pt x="2127285" y="70237"/>
                </a:lnTo>
                <a:lnTo>
                  <a:pt x="2129666" y="75395"/>
                </a:lnTo>
                <a:lnTo>
                  <a:pt x="2131650" y="80554"/>
                </a:lnTo>
                <a:lnTo>
                  <a:pt x="2133634" y="85712"/>
                </a:lnTo>
                <a:lnTo>
                  <a:pt x="2135618" y="91268"/>
                </a:lnTo>
                <a:lnTo>
                  <a:pt x="2136808" y="96823"/>
                </a:lnTo>
                <a:lnTo>
                  <a:pt x="2137999" y="103172"/>
                </a:lnTo>
                <a:lnTo>
                  <a:pt x="2139189" y="108728"/>
                </a:lnTo>
                <a:lnTo>
                  <a:pt x="2139983" y="114680"/>
                </a:lnTo>
                <a:lnTo>
                  <a:pt x="2329657" y="2011066"/>
                </a:lnTo>
                <a:lnTo>
                  <a:pt x="2330450" y="2017019"/>
                </a:lnTo>
                <a:lnTo>
                  <a:pt x="2330450" y="2022971"/>
                </a:lnTo>
                <a:lnTo>
                  <a:pt x="2330053" y="2028526"/>
                </a:lnTo>
                <a:lnTo>
                  <a:pt x="2329657" y="2034082"/>
                </a:lnTo>
                <a:lnTo>
                  <a:pt x="2328466" y="2040034"/>
                </a:lnTo>
                <a:lnTo>
                  <a:pt x="2327276" y="2045193"/>
                </a:lnTo>
                <a:lnTo>
                  <a:pt x="2325688" y="2050748"/>
                </a:lnTo>
                <a:lnTo>
                  <a:pt x="2324101" y="2055907"/>
                </a:lnTo>
                <a:lnTo>
                  <a:pt x="2322117" y="2060669"/>
                </a:lnTo>
                <a:lnTo>
                  <a:pt x="2319736" y="2065827"/>
                </a:lnTo>
                <a:lnTo>
                  <a:pt x="2317355" y="2070589"/>
                </a:lnTo>
                <a:lnTo>
                  <a:pt x="2314181" y="2074954"/>
                </a:lnTo>
                <a:lnTo>
                  <a:pt x="2311403" y="2079319"/>
                </a:lnTo>
                <a:lnTo>
                  <a:pt x="2307832" y="2084081"/>
                </a:lnTo>
                <a:lnTo>
                  <a:pt x="2304658" y="2088049"/>
                </a:lnTo>
                <a:lnTo>
                  <a:pt x="2300690" y="2092017"/>
                </a:lnTo>
                <a:lnTo>
                  <a:pt x="2296721" y="2095985"/>
                </a:lnTo>
                <a:lnTo>
                  <a:pt x="2292357" y="2099556"/>
                </a:lnTo>
                <a:lnTo>
                  <a:pt x="2287992" y="2102731"/>
                </a:lnTo>
                <a:lnTo>
                  <a:pt x="2283627" y="2105906"/>
                </a:lnTo>
                <a:lnTo>
                  <a:pt x="2278468" y="2109080"/>
                </a:lnTo>
                <a:lnTo>
                  <a:pt x="2273310" y="2111858"/>
                </a:lnTo>
                <a:lnTo>
                  <a:pt x="2268151" y="2114239"/>
                </a:lnTo>
                <a:lnTo>
                  <a:pt x="2262993" y="2116620"/>
                </a:lnTo>
                <a:lnTo>
                  <a:pt x="2257438" y="2118604"/>
                </a:lnTo>
                <a:lnTo>
                  <a:pt x="2251882" y="2120191"/>
                </a:lnTo>
                <a:lnTo>
                  <a:pt x="2245930" y="2121778"/>
                </a:lnTo>
                <a:lnTo>
                  <a:pt x="2239978" y="2122969"/>
                </a:lnTo>
                <a:lnTo>
                  <a:pt x="2233629" y="2124159"/>
                </a:lnTo>
                <a:lnTo>
                  <a:pt x="2227280" y="2124953"/>
                </a:lnTo>
                <a:lnTo>
                  <a:pt x="2220931" y="2125350"/>
                </a:lnTo>
                <a:lnTo>
                  <a:pt x="2214582" y="2125350"/>
                </a:lnTo>
                <a:lnTo>
                  <a:pt x="1317798" y="2125350"/>
                </a:lnTo>
                <a:lnTo>
                  <a:pt x="1317798" y="2433279"/>
                </a:lnTo>
                <a:lnTo>
                  <a:pt x="1737223" y="2433279"/>
                </a:lnTo>
                <a:lnTo>
                  <a:pt x="1742778" y="2433279"/>
                </a:lnTo>
                <a:lnTo>
                  <a:pt x="1747937" y="2433676"/>
                </a:lnTo>
                <a:lnTo>
                  <a:pt x="1753492" y="2434470"/>
                </a:lnTo>
                <a:lnTo>
                  <a:pt x="1758651" y="2435263"/>
                </a:lnTo>
                <a:lnTo>
                  <a:pt x="1763809" y="2436454"/>
                </a:lnTo>
                <a:lnTo>
                  <a:pt x="1768968" y="2438041"/>
                </a:lnTo>
                <a:lnTo>
                  <a:pt x="1773729" y="2439628"/>
                </a:lnTo>
                <a:lnTo>
                  <a:pt x="1778888" y="2441612"/>
                </a:lnTo>
                <a:lnTo>
                  <a:pt x="1783650" y="2443596"/>
                </a:lnTo>
                <a:lnTo>
                  <a:pt x="1788411" y="2445977"/>
                </a:lnTo>
                <a:lnTo>
                  <a:pt x="1792776" y="2448755"/>
                </a:lnTo>
                <a:lnTo>
                  <a:pt x="1797141" y="2451930"/>
                </a:lnTo>
                <a:lnTo>
                  <a:pt x="1801109" y="2454707"/>
                </a:lnTo>
                <a:lnTo>
                  <a:pt x="1805474" y="2457882"/>
                </a:lnTo>
                <a:lnTo>
                  <a:pt x="1809045" y="2461056"/>
                </a:lnTo>
                <a:lnTo>
                  <a:pt x="1813013" y="2464628"/>
                </a:lnTo>
                <a:lnTo>
                  <a:pt x="1816585" y="2468596"/>
                </a:lnTo>
                <a:lnTo>
                  <a:pt x="1819759" y="2472167"/>
                </a:lnTo>
                <a:lnTo>
                  <a:pt x="1822933" y="2476135"/>
                </a:lnTo>
                <a:lnTo>
                  <a:pt x="1826108" y="2480500"/>
                </a:lnTo>
                <a:lnTo>
                  <a:pt x="1828886" y="2484865"/>
                </a:lnTo>
                <a:lnTo>
                  <a:pt x="1831663" y="2489230"/>
                </a:lnTo>
                <a:lnTo>
                  <a:pt x="1834044" y="2493992"/>
                </a:lnTo>
                <a:lnTo>
                  <a:pt x="1836028" y="2499151"/>
                </a:lnTo>
                <a:lnTo>
                  <a:pt x="1838012" y="2503913"/>
                </a:lnTo>
                <a:lnTo>
                  <a:pt x="1839599" y="2508674"/>
                </a:lnTo>
                <a:lnTo>
                  <a:pt x="1841187" y="2513833"/>
                </a:lnTo>
                <a:lnTo>
                  <a:pt x="1842377" y="2518992"/>
                </a:lnTo>
                <a:lnTo>
                  <a:pt x="1843171" y="2524150"/>
                </a:lnTo>
                <a:lnTo>
                  <a:pt x="1843964" y="2529309"/>
                </a:lnTo>
                <a:lnTo>
                  <a:pt x="1844361" y="2534864"/>
                </a:lnTo>
                <a:lnTo>
                  <a:pt x="1844361" y="2540420"/>
                </a:lnTo>
                <a:lnTo>
                  <a:pt x="1844361" y="2583276"/>
                </a:lnTo>
                <a:lnTo>
                  <a:pt x="1844361" y="2589228"/>
                </a:lnTo>
                <a:lnTo>
                  <a:pt x="1843964" y="2594784"/>
                </a:lnTo>
                <a:lnTo>
                  <a:pt x="1843171" y="2599942"/>
                </a:lnTo>
                <a:lnTo>
                  <a:pt x="1842377" y="2605101"/>
                </a:lnTo>
                <a:lnTo>
                  <a:pt x="1841187" y="2610259"/>
                </a:lnTo>
                <a:lnTo>
                  <a:pt x="1839599" y="2615418"/>
                </a:lnTo>
                <a:lnTo>
                  <a:pt x="1838012" y="2620180"/>
                </a:lnTo>
                <a:lnTo>
                  <a:pt x="1836028" y="2625338"/>
                </a:lnTo>
                <a:lnTo>
                  <a:pt x="1834044" y="2629703"/>
                </a:lnTo>
                <a:lnTo>
                  <a:pt x="1831663" y="2634862"/>
                </a:lnTo>
                <a:lnTo>
                  <a:pt x="1828886" y="2639227"/>
                </a:lnTo>
                <a:lnTo>
                  <a:pt x="1826108" y="2643592"/>
                </a:lnTo>
                <a:lnTo>
                  <a:pt x="1822933" y="2647957"/>
                </a:lnTo>
                <a:lnTo>
                  <a:pt x="1819759" y="2651925"/>
                </a:lnTo>
                <a:lnTo>
                  <a:pt x="1816585" y="2655893"/>
                </a:lnTo>
                <a:lnTo>
                  <a:pt x="1813013" y="2659465"/>
                </a:lnTo>
                <a:lnTo>
                  <a:pt x="1809045" y="2663036"/>
                </a:lnTo>
                <a:lnTo>
                  <a:pt x="1805474" y="2666210"/>
                </a:lnTo>
                <a:lnTo>
                  <a:pt x="1801109" y="2669385"/>
                </a:lnTo>
                <a:lnTo>
                  <a:pt x="1797141" y="2672560"/>
                </a:lnTo>
                <a:lnTo>
                  <a:pt x="1792776" y="2675337"/>
                </a:lnTo>
                <a:lnTo>
                  <a:pt x="1788411" y="2677718"/>
                </a:lnTo>
                <a:lnTo>
                  <a:pt x="1783650" y="2680496"/>
                </a:lnTo>
                <a:lnTo>
                  <a:pt x="1778888" y="2682480"/>
                </a:lnTo>
                <a:lnTo>
                  <a:pt x="1773729" y="2684464"/>
                </a:lnTo>
                <a:lnTo>
                  <a:pt x="1768968" y="2686051"/>
                </a:lnTo>
                <a:lnTo>
                  <a:pt x="1763809" y="2687639"/>
                </a:lnTo>
                <a:lnTo>
                  <a:pt x="1758651" y="2688829"/>
                </a:lnTo>
                <a:lnTo>
                  <a:pt x="1753492" y="2689623"/>
                </a:lnTo>
                <a:lnTo>
                  <a:pt x="1747937" y="2690416"/>
                </a:lnTo>
                <a:lnTo>
                  <a:pt x="1742778" y="2690813"/>
                </a:lnTo>
                <a:lnTo>
                  <a:pt x="1737223" y="2690813"/>
                </a:lnTo>
                <a:lnTo>
                  <a:pt x="596798" y="2690813"/>
                </a:lnTo>
                <a:lnTo>
                  <a:pt x="591640" y="2690813"/>
                </a:lnTo>
                <a:lnTo>
                  <a:pt x="586085" y="2690416"/>
                </a:lnTo>
                <a:lnTo>
                  <a:pt x="580133" y="2689623"/>
                </a:lnTo>
                <a:lnTo>
                  <a:pt x="574974" y="2688829"/>
                </a:lnTo>
                <a:lnTo>
                  <a:pt x="569816" y="2687639"/>
                </a:lnTo>
                <a:lnTo>
                  <a:pt x="565054" y="2686051"/>
                </a:lnTo>
                <a:lnTo>
                  <a:pt x="559895" y="2684464"/>
                </a:lnTo>
                <a:lnTo>
                  <a:pt x="555134" y="2682480"/>
                </a:lnTo>
                <a:lnTo>
                  <a:pt x="550372" y="2680496"/>
                </a:lnTo>
                <a:lnTo>
                  <a:pt x="545610" y="2677718"/>
                </a:lnTo>
                <a:lnTo>
                  <a:pt x="541245" y="2675337"/>
                </a:lnTo>
                <a:lnTo>
                  <a:pt x="536484" y="2672560"/>
                </a:lnTo>
                <a:lnTo>
                  <a:pt x="532516" y="2669385"/>
                </a:lnTo>
                <a:lnTo>
                  <a:pt x="528548" y="2666210"/>
                </a:lnTo>
                <a:lnTo>
                  <a:pt x="524580" y="2663036"/>
                </a:lnTo>
                <a:lnTo>
                  <a:pt x="521008" y="2659465"/>
                </a:lnTo>
                <a:lnTo>
                  <a:pt x="517437" y="2655893"/>
                </a:lnTo>
                <a:lnTo>
                  <a:pt x="513866" y="2651925"/>
                </a:lnTo>
                <a:lnTo>
                  <a:pt x="510691" y="2647957"/>
                </a:lnTo>
                <a:lnTo>
                  <a:pt x="507914" y="2643592"/>
                </a:lnTo>
                <a:lnTo>
                  <a:pt x="505136" y="2639227"/>
                </a:lnTo>
                <a:lnTo>
                  <a:pt x="502358" y="2634862"/>
                </a:lnTo>
                <a:lnTo>
                  <a:pt x="500374" y="2629703"/>
                </a:lnTo>
                <a:lnTo>
                  <a:pt x="497993" y="2625338"/>
                </a:lnTo>
                <a:lnTo>
                  <a:pt x="496009" y="2620180"/>
                </a:lnTo>
                <a:lnTo>
                  <a:pt x="494422" y="2615418"/>
                </a:lnTo>
                <a:lnTo>
                  <a:pt x="493232" y="2610259"/>
                </a:lnTo>
                <a:lnTo>
                  <a:pt x="492041" y="2605101"/>
                </a:lnTo>
                <a:lnTo>
                  <a:pt x="490454" y="2599942"/>
                </a:lnTo>
                <a:lnTo>
                  <a:pt x="490057" y="2594784"/>
                </a:lnTo>
                <a:lnTo>
                  <a:pt x="489264" y="2589228"/>
                </a:lnTo>
                <a:lnTo>
                  <a:pt x="489264" y="2583276"/>
                </a:lnTo>
                <a:lnTo>
                  <a:pt x="489264" y="2540420"/>
                </a:lnTo>
                <a:lnTo>
                  <a:pt x="489264" y="2534864"/>
                </a:lnTo>
                <a:lnTo>
                  <a:pt x="490057" y="2529309"/>
                </a:lnTo>
                <a:lnTo>
                  <a:pt x="490454" y="2524150"/>
                </a:lnTo>
                <a:lnTo>
                  <a:pt x="492041" y="2518992"/>
                </a:lnTo>
                <a:lnTo>
                  <a:pt x="493232" y="2513833"/>
                </a:lnTo>
                <a:lnTo>
                  <a:pt x="494422" y="2508674"/>
                </a:lnTo>
                <a:lnTo>
                  <a:pt x="496009" y="2503913"/>
                </a:lnTo>
                <a:lnTo>
                  <a:pt x="497993" y="2499151"/>
                </a:lnTo>
                <a:lnTo>
                  <a:pt x="500374" y="2493992"/>
                </a:lnTo>
                <a:lnTo>
                  <a:pt x="502358" y="2489230"/>
                </a:lnTo>
                <a:lnTo>
                  <a:pt x="505136" y="2484865"/>
                </a:lnTo>
                <a:lnTo>
                  <a:pt x="507914" y="2480500"/>
                </a:lnTo>
                <a:lnTo>
                  <a:pt x="510691" y="2476135"/>
                </a:lnTo>
                <a:lnTo>
                  <a:pt x="513866" y="2472167"/>
                </a:lnTo>
                <a:lnTo>
                  <a:pt x="517437" y="2468596"/>
                </a:lnTo>
                <a:lnTo>
                  <a:pt x="521008" y="2464628"/>
                </a:lnTo>
                <a:lnTo>
                  <a:pt x="524580" y="2461056"/>
                </a:lnTo>
                <a:lnTo>
                  <a:pt x="528548" y="2457882"/>
                </a:lnTo>
                <a:lnTo>
                  <a:pt x="532516" y="2454707"/>
                </a:lnTo>
                <a:lnTo>
                  <a:pt x="536484" y="2451930"/>
                </a:lnTo>
                <a:lnTo>
                  <a:pt x="541245" y="2448755"/>
                </a:lnTo>
                <a:lnTo>
                  <a:pt x="545610" y="2445977"/>
                </a:lnTo>
                <a:lnTo>
                  <a:pt x="550372" y="2443596"/>
                </a:lnTo>
                <a:lnTo>
                  <a:pt x="555134" y="2441612"/>
                </a:lnTo>
                <a:lnTo>
                  <a:pt x="559895" y="2439628"/>
                </a:lnTo>
                <a:lnTo>
                  <a:pt x="565054" y="2438041"/>
                </a:lnTo>
                <a:lnTo>
                  <a:pt x="569816" y="2436454"/>
                </a:lnTo>
                <a:lnTo>
                  <a:pt x="574974" y="2435263"/>
                </a:lnTo>
                <a:lnTo>
                  <a:pt x="580133" y="2434470"/>
                </a:lnTo>
                <a:lnTo>
                  <a:pt x="586085" y="2433676"/>
                </a:lnTo>
                <a:lnTo>
                  <a:pt x="591640" y="2433279"/>
                </a:lnTo>
                <a:lnTo>
                  <a:pt x="596798" y="2433279"/>
                </a:lnTo>
                <a:lnTo>
                  <a:pt x="1015827" y="2433279"/>
                </a:lnTo>
                <a:lnTo>
                  <a:pt x="1015827" y="2125350"/>
                </a:lnTo>
                <a:lnTo>
                  <a:pt x="114281" y="2125350"/>
                </a:lnTo>
                <a:lnTo>
                  <a:pt x="107932" y="2125350"/>
                </a:lnTo>
                <a:lnTo>
                  <a:pt x="101583" y="2124953"/>
                </a:lnTo>
                <a:lnTo>
                  <a:pt x="95631" y="2124159"/>
                </a:lnTo>
                <a:lnTo>
                  <a:pt x="89282" y="2122969"/>
                </a:lnTo>
                <a:lnTo>
                  <a:pt x="83330" y="2121778"/>
                </a:lnTo>
                <a:lnTo>
                  <a:pt x="77378" y="2120191"/>
                </a:lnTo>
                <a:lnTo>
                  <a:pt x="71822" y="2118604"/>
                </a:lnTo>
                <a:lnTo>
                  <a:pt x="66267" y="2116620"/>
                </a:lnTo>
                <a:lnTo>
                  <a:pt x="60712" y="2114239"/>
                </a:lnTo>
                <a:lnTo>
                  <a:pt x="55950" y="2111858"/>
                </a:lnTo>
                <a:lnTo>
                  <a:pt x="50791" y="2109080"/>
                </a:lnTo>
                <a:lnTo>
                  <a:pt x="46030" y="2105906"/>
                </a:lnTo>
                <a:lnTo>
                  <a:pt x="41268" y="2102731"/>
                </a:lnTo>
                <a:lnTo>
                  <a:pt x="36903" y="2099556"/>
                </a:lnTo>
                <a:lnTo>
                  <a:pt x="32935" y="2095985"/>
                </a:lnTo>
                <a:lnTo>
                  <a:pt x="28570" y="2092017"/>
                </a:lnTo>
                <a:lnTo>
                  <a:pt x="24999" y="2088049"/>
                </a:lnTo>
                <a:lnTo>
                  <a:pt x="21428" y="2084081"/>
                </a:lnTo>
                <a:lnTo>
                  <a:pt x="17856" y="2079319"/>
                </a:lnTo>
                <a:lnTo>
                  <a:pt x="15079" y="2074954"/>
                </a:lnTo>
                <a:lnTo>
                  <a:pt x="12301" y="2070589"/>
                </a:lnTo>
                <a:lnTo>
                  <a:pt x="9920" y="2065827"/>
                </a:lnTo>
                <a:lnTo>
                  <a:pt x="7539" y="2060669"/>
                </a:lnTo>
                <a:lnTo>
                  <a:pt x="5555" y="2055907"/>
                </a:lnTo>
                <a:lnTo>
                  <a:pt x="3968" y="2050748"/>
                </a:lnTo>
                <a:lnTo>
                  <a:pt x="2381" y="2045193"/>
                </a:lnTo>
                <a:lnTo>
                  <a:pt x="1191" y="2040034"/>
                </a:lnTo>
                <a:lnTo>
                  <a:pt x="397" y="2034082"/>
                </a:lnTo>
                <a:lnTo>
                  <a:pt x="0" y="2028526"/>
                </a:lnTo>
                <a:lnTo>
                  <a:pt x="0" y="2022971"/>
                </a:lnTo>
                <a:lnTo>
                  <a:pt x="0" y="2017019"/>
                </a:lnTo>
                <a:lnTo>
                  <a:pt x="397" y="2011066"/>
                </a:lnTo>
                <a:lnTo>
                  <a:pt x="203562" y="114680"/>
                </a:lnTo>
                <a:lnTo>
                  <a:pt x="204356" y="108728"/>
                </a:lnTo>
                <a:lnTo>
                  <a:pt x="205150" y="103172"/>
                </a:lnTo>
                <a:lnTo>
                  <a:pt x="206340" y="96823"/>
                </a:lnTo>
                <a:lnTo>
                  <a:pt x="207927" y="91268"/>
                </a:lnTo>
                <a:lnTo>
                  <a:pt x="209514" y="85712"/>
                </a:lnTo>
                <a:lnTo>
                  <a:pt x="211498" y="80554"/>
                </a:lnTo>
                <a:lnTo>
                  <a:pt x="213879" y="75395"/>
                </a:lnTo>
                <a:lnTo>
                  <a:pt x="216657" y="70237"/>
                </a:lnTo>
                <a:lnTo>
                  <a:pt x="221815" y="60316"/>
                </a:lnTo>
                <a:lnTo>
                  <a:pt x="228164" y="50396"/>
                </a:lnTo>
                <a:lnTo>
                  <a:pt x="234910" y="41666"/>
                </a:lnTo>
                <a:lnTo>
                  <a:pt x="242449" y="33729"/>
                </a:lnTo>
                <a:lnTo>
                  <a:pt x="250386" y="26587"/>
                </a:lnTo>
                <a:lnTo>
                  <a:pt x="254354" y="23015"/>
                </a:lnTo>
                <a:lnTo>
                  <a:pt x="258719" y="19841"/>
                </a:lnTo>
                <a:lnTo>
                  <a:pt x="263877" y="17063"/>
                </a:lnTo>
                <a:lnTo>
                  <a:pt x="268242" y="14285"/>
                </a:lnTo>
                <a:lnTo>
                  <a:pt x="273004" y="11905"/>
                </a:lnTo>
                <a:lnTo>
                  <a:pt x="277765" y="9127"/>
                </a:lnTo>
                <a:lnTo>
                  <a:pt x="282527" y="7143"/>
                </a:lnTo>
                <a:lnTo>
                  <a:pt x="287289" y="5159"/>
                </a:lnTo>
                <a:lnTo>
                  <a:pt x="292447" y="3571"/>
                </a:lnTo>
                <a:lnTo>
                  <a:pt x="297606" y="2381"/>
                </a:lnTo>
                <a:lnTo>
                  <a:pt x="302764" y="1587"/>
                </a:lnTo>
                <a:lnTo>
                  <a:pt x="307923" y="794"/>
                </a:lnTo>
                <a:lnTo>
                  <a:pt x="313478" y="397"/>
                </a:lnTo>
                <a:lnTo>
                  <a:pt x="31863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9" name="KSO_Shape"/>
          <p:cNvSpPr/>
          <p:nvPr/>
        </p:nvSpPr>
        <p:spPr bwMode="auto">
          <a:xfrm>
            <a:off x="6507655" y="5078596"/>
            <a:ext cx="577555" cy="415606"/>
          </a:xfrm>
          <a:custGeom>
            <a:avLst/>
            <a:gdLst>
              <a:gd name="T0" fmla="*/ 1742485 w 3171"/>
              <a:gd name="T1" fmla="*/ 517100 h 2290"/>
              <a:gd name="T2" fmla="*/ 899915 w 3171"/>
              <a:gd name="T3" fmla="*/ 0 h 2290"/>
              <a:gd name="T4" fmla="*/ 57345 w 3171"/>
              <a:gd name="T5" fmla="*/ 517100 h 2290"/>
              <a:gd name="T6" fmla="*/ 57345 w 3171"/>
              <a:gd name="T7" fmla="*/ 790425 h 2290"/>
              <a:gd name="T8" fmla="*/ 899915 w 3171"/>
              <a:gd name="T9" fmla="*/ 1301274 h 2290"/>
              <a:gd name="T10" fmla="*/ 1742485 w 3171"/>
              <a:gd name="T11" fmla="*/ 790425 h 2290"/>
              <a:gd name="T12" fmla="*/ 1742485 w 3171"/>
              <a:gd name="T13" fmla="*/ 517100 h 2290"/>
              <a:gd name="T14" fmla="*/ 899915 w 3171"/>
              <a:gd name="T15" fmla="*/ 1022267 h 2290"/>
              <a:gd name="T16" fmla="*/ 531432 w 3171"/>
              <a:gd name="T17" fmla="*/ 654046 h 2290"/>
              <a:gd name="T18" fmla="*/ 899915 w 3171"/>
              <a:gd name="T19" fmla="*/ 285257 h 2290"/>
              <a:gd name="T20" fmla="*/ 959530 w 3171"/>
              <a:gd name="T21" fmla="*/ 290940 h 2290"/>
              <a:gd name="T22" fmla="*/ 959530 w 3171"/>
              <a:gd name="T23" fmla="*/ 591540 h 2290"/>
              <a:gd name="T24" fmla="*/ 1263855 w 3171"/>
              <a:gd name="T25" fmla="*/ 591540 h 2290"/>
              <a:gd name="T26" fmla="*/ 1271804 w 3171"/>
              <a:gd name="T27" fmla="*/ 655751 h 2290"/>
              <a:gd name="T28" fmla="*/ 899915 w 3171"/>
              <a:gd name="T29" fmla="*/ 1022267 h 22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71" h="2290">
                <a:moveTo>
                  <a:pt x="3069" y="910"/>
                </a:moveTo>
                <a:cubicBezTo>
                  <a:pt x="3004" y="817"/>
                  <a:pt x="2416" y="0"/>
                  <a:pt x="1585" y="0"/>
                </a:cubicBezTo>
                <a:cubicBezTo>
                  <a:pt x="755" y="0"/>
                  <a:pt x="167" y="817"/>
                  <a:pt x="101" y="910"/>
                </a:cubicBezTo>
                <a:cubicBezTo>
                  <a:pt x="0" y="1054"/>
                  <a:pt x="0" y="1247"/>
                  <a:pt x="101" y="1391"/>
                </a:cubicBezTo>
                <a:cubicBezTo>
                  <a:pt x="167" y="1484"/>
                  <a:pt x="755" y="2290"/>
                  <a:pt x="1585" y="2290"/>
                </a:cubicBezTo>
                <a:cubicBezTo>
                  <a:pt x="2416" y="2290"/>
                  <a:pt x="3004" y="1484"/>
                  <a:pt x="3069" y="1391"/>
                </a:cubicBezTo>
                <a:cubicBezTo>
                  <a:pt x="3171" y="1247"/>
                  <a:pt x="3171" y="1054"/>
                  <a:pt x="3069" y="910"/>
                </a:cubicBezTo>
                <a:close/>
                <a:moveTo>
                  <a:pt x="1585" y="1799"/>
                </a:moveTo>
                <a:cubicBezTo>
                  <a:pt x="1238" y="1799"/>
                  <a:pt x="936" y="1497"/>
                  <a:pt x="936" y="1151"/>
                </a:cubicBezTo>
                <a:cubicBezTo>
                  <a:pt x="936" y="804"/>
                  <a:pt x="1238" y="502"/>
                  <a:pt x="1585" y="502"/>
                </a:cubicBezTo>
                <a:cubicBezTo>
                  <a:pt x="1621" y="502"/>
                  <a:pt x="1656" y="506"/>
                  <a:pt x="1690" y="512"/>
                </a:cubicBezTo>
                <a:cubicBezTo>
                  <a:pt x="1690" y="1041"/>
                  <a:pt x="1690" y="1041"/>
                  <a:pt x="1690" y="1041"/>
                </a:cubicBezTo>
                <a:cubicBezTo>
                  <a:pt x="2226" y="1041"/>
                  <a:pt x="2226" y="1041"/>
                  <a:pt x="2226" y="1041"/>
                </a:cubicBezTo>
                <a:cubicBezTo>
                  <a:pt x="2231" y="1075"/>
                  <a:pt x="2240" y="1118"/>
                  <a:pt x="2240" y="1154"/>
                </a:cubicBezTo>
                <a:cubicBezTo>
                  <a:pt x="2240" y="1500"/>
                  <a:pt x="1933" y="1799"/>
                  <a:pt x="1585" y="1799"/>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
  <p:tag name="MH" val="20170319113844"/>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70319113844"/>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2598</Words>
  <Application>Microsoft Office PowerPoint</Application>
  <PresentationFormat>自定义</PresentationFormat>
  <Paragraphs>237</Paragraphs>
  <Slides>29</Slides>
  <Notes>28</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29</vt:i4>
      </vt:variant>
    </vt:vector>
  </HeadingPairs>
  <TitlesOfParts>
    <vt:vector size="38" baseType="lpstr">
      <vt:lpstr>宋体</vt:lpstr>
      <vt:lpstr>微软雅黑</vt:lpstr>
      <vt:lpstr>Arial</vt:lpstr>
      <vt:lpstr>Arial Black</vt:lpstr>
      <vt:lpstr>Broadway</vt:lpstr>
      <vt:lpstr>Calibri</vt:lpstr>
      <vt:lpstr>Times New Roman</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dc:title>
  <dc:creator>user</dc:creator>
  <cp:lastModifiedBy>PC</cp:lastModifiedBy>
  <cp:revision>402</cp:revision>
  <dcterms:created xsi:type="dcterms:W3CDTF">2016-04-14T03:39:00Z</dcterms:created>
  <dcterms:modified xsi:type="dcterms:W3CDTF">2017-03-22T03:03:08Z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